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3D45-66FE-4D2B-B8B3-2F243949845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0275-9F3E-4F39-A9A1-9B27AA042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Top Bar Hive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Building and Managing the Top Bar Hive</a:t>
            </a:r>
            <a:endParaRPr lang="en-US" sz="4000" dirty="0"/>
          </a:p>
        </p:txBody>
      </p:sp>
      <p:pic>
        <p:nvPicPr>
          <p:cNvPr id="4" name="Picture 3" descr="KTB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336808"/>
            <a:ext cx="5312534" cy="352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Top Bars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a 1 X 12 or 1 X 10 into 19 inch boards</a:t>
            </a:r>
          </a:p>
          <a:p>
            <a:r>
              <a:rPr lang="en-US" dirty="0" smtClean="0"/>
              <a:t>Rip the boards into strips 1 </a:t>
            </a:r>
            <a:r>
              <a:rPr lang="en-US" sz="2800" dirty="0" smtClean="0"/>
              <a:t>3/8</a:t>
            </a:r>
            <a:r>
              <a:rPr lang="en-US" baseline="30000" dirty="0" smtClean="0"/>
              <a:t>th</a:t>
            </a:r>
            <a:r>
              <a:rPr lang="en-US" dirty="0" smtClean="0"/>
              <a:t> wide</a:t>
            </a:r>
          </a:p>
          <a:p>
            <a:r>
              <a:rPr lang="en-US" dirty="0" smtClean="0"/>
              <a:t>Cut a saw </a:t>
            </a:r>
            <a:r>
              <a:rPr lang="en-US" dirty="0" err="1" smtClean="0"/>
              <a:t>kerf</a:t>
            </a:r>
            <a:r>
              <a:rPr lang="en-US" dirty="0" smtClean="0"/>
              <a:t> down the middle </a:t>
            </a:r>
            <a:r>
              <a:rPr lang="en-US" sz="2800" dirty="0" smtClean="0"/>
              <a:t>3/16</a:t>
            </a:r>
            <a:r>
              <a:rPr lang="en-US" baseline="30000" dirty="0" smtClean="0"/>
              <a:t>th</a:t>
            </a:r>
            <a:r>
              <a:rPr lang="en-US" dirty="0" smtClean="0"/>
              <a:t> deep</a:t>
            </a:r>
          </a:p>
          <a:p>
            <a:r>
              <a:rPr lang="en-US" dirty="0" smtClean="0"/>
              <a:t>Cut a </a:t>
            </a:r>
            <a:r>
              <a:rPr lang="en-US" dirty="0" err="1" smtClean="0"/>
              <a:t>kerf</a:t>
            </a:r>
            <a:r>
              <a:rPr lang="en-US" dirty="0" smtClean="0"/>
              <a:t> across the bar 1 ½” from one end</a:t>
            </a:r>
            <a:endParaRPr lang="en-US" dirty="0"/>
          </a:p>
        </p:txBody>
      </p:sp>
      <p:pic>
        <p:nvPicPr>
          <p:cNvPr id="4" name="Picture 3" descr="Top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9144000" cy="1895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Feeders</a:t>
            </a:r>
            <a:endParaRPr lang="en-US" dirty="0"/>
          </a:p>
        </p:txBody>
      </p:sp>
      <p:pic>
        <p:nvPicPr>
          <p:cNvPr id="7" name="Content Placeholder 6" descr="TBH Bucket Feed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04800" y="2514600"/>
            <a:ext cx="4114800" cy="2590800"/>
          </a:xfrm>
        </p:spPr>
      </p:pic>
      <p:pic>
        <p:nvPicPr>
          <p:cNvPr id="8" name="Picture 7" descr="TBH Bucket Feed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95400"/>
            <a:ext cx="4876800" cy="2743200"/>
          </a:xfrm>
          <a:prstGeom prst="rect">
            <a:avLst/>
          </a:prstGeom>
        </p:spPr>
      </p:pic>
      <p:pic>
        <p:nvPicPr>
          <p:cNvPr id="9" name="Picture 8" descr="TBH Jar Feeder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982192"/>
            <a:ext cx="4876800" cy="287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Covers</a:t>
            </a:r>
            <a:endParaRPr lang="en-US" dirty="0"/>
          </a:p>
        </p:txBody>
      </p:sp>
      <p:pic>
        <p:nvPicPr>
          <p:cNvPr id="4" name="Content Placeholder 3" descr="TBH 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99095" y="2327266"/>
            <a:ext cx="5451040" cy="3610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#8 hardware cloth stapled to the bottom</a:t>
            </a:r>
          </a:p>
          <a:p>
            <a:r>
              <a:rPr lang="en-US" dirty="0" smtClean="0"/>
              <a:t>1 X 10 screwed to the bottom</a:t>
            </a:r>
          </a:p>
          <a:p>
            <a:r>
              <a:rPr lang="en-US" dirty="0" smtClean="0"/>
              <a:t>Can include side grooves for an 8 inch sheet metal mite board.</a:t>
            </a:r>
            <a:endParaRPr lang="en-US" dirty="0"/>
          </a:p>
        </p:txBody>
      </p:sp>
      <p:pic>
        <p:nvPicPr>
          <p:cNvPr id="4" name="Picture 3" descr="TBH Bottom Board 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0"/>
            <a:ext cx="4800600" cy="2798618"/>
          </a:xfrm>
          <a:prstGeom prst="rect">
            <a:avLst/>
          </a:prstGeom>
        </p:spPr>
      </p:pic>
      <p:pic>
        <p:nvPicPr>
          <p:cNvPr id="5" name="Picture 4" descr="TBH Bottom Board 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0"/>
            <a:ext cx="3810000" cy="27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a TBH need only be large enough to provide space for bees and stores to overwinter as honey is taken off one top bar at a time.  Bees like about 40 liters.</a:t>
            </a:r>
          </a:p>
          <a:p>
            <a:r>
              <a:rPr lang="en-US" dirty="0" smtClean="0"/>
              <a:t>Minimum size is 2 feet long for 1 x 12’s</a:t>
            </a:r>
          </a:p>
          <a:p>
            <a:pPr lvl="1"/>
            <a:r>
              <a:rPr lang="en-US" dirty="0" smtClean="0"/>
              <a:t>Good as bait hive or </a:t>
            </a:r>
            <a:r>
              <a:rPr lang="en-US" dirty="0" err="1" smtClean="0"/>
              <a:t>nuc</a:t>
            </a:r>
            <a:r>
              <a:rPr lang="en-US" dirty="0" smtClean="0"/>
              <a:t> or pollination hive</a:t>
            </a:r>
          </a:p>
          <a:p>
            <a:pPr lvl="1"/>
            <a:r>
              <a:rPr lang="en-US" dirty="0" smtClean="0"/>
              <a:t>(51 liters)</a:t>
            </a:r>
          </a:p>
          <a:p>
            <a:r>
              <a:rPr lang="en-US" dirty="0" smtClean="0"/>
              <a:t>My standard size is 3 foot (77 liters)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Entrance should be at one end of the hive as the brood nest will be near the entrance and the honey combs farther away.</a:t>
            </a:r>
          </a:p>
          <a:p>
            <a:r>
              <a:rPr lang="en-US" dirty="0" smtClean="0"/>
              <a:t>Bees like 15 square centimeters.</a:t>
            </a:r>
          </a:p>
          <a:p>
            <a:r>
              <a:rPr lang="en-US" dirty="0" smtClean="0"/>
              <a:t>I use 2ea 1 inch holes.</a:t>
            </a:r>
          </a:p>
          <a:p>
            <a:pPr lvl="1"/>
            <a:r>
              <a:rPr lang="en-US" dirty="0" smtClean="0"/>
              <a:t>A 1 inch hole is about 10 square centimeters.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Hives Must be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hive can be mounted on it’s own legs or it can be mounted on a hive stand but it is critical that the hives are mounted level if the top bar combs are to be interchangeable. </a:t>
            </a:r>
          </a:p>
          <a:p>
            <a:r>
              <a:rPr lang="en-US" dirty="0" smtClean="0"/>
              <a:t>There is no foundation so the bees will build the comb perfectly vertical.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inspecting hives care must be used not to tilt the comb on the short axis of the top bar.</a:t>
            </a:r>
          </a:p>
          <a:p>
            <a:r>
              <a:rPr lang="en-US" dirty="0" smtClean="0"/>
              <a:t>Rotate the top bar along the long axis only.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the TBH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generally only weigh the entrance end of the hive to determine if it is gaining or losing weight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Any hive stands should be wide enough so that the back end of the hive is the pivot point which makes weight reading </a:t>
            </a:r>
            <a:r>
              <a:rPr lang="en-US" dirty="0" err="1" smtClean="0"/>
              <a:t>consistant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Sugar or Patties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make a collar or some kind of spacer to allow for room for the feed if you use a flat roof.</a:t>
            </a:r>
          </a:p>
          <a:p>
            <a:r>
              <a:rPr lang="en-US" dirty="0" smtClean="0"/>
              <a:t>You will need to spread a couple of top bars enough so that the bees can access the feed or you may use a notched top bar over the brood nest.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Top Bar 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Kenyan</a:t>
            </a:r>
            <a:r>
              <a:rPr lang="en-US" dirty="0" smtClean="0"/>
              <a:t> Top Bar Hive is a long box with slanted sides while the </a:t>
            </a:r>
            <a:r>
              <a:rPr lang="en-US" b="1" dirty="0" smtClean="0"/>
              <a:t>Tanzanian</a:t>
            </a:r>
            <a:r>
              <a:rPr lang="en-US" dirty="0" smtClean="0"/>
              <a:t> version has straight sides.  </a:t>
            </a:r>
          </a:p>
          <a:p>
            <a:r>
              <a:rPr lang="en-US" dirty="0" smtClean="0"/>
              <a:t>Both have been used for centuries in Africa.  It is claimed the KTBH is less susceptible to comb attachment to the sides of  hive. A layer of wood strips 1 ¼”  - 1 </a:t>
            </a:r>
            <a:r>
              <a:rPr lang="en-US" sz="2600" dirty="0" smtClean="0"/>
              <a:t>3/8</a:t>
            </a:r>
            <a:r>
              <a:rPr lang="en-US" dirty="0" smtClean="0"/>
              <a:t>” wide and 17 - 20” long cover the top of the box which is about  10 - 12”deep.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Kenyan Top Bar Hive</a:t>
            </a:r>
            <a:endParaRPr lang="en-US" dirty="0"/>
          </a:p>
        </p:txBody>
      </p:sp>
      <p:pic>
        <p:nvPicPr>
          <p:cNvPr id="4" name="Picture 3" descr="JRM_2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480007" cy="2799608"/>
          </a:xfrm>
          <a:prstGeom prst="rect">
            <a:avLst/>
          </a:prstGeom>
        </p:spPr>
      </p:pic>
      <p:pic>
        <p:nvPicPr>
          <p:cNvPr id="5" name="Picture 4" descr="JRM_2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4343399" cy="2819400"/>
          </a:xfrm>
          <a:prstGeom prst="rect">
            <a:avLst/>
          </a:prstGeom>
        </p:spPr>
      </p:pic>
      <p:pic>
        <p:nvPicPr>
          <p:cNvPr id="6" name="Picture 5" descr="JRM_2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0"/>
            <a:ext cx="4495800" cy="2725388"/>
          </a:xfrm>
          <a:prstGeom prst="rect">
            <a:avLst/>
          </a:prstGeom>
        </p:spPr>
      </p:pic>
      <p:pic>
        <p:nvPicPr>
          <p:cNvPr id="7" name="Picture 6" descr="Top 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733800"/>
            <a:ext cx="43434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Why Use a Top Bar 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Simple to build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Save space</a:t>
            </a:r>
          </a:p>
          <a:p>
            <a:r>
              <a:rPr lang="en-US" dirty="0" smtClean="0"/>
              <a:t>Can be modified to make an observation hive</a:t>
            </a:r>
          </a:p>
          <a:p>
            <a:r>
              <a:rPr lang="en-US" dirty="0" smtClean="0"/>
              <a:t>Easy to manage – no tall stacks; no bending over</a:t>
            </a:r>
          </a:p>
          <a:p>
            <a:r>
              <a:rPr lang="en-US" dirty="0" smtClean="0"/>
              <a:t>Minimal or no heavy lifting</a:t>
            </a:r>
          </a:p>
          <a:p>
            <a:r>
              <a:rPr lang="en-US" dirty="0" smtClean="0"/>
              <a:t>Comb honey with no embedded foundation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BH Honeyc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4953000" cy="310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a Top Bar 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suitable for centrifugal honey extraction</a:t>
            </a:r>
          </a:p>
          <a:p>
            <a:r>
              <a:rPr lang="en-US" dirty="0"/>
              <a:t>N</a:t>
            </a:r>
            <a:r>
              <a:rPr lang="en-US" dirty="0" smtClean="0"/>
              <a:t>ot easily sealed for transport</a:t>
            </a:r>
          </a:p>
          <a:p>
            <a:r>
              <a:rPr lang="en-US" dirty="0" smtClean="0"/>
              <a:t>No national standard size</a:t>
            </a:r>
          </a:p>
          <a:p>
            <a:r>
              <a:rPr lang="en-US" dirty="0" smtClean="0"/>
              <a:t>May not be suitable for harsh winters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KTBH</a:t>
            </a:r>
            <a:br>
              <a:rPr lang="en-US" dirty="0" smtClean="0"/>
            </a:br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standardize components</a:t>
            </a:r>
          </a:p>
          <a:p>
            <a:r>
              <a:rPr lang="en-US" dirty="0" smtClean="0"/>
              <a:t>Use standard dimensional lumber</a:t>
            </a:r>
          </a:p>
          <a:p>
            <a:r>
              <a:rPr lang="en-US" dirty="0" smtClean="0"/>
              <a:t>Minimize number of pieces </a:t>
            </a:r>
          </a:p>
          <a:p>
            <a:r>
              <a:rPr lang="en-US" dirty="0" smtClean="0"/>
              <a:t>Simple straight cuts</a:t>
            </a:r>
          </a:p>
          <a:p>
            <a:r>
              <a:rPr lang="en-US" dirty="0" smtClean="0"/>
              <a:t>Simplify construction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X 12 straight boards for sides and ends and top bars</a:t>
            </a:r>
          </a:p>
          <a:p>
            <a:r>
              <a:rPr lang="en-US" dirty="0" smtClean="0"/>
              <a:t>1 X 10 straight boards for top bars and for hive bottoms on bait hives.</a:t>
            </a:r>
          </a:p>
          <a:p>
            <a:r>
              <a:rPr lang="en-US" dirty="0" smtClean="0"/>
              <a:t>It is important to find straight boards and it is sometimes easier to find straight 1 X 10’s instead of 1 X 12’s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Screens, Fasteners,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No. 8 hardware cloth (8 wires per inch) for hive bottoms</a:t>
            </a:r>
          </a:p>
          <a:p>
            <a:r>
              <a:rPr lang="en-US" dirty="0" smtClean="0"/>
              <a:t>1 ½ or 2 inch screws </a:t>
            </a:r>
          </a:p>
          <a:p>
            <a:r>
              <a:rPr lang="en-US" dirty="0" smtClean="0"/>
              <a:t>Wax foundation for starter strips</a:t>
            </a:r>
          </a:p>
          <a:p>
            <a:r>
              <a:rPr lang="en-US" dirty="0" smtClean="0"/>
              <a:t>Staples to attach hardware cloth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Hive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ea sides 1 X 12 X 36</a:t>
            </a:r>
          </a:p>
          <a:p>
            <a:r>
              <a:rPr lang="en-US" dirty="0" smtClean="0"/>
              <a:t>2 ea ends 1 X 12 X 17 ½ with 22 ½ deg sides</a:t>
            </a:r>
          </a:p>
          <a:p>
            <a:endParaRPr lang="en-US" dirty="0"/>
          </a:p>
          <a:p>
            <a:r>
              <a:rPr lang="en-US" dirty="0" smtClean="0"/>
              <a:t>2 straight cuts gets you the sides and 3 more cuts on a miter saw get you the ends.  To save wood if you are making more than one hive, cut the ends from a single length of board.  Just flip the board after each cut.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752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Top Bar Hive</vt:lpstr>
      <vt:lpstr>What is a Top Bar Hive</vt:lpstr>
      <vt:lpstr>Kenyan Top Bar Hive</vt:lpstr>
      <vt:lpstr>Why Use a Top Bar Hive?</vt:lpstr>
      <vt:lpstr>Why Not use a Top Bar Hive?</vt:lpstr>
      <vt:lpstr>Building a KTBH Some Considerations</vt:lpstr>
      <vt:lpstr>Lumber</vt:lpstr>
      <vt:lpstr>Screens, Fasteners, etc.</vt:lpstr>
      <vt:lpstr>The Hive Body</vt:lpstr>
      <vt:lpstr>The Top Bars </vt:lpstr>
      <vt:lpstr>Feeders</vt:lpstr>
      <vt:lpstr>Covers</vt:lpstr>
      <vt:lpstr>Bottom Board</vt:lpstr>
      <vt:lpstr>What Size?</vt:lpstr>
      <vt:lpstr>Entrance</vt:lpstr>
      <vt:lpstr>Hives Must be Level</vt:lpstr>
      <vt:lpstr>Handling Comb</vt:lpstr>
      <vt:lpstr>Weighing the TBH</vt:lpstr>
      <vt:lpstr>Feeding Sugar or Patties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Top Bar Hive</dc:title>
  <dc:creator>Jack Miller</dc:creator>
  <cp:lastModifiedBy>Jack Miller</cp:lastModifiedBy>
  <cp:revision>90</cp:revision>
  <dcterms:created xsi:type="dcterms:W3CDTF">2013-06-20T17:20:46Z</dcterms:created>
  <dcterms:modified xsi:type="dcterms:W3CDTF">2013-10-26T16:55:26Z</dcterms:modified>
</cp:coreProperties>
</file>