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7" r:id="rId22"/>
    <p:sldId id="278" r:id="rId23"/>
    <p:sldId id="280" r:id="rId24"/>
    <p:sldId id="279" r:id="rId25"/>
    <p:sldId id="281"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100" d="100"/>
          <a:sy n="100" d="100"/>
        </p:scale>
        <p:origin x="-70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FA0F2-9B1F-4691-8984-C5F29FA3C877}" type="datetimeFigureOut">
              <a:rPr lang="en-US" smtClean="0"/>
              <a:pPr/>
              <a:t>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56F8A-AD88-45BF-AAFF-B68EE99818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56F8A-AD88-45BF-AAFF-B68EE998182E}" type="slidenum">
              <a:rPr lang="en-US" smtClean="0"/>
              <a:pPr/>
              <a:t>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56F8A-AD88-45BF-AAFF-B68EE998182E}"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9445C-9780-4B75-84EB-96AB98128B10}" type="datetimeFigureOut">
              <a:rPr lang="en-US" smtClean="0"/>
              <a:pPr/>
              <a:t>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92AEB2-9CCA-417F-8C42-D25B579EC6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9445C-9780-4B75-84EB-96AB98128B10}" type="datetimeFigureOut">
              <a:rPr lang="en-US" smtClean="0"/>
              <a:pPr/>
              <a:t>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2AEB2-9CCA-417F-8C42-D25B579EC6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u="sng" dirty="0" smtClean="0"/>
              <a:t>SPLITTING HIVES</a:t>
            </a:r>
            <a:endParaRPr lang="en-US" sz="8000" dirty="0"/>
          </a:p>
        </p:txBody>
      </p:sp>
      <p:sp>
        <p:nvSpPr>
          <p:cNvPr id="3" name="Subtitle 2"/>
          <p:cNvSpPr>
            <a:spLocks noGrp="1"/>
          </p:cNvSpPr>
          <p:nvPr>
            <p:ph type="subTitle" idx="1"/>
          </p:nvPr>
        </p:nvSpPr>
        <p:spPr/>
        <p:txBody>
          <a:bodyPr>
            <a:normAutofit/>
          </a:bodyPr>
          <a:lstStyle/>
          <a:p>
            <a:r>
              <a:rPr lang="en-US" sz="4000" dirty="0" smtClean="0">
                <a:solidFill>
                  <a:schemeClr val="tx1">
                    <a:lumMod val="95000"/>
                    <a:lumOff val="5000"/>
                  </a:schemeClr>
                </a:solidFill>
              </a:rPr>
              <a:t>THE WHY AND HOW TO</a:t>
            </a:r>
          </a:p>
          <a:p>
            <a:r>
              <a:rPr lang="en-US" sz="4000" dirty="0" smtClean="0">
                <a:solidFill>
                  <a:schemeClr val="tx1">
                    <a:lumMod val="95000"/>
                    <a:lumOff val="5000"/>
                  </a:schemeClr>
                </a:solidFill>
              </a:rPr>
              <a:t>SPLIT THE HIVE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METHODS</a:t>
            </a:r>
            <a:endParaRPr lang="en-US" sz="8000" u="sng" dirty="0"/>
          </a:p>
        </p:txBody>
      </p:sp>
      <p:sp>
        <p:nvSpPr>
          <p:cNvPr id="3" name="Content Placeholder 2"/>
          <p:cNvSpPr>
            <a:spLocks noGrp="1"/>
          </p:cNvSpPr>
          <p:nvPr>
            <p:ph idx="1"/>
          </p:nvPr>
        </p:nvSpPr>
        <p:spPr/>
        <p:txBody>
          <a:bodyPr>
            <a:normAutofit lnSpcReduction="10000"/>
          </a:bodyPr>
          <a:lstStyle/>
          <a:p>
            <a:r>
              <a:rPr lang="en-US" sz="4000" dirty="0" smtClean="0"/>
              <a:t>THE METHOD OF SPLITTING HIVES WILL VARY FOR THE HOBBYIST AND THE COMMERCIAL </a:t>
            </a:r>
            <a:r>
              <a:rPr lang="en-US" sz="4000" dirty="0" smtClean="0"/>
              <a:t>BEEKEEPER</a:t>
            </a:r>
          </a:p>
          <a:p>
            <a:r>
              <a:rPr lang="en-US" sz="4000" dirty="0" smtClean="0"/>
              <a:t>Examples:</a:t>
            </a:r>
            <a:endParaRPr lang="en-US" sz="4000" dirty="0" smtClean="0"/>
          </a:p>
          <a:p>
            <a:r>
              <a:rPr lang="en-US" sz="4000" dirty="0" smtClean="0"/>
              <a:t>A </a:t>
            </a:r>
            <a:r>
              <a:rPr lang="en-US" sz="4000" dirty="0" smtClean="0"/>
              <a:t>double screen board  </a:t>
            </a:r>
          </a:p>
          <a:p>
            <a:r>
              <a:rPr lang="en-US" sz="4000" dirty="0" smtClean="0"/>
              <a:t>The </a:t>
            </a:r>
            <a:r>
              <a:rPr lang="en-US" sz="4000" dirty="0" smtClean="0"/>
              <a:t>Damaree </a:t>
            </a:r>
            <a:r>
              <a:rPr lang="en-US" sz="4000" dirty="0" smtClean="0"/>
              <a:t>method</a:t>
            </a:r>
          </a:p>
          <a:p>
            <a:r>
              <a:rPr lang="en-US" sz="4000" dirty="0" smtClean="0">
                <a:solidFill>
                  <a:srgbClr val="FF0000"/>
                </a:solidFill>
              </a:rPr>
              <a:t>MY WAY</a:t>
            </a:r>
          </a:p>
          <a:p>
            <a:endParaRPr lang="en-US" sz="4000" dirty="0" smtClean="0"/>
          </a:p>
          <a:p>
            <a:endParaRPr lang="en-US" sz="4000" dirty="0" smtClean="0"/>
          </a:p>
          <a:p>
            <a:endParaRPr lang="en-US" sz="4000" dirty="0" smtClean="0"/>
          </a:p>
          <a:p>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THE WRONG WAY</a:t>
            </a:r>
            <a:endParaRPr lang="en-US" sz="8000" u="sng" dirty="0"/>
          </a:p>
        </p:txBody>
      </p:sp>
      <p:sp>
        <p:nvSpPr>
          <p:cNvPr id="3" name="Content Placeholder 2"/>
          <p:cNvSpPr>
            <a:spLocks noGrp="1"/>
          </p:cNvSpPr>
          <p:nvPr>
            <p:ph idx="1"/>
          </p:nvPr>
        </p:nvSpPr>
        <p:spPr/>
        <p:txBody>
          <a:bodyPr>
            <a:normAutofit/>
          </a:bodyPr>
          <a:lstStyle/>
          <a:p>
            <a:endParaRPr lang="en-US" sz="4000" dirty="0" smtClean="0"/>
          </a:p>
          <a:p>
            <a:endParaRPr lang="en-US" sz="4000" dirty="0" smtClean="0"/>
          </a:p>
          <a:p>
            <a:r>
              <a:rPr lang="en-US" sz="4000" dirty="0" smtClean="0"/>
              <a:t>NOT DOING THINGS THE RIGHT WAY </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C00000"/>
                </a:solidFill>
              </a:rPr>
              <a:t>MY WAY</a:t>
            </a:r>
            <a:endParaRPr lang="en-US" sz="8000" u="sng" dirty="0">
              <a:solidFill>
                <a:srgbClr val="C00000"/>
              </a:solidFill>
            </a:endParaRPr>
          </a:p>
        </p:txBody>
      </p:sp>
      <p:sp>
        <p:nvSpPr>
          <p:cNvPr id="3" name="Content Placeholder 2"/>
          <p:cNvSpPr>
            <a:spLocks noGrp="1"/>
          </p:cNvSpPr>
          <p:nvPr>
            <p:ph idx="1"/>
          </p:nvPr>
        </p:nvSpPr>
        <p:spPr>
          <a:xfrm>
            <a:off x="457200" y="1905000"/>
            <a:ext cx="8229600" cy="3505200"/>
          </a:xfrm>
        </p:spPr>
        <p:txBody>
          <a:bodyPr>
            <a:normAutofit/>
          </a:bodyPr>
          <a:lstStyle/>
          <a:p>
            <a:r>
              <a:rPr lang="en-US" sz="4000" dirty="0" smtClean="0"/>
              <a:t>I DIDN’T SAY IT WAS </a:t>
            </a:r>
            <a:r>
              <a:rPr lang="en-US" sz="4000" dirty="0" smtClean="0"/>
              <a:t>THE </a:t>
            </a:r>
            <a:r>
              <a:rPr lang="en-US" sz="4000" dirty="0" smtClean="0"/>
              <a:t>RIGHT WAY BUT REMEMBER:</a:t>
            </a:r>
          </a:p>
          <a:p>
            <a:endParaRPr lang="en-US" sz="4000" dirty="0" smtClean="0"/>
          </a:p>
          <a:p>
            <a:pPr algn="ctr">
              <a:buNone/>
            </a:pPr>
            <a:r>
              <a:rPr lang="en-US" sz="4000" dirty="0" smtClean="0">
                <a:solidFill>
                  <a:srgbClr val="FF0000"/>
                </a:solidFill>
              </a:rPr>
              <a:t>“</a:t>
            </a:r>
            <a:r>
              <a:rPr lang="en-US" sz="4000" u="sng" dirty="0" smtClean="0">
                <a:solidFill>
                  <a:srgbClr val="C00000"/>
                </a:solidFill>
              </a:rPr>
              <a:t>I’M</a:t>
            </a:r>
            <a:r>
              <a:rPr lang="en-US" sz="4000" dirty="0" smtClean="0">
                <a:solidFill>
                  <a:srgbClr val="C00000"/>
                </a:solidFill>
              </a:rPr>
              <a:t> THE BEEKEEPER </a:t>
            </a:r>
            <a:r>
              <a:rPr lang="en-US" sz="4000" dirty="0" smtClean="0">
                <a:solidFill>
                  <a:srgbClr val="C00000"/>
                </a:solidFill>
              </a:rPr>
              <a:t>“.</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a:t>
            </a:r>
            <a:r>
              <a:rPr lang="en-US" sz="8000" u="sng" dirty="0" smtClean="0">
                <a:solidFill>
                  <a:srgbClr val="FF0000"/>
                </a:solidFill>
              </a:rPr>
              <a:t>DAILY LOG</a:t>
            </a:r>
            <a:endParaRPr lang="en-US" sz="8000" u="sng"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4000" dirty="0" smtClean="0"/>
              <a:t>25th OF MARCH 2012– STARTED FEEDING HIVES  #1</a:t>
            </a:r>
            <a:r>
              <a:rPr lang="en-US" sz="4000" dirty="0" smtClean="0"/>
              <a:t>, #2 &amp; #</a:t>
            </a:r>
            <a:r>
              <a:rPr lang="en-US" sz="4000" dirty="0" smtClean="0"/>
              <a:t>3</a:t>
            </a:r>
          </a:p>
          <a:p>
            <a:r>
              <a:rPr lang="en-US" sz="4000" dirty="0" smtClean="0"/>
              <a:t> (hives were 1 year old and started with all new foundations)</a:t>
            </a:r>
          </a:p>
          <a:p>
            <a:r>
              <a:rPr lang="en-US" sz="4000" dirty="0" smtClean="0"/>
              <a:t>Hive # 3 was started from a swarm in 2011</a:t>
            </a:r>
          </a:p>
          <a:p>
            <a:r>
              <a:rPr lang="en-US" sz="4000" dirty="0" smtClean="0"/>
              <a:t>Bees are Italians (more on that later)</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sp>
        <p:nvSpPr>
          <p:cNvPr id="3" name="Content Placeholder 2"/>
          <p:cNvSpPr>
            <a:spLocks noGrp="1"/>
          </p:cNvSpPr>
          <p:nvPr>
            <p:ph idx="1"/>
          </p:nvPr>
        </p:nvSpPr>
        <p:spPr/>
        <p:txBody>
          <a:bodyPr>
            <a:normAutofit fontScale="92500"/>
          </a:bodyPr>
          <a:lstStyle/>
          <a:p>
            <a:pPr>
              <a:buNone/>
            </a:pPr>
            <a:r>
              <a:rPr lang="en-US" sz="4000" dirty="0" smtClean="0"/>
              <a:t>9</a:t>
            </a:r>
            <a:r>
              <a:rPr lang="en-US" sz="4000" baseline="30000" dirty="0" smtClean="0"/>
              <a:t>th</a:t>
            </a:r>
            <a:r>
              <a:rPr lang="en-US" sz="4000" dirty="0" smtClean="0"/>
              <a:t> April-added supers to #</a:t>
            </a:r>
            <a:r>
              <a:rPr lang="en-US" sz="4000" dirty="0" smtClean="0"/>
              <a:t>1 &amp; 2</a:t>
            </a:r>
            <a:endParaRPr lang="en-US" sz="4000" dirty="0" smtClean="0"/>
          </a:p>
          <a:p>
            <a:pPr>
              <a:buNone/>
            </a:pPr>
            <a:r>
              <a:rPr lang="en-US" sz="4000" u="sng" dirty="0" smtClean="0"/>
              <a:t>14</a:t>
            </a:r>
            <a:r>
              <a:rPr lang="en-US" sz="4000" u="sng" baseline="30000" dirty="0" smtClean="0"/>
              <a:t>th</a:t>
            </a:r>
            <a:r>
              <a:rPr lang="en-US" sz="4000" u="sng" dirty="0" smtClean="0"/>
              <a:t> April—new hives #4</a:t>
            </a:r>
            <a:r>
              <a:rPr lang="en-US" sz="4000" u="sng" dirty="0" smtClean="0"/>
              <a:t>, #5 &amp; #</a:t>
            </a:r>
            <a:r>
              <a:rPr lang="en-US" sz="4000" u="sng" dirty="0" smtClean="0"/>
              <a:t>6</a:t>
            </a:r>
          </a:p>
          <a:p>
            <a:pPr>
              <a:buNone/>
            </a:pPr>
            <a:r>
              <a:rPr lang="en-US" sz="4000" dirty="0" smtClean="0"/>
              <a:t>6</a:t>
            </a:r>
            <a:r>
              <a:rPr lang="en-US" sz="4000" baseline="30000" dirty="0" smtClean="0"/>
              <a:t>th</a:t>
            </a:r>
            <a:r>
              <a:rPr lang="en-US" sz="4000" dirty="0" smtClean="0"/>
              <a:t> May-still no bees in #</a:t>
            </a:r>
            <a:r>
              <a:rPr lang="en-US" sz="4000" dirty="0" smtClean="0"/>
              <a:t>1 &amp; #</a:t>
            </a:r>
            <a:r>
              <a:rPr lang="en-US" sz="4000" dirty="0" smtClean="0"/>
              <a:t>2 supers but lots of bees in the hive—( ? )</a:t>
            </a:r>
          </a:p>
          <a:p>
            <a:pPr>
              <a:buNone/>
            </a:pPr>
            <a:r>
              <a:rPr lang="en-US" sz="4000" dirty="0" smtClean="0"/>
              <a:t>11</a:t>
            </a:r>
            <a:r>
              <a:rPr lang="en-US" sz="4000" baseline="30000" dirty="0" smtClean="0"/>
              <a:t>th</a:t>
            </a:r>
            <a:r>
              <a:rPr lang="en-US" sz="4000" dirty="0" smtClean="0"/>
              <a:t> May –bees all over the front of the hive –elevated #</a:t>
            </a:r>
            <a:r>
              <a:rPr lang="en-US" sz="4000" dirty="0" smtClean="0"/>
              <a:t>1 &amp; #</a:t>
            </a:r>
            <a:r>
              <a:rPr lang="en-US" sz="4000" dirty="0" smtClean="0"/>
              <a:t>2 for circulation</a:t>
            </a:r>
            <a:endParaRPr lang="en-US" sz="4000" u="sng" dirty="0" smtClean="0"/>
          </a:p>
          <a:p>
            <a:pPr>
              <a:buNone/>
            </a:pPr>
            <a:r>
              <a:rPr lang="en-US" sz="4000" dirty="0" smtClean="0"/>
              <a:t>29</a:t>
            </a:r>
            <a:r>
              <a:rPr lang="en-US" sz="4000" baseline="30000" dirty="0" smtClean="0"/>
              <a:t>th</a:t>
            </a:r>
            <a:r>
              <a:rPr lang="en-US" sz="4000" dirty="0" smtClean="0"/>
              <a:t> May last feeding</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pic>
        <p:nvPicPr>
          <p:cNvPr id="4" name="Content Placeholder 3" descr="2011--2012 08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sz="4000" dirty="0" smtClean="0"/>
              <a:t>1</a:t>
            </a:r>
            <a:r>
              <a:rPr lang="en-US" sz="4000" baseline="30000" dirty="0" smtClean="0"/>
              <a:t>ST</a:t>
            </a:r>
            <a:r>
              <a:rPr lang="en-US" sz="4000" dirty="0" smtClean="0"/>
              <a:t> June– hive #1 &amp;#2– think they might swarm --took 5 frames with bees out of each hive and made hives #7 &amp; #8--#7 had a  supersedure cell while #8 had swarm cells</a:t>
            </a:r>
          </a:p>
          <a:p>
            <a:r>
              <a:rPr lang="en-US" sz="4000" dirty="0" smtClean="0"/>
              <a:t>Moved these hives a couple hundred feet away and fed and restricted</a:t>
            </a:r>
          </a:p>
          <a:p>
            <a:r>
              <a:rPr lang="en-US" sz="4000" dirty="0" smtClean="0"/>
              <a:t>All hives have new foundations</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4000" dirty="0" smtClean="0"/>
              <a:t>4</a:t>
            </a:r>
            <a:r>
              <a:rPr lang="en-US" sz="4000" baseline="30000" dirty="0" smtClean="0"/>
              <a:t>TH</a:t>
            </a:r>
            <a:r>
              <a:rPr lang="en-US" sz="4000" dirty="0" smtClean="0"/>
              <a:t> June—Remember- I’ve taken 5 frames out of hive #1 and added 5 new frames with new foundations</a:t>
            </a:r>
          </a:p>
          <a:p>
            <a:r>
              <a:rPr lang="en-US" sz="4000" dirty="0" smtClean="0"/>
              <a:t>So there </a:t>
            </a:r>
            <a:r>
              <a:rPr lang="en-US" sz="4000" dirty="0" smtClean="0"/>
              <a:t>is lots </a:t>
            </a:r>
            <a:r>
              <a:rPr lang="en-US" sz="4000" dirty="0" smtClean="0"/>
              <a:t>of work for the worker bees---right?</a:t>
            </a:r>
          </a:p>
          <a:p>
            <a:r>
              <a:rPr lang="en-US" sz="8000" dirty="0" smtClean="0">
                <a:solidFill>
                  <a:srgbClr val="FF0000"/>
                </a:solidFill>
              </a:rPr>
              <a:t>GUESS WHAT !</a:t>
            </a:r>
            <a:endParaRPr lang="en-US" sz="80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pic>
        <p:nvPicPr>
          <p:cNvPr id="4" name="Content Placeholder 3" descr="2011--2012 084.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pic>
        <p:nvPicPr>
          <p:cNvPr id="4" name="Content Placeholder 3" descr="2011--2012 08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THE  WHY</a:t>
            </a:r>
            <a:endParaRPr lang="en-US" sz="8000" u="sng" dirty="0"/>
          </a:p>
        </p:txBody>
      </p:sp>
      <p:sp>
        <p:nvSpPr>
          <p:cNvPr id="3" name="Content Placeholder 2"/>
          <p:cNvSpPr>
            <a:spLocks noGrp="1"/>
          </p:cNvSpPr>
          <p:nvPr>
            <p:ph idx="1"/>
          </p:nvPr>
        </p:nvSpPr>
        <p:spPr>
          <a:xfrm>
            <a:off x="1066800" y="1981200"/>
            <a:ext cx="7162800" cy="3810000"/>
          </a:xfrm>
        </p:spPr>
        <p:txBody>
          <a:bodyPr>
            <a:normAutofit/>
          </a:bodyPr>
          <a:lstStyle/>
          <a:p>
            <a:r>
              <a:rPr lang="en-US" sz="4000" dirty="0" smtClean="0"/>
              <a:t>1.  TO START A NEW HIVE</a:t>
            </a:r>
          </a:p>
          <a:p>
            <a:r>
              <a:rPr lang="en-US" sz="4000" dirty="0" smtClean="0"/>
              <a:t>2.  SWARM </a:t>
            </a:r>
            <a:r>
              <a:rPr lang="en-US" sz="4000" dirty="0" smtClean="0"/>
              <a:t>CONTROL</a:t>
            </a:r>
          </a:p>
          <a:p>
            <a:r>
              <a:rPr lang="en-US" sz="4000" dirty="0" smtClean="0"/>
              <a:t>3</a:t>
            </a:r>
            <a:r>
              <a:rPr lang="en-US" sz="4000" dirty="0" smtClean="0"/>
              <a:t>.  CONTROL </a:t>
            </a:r>
            <a:r>
              <a:rPr lang="en-US" sz="4000" dirty="0" smtClean="0"/>
              <a:t>OF MITES</a:t>
            </a:r>
          </a:p>
          <a:p>
            <a:r>
              <a:rPr lang="en-US" sz="4000" dirty="0" smtClean="0"/>
              <a:t>4</a:t>
            </a:r>
            <a:r>
              <a:rPr lang="en-US" sz="4000" dirty="0" smtClean="0"/>
              <a:t>.  TO </a:t>
            </a:r>
            <a:r>
              <a:rPr lang="en-US" sz="4000" dirty="0" smtClean="0"/>
              <a:t>MAKE NUCS TO SELL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pic>
        <p:nvPicPr>
          <p:cNvPr id="4" name="Content Placeholder 3" descr="2011--2012 086.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THEY SWARMED</a:t>
            </a:r>
            <a:endParaRPr lang="en-US" sz="8000"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000" dirty="0" smtClean="0"/>
              <a:t>This was 3 days after I had removed 5 </a:t>
            </a:r>
            <a:r>
              <a:rPr lang="en-US" sz="4000" dirty="0" smtClean="0"/>
              <a:t>frames. </a:t>
            </a:r>
            <a:r>
              <a:rPr lang="en-US" sz="4000" dirty="0" smtClean="0"/>
              <a:t>I swept that swarm up </a:t>
            </a:r>
            <a:r>
              <a:rPr lang="en-US" sz="4000" dirty="0" smtClean="0"/>
              <a:t>and put </a:t>
            </a:r>
            <a:r>
              <a:rPr lang="en-US" sz="4000" dirty="0" smtClean="0"/>
              <a:t>them in a hive body which is now #9---no idea if I got the queen or </a:t>
            </a:r>
            <a:r>
              <a:rPr lang="en-US" sz="4000" dirty="0" smtClean="0"/>
              <a:t>not, </a:t>
            </a:r>
            <a:r>
              <a:rPr lang="en-US" sz="4000" dirty="0" smtClean="0"/>
              <a:t>so I took 2 more frames out of hive #1 and placed into hive #9 —that’s 7 frames with bees that I’ve taken out of hive #1 and </a:t>
            </a:r>
            <a:r>
              <a:rPr lang="en-US" sz="4000" u="sng" dirty="0" smtClean="0"/>
              <a:t>it’s still full of </a:t>
            </a:r>
            <a:r>
              <a:rPr lang="en-US" sz="4000" u="sng" dirty="0" smtClean="0"/>
              <a:t>bees</a:t>
            </a:r>
            <a:r>
              <a:rPr lang="en-US" sz="4000" dirty="0" smtClean="0"/>
              <a:t>! </a:t>
            </a:r>
            <a:r>
              <a:rPr lang="en-US" sz="4000" dirty="0" smtClean="0"/>
              <a:t>Does hive #9 have a </a:t>
            </a:r>
            <a:r>
              <a:rPr lang="en-US" sz="4000" dirty="0" smtClean="0"/>
              <a:t>queen? – </a:t>
            </a:r>
            <a:r>
              <a:rPr lang="en-US" sz="4000" dirty="0" smtClean="0"/>
              <a:t>I hope </a:t>
            </a:r>
            <a:r>
              <a:rPr lang="en-US" sz="4000" dirty="0" smtClean="0"/>
              <a:t>so!</a:t>
            </a:r>
            <a:endParaRPr lang="en-US" sz="4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pic>
        <p:nvPicPr>
          <p:cNvPr id="4" name="Content Placeholder 3" descr="2011--2012 089.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sp>
        <p:nvSpPr>
          <p:cNvPr id="3" name="Content Placeholder 2"/>
          <p:cNvSpPr>
            <a:spLocks noGrp="1"/>
          </p:cNvSpPr>
          <p:nvPr>
            <p:ph idx="1"/>
          </p:nvPr>
        </p:nvSpPr>
        <p:spPr/>
        <p:txBody>
          <a:bodyPr>
            <a:normAutofit/>
          </a:bodyPr>
          <a:lstStyle/>
          <a:p>
            <a:r>
              <a:rPr lang="en-US" sz="4000" dirty="0" smtClean="0"/>
              <a:t>THE NEW HIVE #9 WAS PLACED ABOUT 50 FEET AWAY FROM THE OTHER HIVES– I BLOCKED THE ENTRANCE– 4 DAYS LATER  I TOOK HIVE # 9 AND MOVED IT NEXT TO Hive # 1– THE PALLET WAS LEFT WHERE IT WAS. </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sp>
        <p:nvSpPr>
          <p:cNvPr id="3" name="Content Placeholder 2"/>
          <p:cNvSpPr>
            <a:spLocks noGrp="1"/>
          </p:cNvSpPr>
          <p:nvPr>
            <p:ph idx="1"/>
          </p:nvPr>
        </p:nvSpPr>
        <p:spPr/>
        <p:txBody>
          <a:bodyPr>
            <a:normAutofit/>
          </a:bodyPr>
          <a:lstStyle/>
          <a:p>
            <a:r>
              <a:rPr lang="en-US" sz="4000" dirty="0" smtClean="0"/>
              <a:t>THE REMAINDER OF THE BEES FROM HIVE #1 WENT BACK INTO THE HIVE. HIVE #9 WAS PLACED ABOUT 50 FEET AWAY ON A PALLET—  I ADDED A FEEDER AND BLOCKED THE ENTRANCE TO #9</a:t>
            </a:r>
            <a:endParaRPr lang="en-US" sz="4000" dirty="0"/>
          </a:p>
        </p:txBody>
      </p:sp>
      <p:pic>
        <p:nvPicPr>
          <p:cNvPr id="4" name="Picture 3" descr="2011--2012 08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MY WAY</a:t>
            </a:r>
            <a:endParaRPr lang="en-US" sz="8000" u="sng"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sz="4000" dirty="0" smtClean="0"/>
              <a:t>LATER THAT DAY WHEN I WENT BACK TO CHECK ON THE BEES THERE WERE 100 OR MORE BEES GATHERED ON AND AROUND THE PALLET—I GRABBED ANOTHER HIVE BODY AND PLACED IT ON THE PALLET –I TOOK 2 MORE FRAMES OUT OF HIVE #1 AND PUT INTO HIVE #10– (that’s 9 frames taken out of hive #1)—I ALSO </a:t>
            </a:r>
            <a:r>
              <a:rPr lang="en-US" sz="4000" u="sng" dirty="0" smtClean="0"/>
              <a:t>THREW</a:t>
            </a:r>
            <a:r>
              <a:rPr lang="en-US" sz="4000" dirty="0" smtClean="0"/>
              <a:t> IN A SWARM CELL THAT HAD BROKEN OFF OF ONE OF THE FRAMES</a:t>
            </a:r>
          </a:p>
          <a:p>
            <a:r>
              <a:rPr lang="en-US" sz="8000" dirty="0" smtClean="0">
                <a:solidFill>
                  <a:srgbClr val="FF0000"/>
                </a:solidFill>
              </a:rPr>
              <a:t>AND GUESS WHAT !</a:t>
            </a:r>
            <a:endParaRPr lang="en-US" sz="86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FF0000"/>
                </a:solidFill>
              </a:rPr>
              <a:t>HIVE # 2</a:t>
            </a:r>
            <a:endParaRPr lang="en-US" sz="8000" dirty="0">
              <a:solidFill>
                <a:srgbClr val="FF0000"/>
              </a:solidFill>
            </a:endParaRPr>
          </a:p>
        </p:txBody>
      </p:sp>
      <p:pic>
        <p:nvPicPr>
          <p:cNvPr id="4" name="Content Placeholder 3" descr="2011--2012 087.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rgbClr val="FF0000"/>
                </a:solidFill>
              </a:rPr>
              <a:t>YOU GUESSED IT</a:t>
            </a:r>
            <a:endParaRPr lang="en-US" sz="8000" u="sng" dirty="0">
              <a:solidFill>
                <a:srgbClr val="FF0000"/>
              </a:solidFill>
            </a:endParaRPr>
          </a:p>
        </p:txBody>
      </p:sp>
      <p:sp>
        <p:nvSpPr>
          <p:cNvPr id="3" name="Content Placeholder 2"/>
          <p:cNvSpPr>
            <a:spLocks noGrp="1"/>
          </p:cNvSpPr>
          <p:nvPr>
            <p:ph idx="1"/>
          </p:nvPr>
        </p:nvSpPr>
        <p:spPr/>
        <p:txBody>
          <a:bodyPr>
            <a:normAutofit/>
          </a:bodyPr>
          <a:lstStyle/>
          <a:p>
            <a:r>
              <a:rPr lang="en-US" sz="4000" dirty="0" smtClean="0">
                <a:solidFill>
                  <a:schemeClr val="tx1">
                    <a:lumMod val="95000"/>
                    <a:lumOff val="5000"/>
                  </a:schemeClr>
                </a:solidFill>
              </a:rPr>
              <a:t>HIVE # 2 SWARMED WHILE WE WERE IN MONTANA</a:t>
            </a:r>
          </a:p>
          <a:p>
            <a:endParaRPr lang="en-US" sz="4000" dirty="0" smtClean="0">
              <a:solidFill>
                <a:schemeClr val="tx1">
                  <a:lumMod val="95000"/>
                  <a:lumOff val="5000"/>
                </a:schemeClr>
              </a:solidFill>
            </a:endParaRPr>
          </a:p>
          <a:p>
            <a:r>
              <a:rPr lang="en-US" sz="4000" dirty="0" smtClean="0">
                <a:solidFill>
                  <a:schemeClr val="tx1">
                    <a:lumMod val="95000"/>
                    <a:lumOff val="5000"/>
                  </a:schemeClr>
                </a:solidFill>
              </a:rPr>
              <a:t>REMEMBER THESE ARE ITALIAN BEES</a:t>
            </a:r>
          </a:p>
          <a:p>
            <a:r>
              <a:rPr lang="en-US" sz="4000" dirty="0" smtClean="0">
                <a:solidFill>
                  <a:schemeClr val="tx1">
                    <a:lumMod val="95000"/>
                    <a:lumOff val="5000"/>
                  </a:schemeClr>
                </a:solidFill>
              </a:rPr>
              <a:t>       </a:t>
            </a:r>
            <a:r>
              <a:rPr lang="en-US" sz="4000" dirty="0" smtClean="0">
                <a:solidFill>
                  <a:schemeClr val="accent1"/>
                </a:solidFill>
              </a:rPr>
              <a:t>(THE REASON THEY </a:t>
            </a:r>
            <a:r>
              <a:rPr lang="en-US" sz="4000" dirty="0" smtClean="0">
                <a:solidFill>
                  <a:schemeClr val="accent1"/>
                </a:solidFill>
              </a:rPr>
              <a:t>SWARM??) </a:t>
            </a:r>
            <a:endParaRPr lang="en-US" sz="4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solidFill>
                  <a:schemeClr val="tx1">
                    <a:lumMod val="95000"/>
                    <a:lumOff val="5000"/>
                  </a:schemeClr>
                </a:solidFill>
              </a:rPr>
              <a:t>SPLITTING HIVES</a:t>
            </a:r>
            <a:endParaRPr lang="en-US" sz="8000" u="sng"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a:buNone/>
            </a:pPr>
            <a:r>
              <a:rPr lang="en-US" sz="4000" dirty="0" smtClean="0"/>
              <a:t>JUNE 22---SWARM  OF BEES</a:t>
            </a:r>
          </a:p>
          <a:p>
            <a:endParaRPr lang="en-US" sz="4000" dirty="0"/>
          </a:p>
        </p:txBody>
      </p:sp>
      <p:pic>
        <p:nvPicPr>
          <p:cNvPr id="4" name="Picture 3" descr="2011--2012 09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NEW SWARM</a:t>
            </a:r>
            <a:endParaRPr lang="en-US" sz="8000" u="sng" dirty="0"/>
          </a:p>
        </p:txBody>
      </p:sp>
      <p:sp>
        <p:nvSpPr>
          <p:cNvPr id="3" name="Content Placeholder 2"/>
          <p:cNvSpPr>
            <a:spLocks noGrp="1"/>
          </p:cNvSpPr>
          <p:nvPr>
            <p:ph idx="1"/>
          </p:nvPr>
        </p:nvSpPr>
        <p:spPr/>
        <p:txBody>
          <a:bodyPr>
            <a:normAutofit/>
          </a:bodyPr>
          <a:lstStyle/>
          <a:p>
            <a:r>
              <a:rPr lang="en-US" sz="4000" dirty="0" smtClean="0"/>
              <a:t>THIS WAS JUNE 22– 7:30 am</a:t>
            </a:r>
          </a:p>
          <a:p>
            <a:endParaRPr lang="en-US" sz="4000" dirty="0" smtClean="0"/>
          </a:p>
          <a:p>
            <a:r>
              <a:rPr lang="en-US" sz="4000" dirty="0" smtClean="0"/>
              <a:t>23</a:t>
            </a:r>
            <a:r>
              <a:rPr lang="en-US" sz="4000" baseline="30000" dirty="0" smtClean="0"/>
              <a:t>RD</a:t>
            </a:r>
            <a:r>
              <a:rPr lang="en-US" sz="4000" dirty="0" smtClean="0"/>
              <a:t> JUNE- </a:t>
            </a:r>
            <a:r>
              <a:rPr lang="en-US" sz="4000" u="sng" dirty="0" smtClean="0"/>
              <a:t>WPBA HAD </a:t>
            </a:r>
            <a:r>
              <a:rPr lang="en-US" sz="4000" dirty="0" smtClean="0"/>
              <a:t>THE HIVE TOUR</a:t>
            </a:r>
          </a:p>
          <a:p>
            <a:r>
              <a:rPr lang="en-US" sz="4000" dirty="0" smtClean="0"/>
              <a:t>ALL </a:t>
            </a:r>
            <a:r>
              <a:rPr lang="en-US" sz="4000" dirty="0" smtClean="0"/>
              <a:t>HIVES </a:t>
            </a:r>
            <a:r>
              <a:rPr lang="en-US" sz="4000" dirty="0" smtClean="0"/>
              <a:t>LOOKED OK EXCEPT #9</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THE HOW</a:t>
            </a:r>
            <a:endParaRPr lang="en-US" sz="8000" u="sng" dirty="0"/>
          </a:p>
        </p:txBody>
      </p:sp>
      <p:sp>
        <p:nvSpPr>
          <p:cNvPr id="3" name="Content Placeholder 2"/>
          <p:cNvSpPr>
            <a:spLocks noGrp="1"/>
          </p:cNvSpPr>
          <p:nvPr>
            <p:ph idx="1"/>
          </p:nvPr>
        </p:nvSpPr>
        <p:spPr>
          <a:xfrm>
            <a:off x="1676400" y="1828800"/>
            <a:ext cx="6477000" cy="4525963"/>
          </a:xfrm>
        </p:spPr>
        <p:txBody>
          <a:bodyPr>
            <a:normAutofit/>
          </a:bodyPr>
          <a:lstStyle/>
          <a:p>
            <a:pPr>
              <a:buNone/>
            </a:pPr>
            <a:r>
              <a:rPr lang="en-US" sz="4000" dirty="0" smtClean="0"/>
              <a:t>THREE</a:t>
            </a:r>
            <a:r>
              <a:rPr lang="en-US" sz="4000" dirty="0" smtClean="0"/>
              <a:t> </a:t>
            </a:r>
            <a:r>
              <a:rPr lang="en-US" sz="4000" dirty="0" smtClean="0"/>
              <a:t>WAYS TO DO </a:t>
            </a:r>
            <a:r>
              <a:rPr lang="en-US" sz="4000" dirty="0" smtClean="0"/>
              <a:t>THIS:</a:t>
            </a:r>
            <a:endParaRPr lang="en-US" sz="4000" dirty="0" smtClean="0"/>
          </a:p>
          <a:p>
            <a:r>
              <a:rPr lang="en-US" sz="4000" dirty="0" smtClean="0"/>
              <a:t>1. </a:t>
            </a:r>
            <a:r>
              <a:rPr lang="en-US" sz="4000" dirty="0" smtClean="0"/>
              <a:t> THE </a:t>
            </a:r>
            <a:r>
              <a:rPr lang="en-US" sz="4000" dirty="0" smtClean="0"/>
              <a:t>RIGHT WAY</a:t>
            </a:r>
          </a:p>
          <a:p>
            <a:r>
              <a:rPr lang="en-US" sz="4000" dirty="0" smtClean="0"/>
              <a:t>2.  THE </a:t>
            </a:r>
            <a:r>
              <a:rPr lang="en-US" sz="4000" dirty="0" smtClean="0"/>
              <a:t>WRONG WAY</a:t>
            </a:r>
          </a:p>
          <a:p>
            <a:r>
              <a:rPr lang="en-US" sz="4000" dirty="0" smtClean="0"/>
              <a:t>3.  MY </a:t>
            </a:r>
            <a:r>
              <a:rPr lang="en-US" sz="4000" dirty="0" smtClean="0"/>
              <a:t>WAY (</a:t>
            </a:r>
            <a:r>
              <a:rPr lang="en-US" dirty="0" smtClean="0"/>
              <a:t>hope it works)</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SPLITTING HIVES</a:t>
            </a:r>
            <a:endParaRPr lang="en-US" sz="8000" u="sng" dirty="0"/>
          </a:p>
        </p:txBody>
      </p:sp>
      <p:sp>
        <p:nvSpPr>
          <p:cNvPr id="3" name="Content Placeholder 2"/>
          <p:cNvSpPr>
            <a:spLocks noGrp="1"/>
          </p:cNvSpPr>
          <p:nvPr>
            <p:ph idx="1"/>
          </p:nvPr>
        </p:nvSpPr>
        <p:spPr>
          <a:xfrm>
            <a:off x="381000" y="2133600"/>
            <a:ext cx="8229600" cy="3352800"/>
          </a:xfrm>
        </p:spPr>
        <p:txBody>
          <a:bodyPr>
            <a:normAutofit/>
          </a:bodyPr>
          <a:lstStyle/>
          <a:p>
            <a:r>
              <a:rPr lang="en-US" sz="4000" dirty="0" smtClean="0"/>
              <a:t>ANXIOUS FOR SPRING TO COME SO I CAN SEE HOW </a:t>
            </a:r>
            <a:r>
              <a:rPr lang="en-US" sz="4000" u="sng" dirty="0" smtClean="0">
                <a:solidFill>
                  <a:srgbClr val="FF0000"/>
                </a:solidFill>
              </a:rPr>
              <a:t>MY WAY</a:t>
            </a:r>
            <a:r>
              <a:rPr lang="en-US" sz="4000" dirty="0" smtClean="0">
                <a:solidFill>
                  <a:srgbClr val="FF0000"/>
                </a:solidFill>
              </a:rPr>
              <a:t> </a:t>
            </a:r>
            <a:r>
              <a:rPr lang="en-US" sz="4000" dirty="0" smtClean="0">
                <a:solidFill>
                  <a:schemeClr val="tx1">
                    <a:lumMod val="95000"/>
                    <a:lumOff val="5000"/>
                  </a:schemeClr>
                </a:solidFill>
              </a:rPr>
              <a:t>WORKED OUT !</a:t>
            </a:r>
            <a:endParaRPr lang="en-US" sz="4000"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THE RIGHT WAY</a:t>
            </a:r>
            <a:endParaRPr lang="en-US" sz="8000" u="sng" dirty="0"/>
          </a:p>
        </p:txBody>
      </p:sp>
      <p:sp>
        <p:nvSpPr>
          <p:cNvPr id="3" name="Content Placeholder 2"/>
          <p:cNvSpPr>
            <a:spLocks noGrp="1"/>
          </p:cNvSpPr>
          <p:nvPr>
            <p:ph idx="1"/>
          </p:nvPr>
        </p:nvSpPr>
        <p:spPr>
          <a:xfrm>
            <a:off x="762000" y="1600200"/>
            <a:ext cx="7772400" cy="3886200"/>
          </a:xfrm>
        </p:spPr>
        <p:txBody>
          <a:bodyPr>
            <a:normAutofit/>
          </a:bodyPr>
          <a:lstStyle/>
          <a:p>
            <a:pPr>
              <a:buNone/>
            </a:pPr>
            <a:r>
              <a:rPr lang="en-US" sz="4000" dirty="0" smtClean="0"/>
              <a:t>THINGS </a:t>
            </a:r>
            <a:r>
              <a:rPr lang="en-US" sz="4000" dirty="0" smtClean="0"/>
              <a:t>NEEDED:</a:t>
            </a:r>
            <a:endParaRPr lang="en-US" sz="4000" dirty="0" smtClean="0"/>
          </a:p>
          <a:p>
            <a:r>
              <a:rPr lang="en-US" sz="4000" dirty="0" smtClean="0"/>
              <a:t>NEW BROOD CHAMBER</a:t>
            </a:r>
          </a:p>
          <a:p>
            <a:r>
              <a:rPr lang="en-US" sz="4000" dirty="0" smtClean="0"/>
              <a:t>FOOD FOR BEES</a:t>
            </a:r>
          </a:p>
          <a:p>
            <a:r>
              <a:rPr lang="en-US" sz="4000" dirty="0" smtClean="0"/>
              <a:t>FRAMES </a:t>
            </a:r>
            <a:r>
              <a:rPr lang="en-US" sz="2400" dirty="0" smtClean="0"/>
              <a:t>(drawn or new )</a:t>
            </a:r>
          </a:p>
          <a:p>
            <a:r>
              <a:rPr lang="en-US" sz="4000" dirty="0" smtClean="0"/>
              <a:t>BEST TO USE AN ENTRANCE BLOCK</a:t>
            </a:r>
            <a:endParaRPr lang="en-US" sz="4000" dirty="0"/>
          </a:p>
          <a:p>
            <a:pPr>
              <a:buNone/>
            </a:pP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Autofit/>
          </a:bodyPr>
          <a:lstStyle/>
          <a:p>
            <a:r>
              <a:rPr lang="en-US" sz="8000" u="sng" dirty="0" smtClean="0"/>
              <a:t>THE RIGHT WAY</a:t>
            </a:r>
            <a:endParaRPr lang="en-US" sz="8000" u="sng" dirty="0"/>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r>
              <a:rPr lang="en-US" dirty="0" smtClean="0"/>
              <a:t>REMOVE 2 OR 3 FRAMES WHICH HAVE BROOD FROM THE OLD HIVE AND PLACE IN THE NEW HIVE– IT HELPS IF THERE IS A SUPERSEDURE OR A SWARM CELL INCLUDED—PLACE THESE FRAMES IN THE MIDDLE OF THE HIVE BODY—FRAMES SHOULD CONTAIN EGGS,LARVA AND CAPPED BROOD AND BE COVERED WITH NURSE BEES</a:t>
            </a:r>
            <a:r>
              <a:rPr lang="en-US" dirty="0" smtClean="0"/>
              <a:t>—</a:t>
            </a:r>
          </a:p>
          <a:p>
            <a:endParaRPr lang="en-US" dirty="0" smtClean="0"/>
          </a:p>
          <a:p>
            <a:r>
              <a:rPr lang="en-US" dirty="0" smtClean="0"/>
              <a:t>ADD FRAMES TO FILL OUT THE HIVE</a:t>
            </a:r>
            <a:endParaRPr lang="en-US" sz="4100" dirty="0" smtClean="0"/>
          </a:p>
          <a:p>
            <a:endParaRPr lang="en-US" dirty="0" smtClean="0"/>
          </a:p>
          <a:p>
            <a:r>
              <a:rPr lang="en-US" dirty="0" smtClean="0"/>
              <a:t>MAKE SURE THAT THE ENTRANCE IS BLOCKED FOR A COUPLE OF </a:t>
            </a:r>
            <a:r>
              <a:rPr lang="en-US" dirty="0" smtClean="0"/>
              <a:t>DAYS (mainly </a:t>
            </a:r>
            <a:r>
              <a:rPr lang="en-US" dirty="0" smtClean="0"/>
              <a:t>if you have a new queen </a:t>
            </a:r>
            <a:r>
              <a:rPr lang="en-US" dirty="0" smtClean="0"/>
              <a:t>)</a:t>
            </a:r>
          </a:p>
          <a:p>
            <a:endParaRPr lang="en-US" dirty="0" smtClean="0"/>
          </a:p>
          <a:p>
            <a:r>
              <a:rPr lang="en-US" dirty="0" smtClean="0"/>
              <a:t>REPLACE NEW FRAMES IN THE OLD HIVE</a:t>
            </a:r>
            <a:r>
              <a:rPr lang="en-US" dirty="0" smtClean="0"/>
              <a:t>.</a:t>
            </a:r>
          </a:p>
          <a:p>
            <a:endParaRPr lang="en-US" dirty="0" smtClean="0"/>
          </a:p>
          <a:p>
            <a:r>
              <a:rPr lang="en-US" dirty="0" smtClean="0"/>
              <a:t>MOVE THE NEW HIVE TO A NEW LOCATION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THE RIGHT WAY</a:t>
            </a:r>
            <a:endParaRPr lang="en-US" sz="8000" u="sng" dirty="0"/>
          </a:p>
        </p:txBody>
      </p:sp>
      <p:sp>
        <p:nvSpPr>
          <p:cNvPr id="3" name="Content Placeholder 2"/>
          <p:cNvSpPr>
            <a:spLocks noGrp="1"/>
          </p:cNvSpPr>
          <p:nvPr>
            <p:ph idx="1"/>
          </p:nvPr>
        </p:nvSpPr>
        <p:spPr/>
        <p:txBody>
          <a:bodyPr>
            <a:normAutofit/>
          </a:bodyPr>
          <a:lstStyle/>
          <a:p>
            <a:pPr>
              <a:buNone/>
            </a:pPr>
            <a:endParaRPr lang="en-US" sz="4000" dirty="0" smtClean="0"/>
          </a:p>
          <a:p>
            <a:pPr>
              <a:buNone/>
            </a:pPr>
            <a:endParaRPr lang="en-US" sz="4000" dirty="0" smtClean="0"/>
          </a:p>
          <a:p>
            <a:pPr>
              <a:buNone/>
            </a:pPr>
            <a:r>
              <a:rPr lang="en-US" sz="4000" dirty="0" smtClean="0"/>
              <a:t>REMEMBER—YOU’RE THE BEEKEEPER</a:t>
            </a:r>
          </a:p>
          <a:p>
            <a:pPr>
              <a:buNone/>
            </a:pPr>
            <a:endParaRPr lang="en-US" sz="4000" dirty="0" smtClean="0"/>
          </a:p>
          <a:p>
            <a:pPr>
              <a:buNone/>
            </a:pPr>
            <a:endParaRPr lang="en-US" sz="4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THE RIGHT WAY</a:t>
            </a:r>
            <a:endParaRPr lang="en-US" sz="8000" u="sng" dirty="0"/>
          </a:p>
        </p:txBody>
      </p:sp>
      <p:sp>
        <p:nvSpPr>
          <p:cNvPr id="3" name="Content Placeholder 2"/>
          <p:cNvSpPr>
            <a:spLocks noGrp="1"/>
          </p:cNvSpPr>
          <p:nvPr>
            <p:ph idx="1"/>
          </p:nvPr>
        </p:nvSpPr>
        <p:spPr/>
        <p:txBody>
          <a:bodyPr>
            <a:normAutofit fontScale="92500" lnSpcReduction="10000"/>
          </a:bodyPr>
          <a:lstStyle/>
          <a:p>
            <a:r>
              <a:rPr lang="en-US" sz="4000" dirty="0" smtClean="0"/>
              <a:t>SPLIT DURING SPRING OR SUMMER TO PROVIDE TIME FOR THE HIVE TO STRENGHTEN BEFORE WINTER</a:t>
            </a:r>
          </a:p>
          <a:p>
            <a:r>
              <a:rPr lang="en-US" sz="4000" dirty="0" smtClean="0"/>
              <a:t>A </a:t>
            </a:r>
            <a:r>
              <a:rPr lang="en-US" sz="4000" dirty="0" smtClean="0"/>
              <a:t>MINIMUM OF 6 WEEKS BEFORE THE HONEY FLOW IS CONSIDERED  MINIMUM LEAD TIME</a:t>
            </a:r>
            <a:r>
              <a:rPr lang="en-US" sz="4000" dirty="0" smtClean="0"/>
              <a:t>.</a:t>
            </a:r>
          </a:p>
          <a:p>
            <a:r>
              <a:rPr lang="en-US" sz="4000" dirty="0" smtClean="0"/>
              <a:t> </a:t>
            </a:r>
            <a:r>
              <a:rPr lang="en-US" sz="4000" dirty="0" smtClean="0"/>
              <a:t>(your chance of getting a surplus of honey the 1</a:t>
            </a:r>
            <a:r>
              <a:rPr lang="en-US" sz="4000" baseline="30000" dirty="0" smtClean="0"/>
              <a:t>st</a:t>
            </a:r>
            <a:r>
              <a:rPr lang="en-US" sz="4000" dirty="0" smtClean="0"/>
              <a:t> year will be slim )</a:t>
            </a:r>
          </a:p>
          <a:p>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LIFE CYCLE </a:t>
            </a:r>
            <a:endParaRPr lang="en-US" sz="8000" u="sng" dirty="0"/>
          </a:p>
        </p:txBody>
      </p:sp>
      <p:sp>
        <p:nvSpPr>
          <p:cNvPr id="3" name="Content Placeholder 2"/>
          <p:cNvSpPr>
            <a:spLocks noGrp="1"/>
          </p:cNvSpPr>
          <p:nvPr>
            <p:ph idx="1"/>
          </p:nvPr>
        </p:nvSpPr>
        <p:spPr>
          <a:xfrm>
            <a:off x="457200" y="1600201"/>
            <a:ext cx="8229600" cy="3962400"/>
          </a:xfrm>
        </p:spPr>
        <p:txBody>
          <a:bodyPr>
            <a:normAutofit/>
          </a:bodyPr>
          <a:lstStyle/>
          <a:p>
            <a:pPr>
              <a:buNone/>
            </a:pPr>
            <a:r>
              <a:rPr lang="en-US" dirty="0" smtClean="0"/>
              <a:t>    Its </a:t>
            </a:r>
            <a:r>
              <a:rPr lang="en-US" dirty="0" smtClean="0"/>
              <a:t>important to have a strong colony with </a:t>
            </a:r>
            <a:r>
              <a:rPr lang="en-US" dirty="0" smtClean="0"/>
              <a:t>a</a:t>
            </a:r>
          </a:p>
          <a:p>
            <a:pPr>
              <a:buNone/>
            </a:pPr>
            <a:r>
              <a:rPr lang="en-US" dirty="0" smtClean="0"/>
              <a:t>    force </a:t>
            </a:r>
            <a:r>
              <a:rPr lang="en-US" dirty="0" smtClean="0"/>
              <a:t>of field bees when the main honey </a:t>
            </a:r>
            <a:r>
              <a:rPr lang="en-US" dirty="0" smtClean="0"/>
              <a:t>flow starts.  A </a:t>
            </a:r>
            <a:r>
              <a:rPr lang="en-US" dirty="0" smtClean="0"/>
              <a:t>colony with </a:t>
            </a:r>
            <a:r>
              <a:rPr lang="en-US" dirty="0" smtClean="0"/>
              <a:t>only a </a:t>
            </a:r>
            <a:r>
              <a:rPr lang="en-US" dirty="0" smtClean="0"/>
              <a:t>lot of nurse bees </a:t>
            </a:r>
            <a:r>
              <a:rPr lang="en-US" dirty="0" smtClean="0"/>
              <a:t>won’t produce </a:t>
            </a:r>
            <a:r>
              <a:rPr lang="en-US" dirty="0" smtClean="0"/>
              <a:t>a honey </a:t>
            </a:r>
            <a:r>
              <a:rPr lang="en-US" dirty="0" smtClean="0"/>
              <a:t>crop.  If the </a:t>
            </a:r>
            <a:r>
              <a:rPr lang="en-US" dirty="0" smtClean="0"/>
              <a:t>bees make their own </a:t>
            </a:r>
            <a:r>
              <a:rPr lang="en-US" dirty="0" smtClean="0"/>
              <a:t>queen, </a:t>
            </a:r>
            <a:r>
              <a:rPr lang="en-US" dirty="0" smtClean="0"/>
              <a:t>it will be 65 to 79 days before she </a:t>
            </a:r>
            <a:r>
              <a:rPr lang="en-US" dirty="0" smtClean="0"/>
              <a:t>has workers </a:t>
            </a:r>
            <a:r>
              <a:rPr lang="en-US" dirty="0" smtClean="0"/>
              <a:t>in the </a:t>
            </a:r>
            <a:r>
              <a:rPr lang="en-US" dirty="0" smtClean="0"/>
              <a:t>field.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8000" u="sng" dirty="0" smtClean="0"/>
              <a:t>LIFE </a:t>
            </a:r>
            <a:r>
              <a:rPr lang="en-US" sz="8000" u="sng" dirty="0" smtClean="0"/>
              <a:t>CYCLE</a:t>
            </a:r>
            <a:br>
              <a:rPr lang="en-US" sz="8000" u="sng" dirty="0" smtClean="0"/>
            </a:br>
            <a:r>
              <a:rPr lang="en-US" sz="4000" u="sng" dirty="0" smtClean="0"/>
              <a:t>(remember)</a:t>
            </a:r>
            <a:endParaRPr lang="en-US" sz="4000" u="sng" dirty="0"/>
          </a:p>
        </p:txBody>
      </p:sp>
      <p:sp>
        <p:nvSpPr>
          <p:cNvPr id="3" name="Content Placeholder 2"/>
          <p:cNvSpPr>
            <a:spLocks noGrp="1"/>
          </p:cNvSpPr>
          <p:nvPr>
            <p:ph idx="1"/>
          </p:nvPr>
        </p:nvSpPr>
        <p:spPr>
          <a:xfrm>
            <a:off x="457200" y="2133600"/>
            <a:ext cx="8229600" cy="4191000"/>
          </a:xfrm>
        </p:spPr>
        <p:txBody>
          <a:bodyPr>
            <a:normAutofit/>
          </a:bodyPr>
          <a:lstStyle/>
          <a:p>
            <a:r>
              <a:rPr lang="en-US" dirty="0" smtClean="0"/>
              <a:t>16 DAYS FOR THE QUEEN TO HATCH</a:t>
            </a:r>
          </a:p>
          <a:p>
            <a:r>
              <a:rPr lang="en-US" dirty="0" smtClean="0"/>
              <a:t>7 </a:t>
            </a:r>
            <a:r>
              <a:rPr lang="en-US" dirty="0" smtClean="0"/>
              <a:t>TO 21 DAYS TO MATE AND START LAYING</a:t>
            </a:r>
          </a:p>
          <a:p>
            <a:r>
              <a:rPr lang="en-US" dirty="0" smtClean="0"/>
              <a:t>21 DAYS FOR THE EGG TO HATCH</a:t>
            </a:r>
          </a:p>
          <a:p>
            <a:r>
              <a:rPr lang="en-US" dirty="0" smtClean="0"/>
              <a:t>21 DAYS TO BECOME A FIELD </a:t>
            </a:r>
            <a:r>
              <a:rPr lang="en-US" dirty="0" smtClean="0"/>
              <a:t>BEE</a:t>
            </a:r>
          </a:p>
          <a:p>
            <a:endParaRPr lang="en-US" dirty="0" smtClean="0"/>
          </a:p>
          <a:p>
            <a:r>
              <a:rPr lang="en-US" u="sng" dirty="0" smtClean="0"/>
              <a:t>65 TO 79 DAYS(16 days less if a new queen)</a:t>
            </a:r>
          </a:p>
          <a:p>
            <a:r>
              <a:rPr lang="en-US" u="sng" dirty="0" smtClean="0"/>
              <a:t> (April 1</a:t>
            </a:r>
            <a:r>
              <a:rPr lang="en-US" u="sng" baseline="30000" dirty="0" smtClean="0"/>
              <a:t>st</a:t>
            </a:r>
            <a:r>
              <a:rPr lang="en-US" u="sng" dirty="0" smtClean="0"/>
              <a:t> to June 1</a:t>
            </a:r>
            <a:r>
              <a:rPr lang="en-US" u="sng" baseline="30000" dirty="0" smtClean="0"/>
              <a:t>st</a:t>
            </a:r>
            <a:r>
              <a:rPr lang="en-US" u="sng" dirty="0" smtClean="0"/>
              <a:t> = 61 DAYS)</a:t>
            </a:r>
            <a:endParaRPr lang="en-US"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TotalTime>
  <Words>981</Words>
  <Application>Microsoft Office PowerPoint</Application>
  <PresentationFormat>On-screen Show (4:3)</PresentationFormat>
  <Paragraphs>114</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SPLITTING HIVES</vt:lpstr>
      <vt:lpstr>THE  WHY</vt:lpstr>
      <vt:lpstr>THE HOW</vt:lpstr>
      <vt:lpstr>THE RIGHT WAY</vt:lpstr>
      <vt:lpstr>THE RIGHT WAY</vt:lpstr>
      <vt:lpstr>THE RIGHT WAY</vt:lpstr>
      <vt:lpstr>THE RIGHT WAY</vt:lpstr>
      <vt:lpstr>LIFE CYCLE </vt:lpstr>
      <vt:lpstr>LIFE CYCLE (remember)</vt:lpstr>
      <vt:lpstr>METHODS</vt:lpstr>
      <vt:lpstr>THE WRONG WAY</vt:lpstr>
      <vt:lpstr>MY WAY</vt:lpstr>
      <vt:lpstr>MY DAILY LOG</vt:lpstr>
      <vt:lpstr>MY WAY</vt:lpstr>
      <vt:lpstr>MY WAY</vt:lpstr>
      <vt:lpstr>MY WAY</vt:lpstr>
      <vt:lpstr>MY WAY</vt:lpstr>
      <vt:lpstr>MY WAY</vt:lpstr>
      <vt:lpstr>MY WAY</vt:lpstr>
      <vt:lpstr>MY WAY</vt:lpstr>
      <vt:lpstr>THEY SWARMED</vt:lpstr>
      <vt:lpstr>MY WAY</vt:lpstr>
      <vt:lpstr>MY WAY</vt:lpstr>
      <vt:lpstr>MY WAY</vt:lpstr>
      <vt:lpstr>MY WAY</vt:lpstr>
      <vt:lpstr>HIVE # 2</vt:lpstr>
      <vt:lpstr>YOU GUESSED IT</vt:lpstr>
      <vt:lpstr>SPLITTING HIVES</vt:lpstr>
      <vt:lpstr>NEW SWARM</vt:lpstr>
      <vt:lpstr>SPLITTING HIVES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Splitting  hives</dc:title>
  <dc:creator>Joe</dc:creator>
  <cp:lastModifiedBy>Marilyn</cp:lastModifiedBy>
  <cp:revision>117</cp:revision>
  <dcterms:created xsi:type="dcterms:W3CDTF">2013-01-18T23:42:52Z</dcterms:created>
  <dcterms:modified xsi:type="dcterms:W3CDTF">2013-02-01T20:41:22Z</dcterms:modified>
</cp:coreProperties>
</file>