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7" r:id="rId4"/>
    <p:sldId id="269" r:id="rId5"/>
    <p:sldId id="257" r:id="rId6"/>
    <p:sldId id="270" r:id="rId7"/>
    <p:sldId id="271" r:id="rId8"/>
    <p:sldId id="263" r:id="rId9"/>
    <p:sldId id="272" r:id="rId10"/>
    <p:sldId id="273" r:id="rId11"/>
    <p:sldId id="262" r:id="rId12"/>
    <p:sldId id="264" r:id="rId13"/>
    <p:sldId id="258" r:id="rId14"/>
    <p:sldId id="265" r:id="rId15"/>
    <p:sldId id="259" r:id="rId16"/>
    <p:sldId id="261"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71" autoAdjust="0"/>
  </p:normalViewPr>
  <p:slideViewPr>
    <p:cSldViewPr>
      <p:cViewPr>
        <p:scale>
          <a:sx n="75" d="100"/>
          <a:sy n="75" d="100"/>
        </p:scale>
        <p:origin x="-10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E47E72-66D8-49DA-B710-50B82A79352B}"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C89E-BB20-4FE5-ABB4-ED01A131EC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47E72-66D8-49DA-B710-50B82A79352B}"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C89E-BB20-4FE5-ABB4-ED01A131EC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47E72-66D8-49DA-B710-50B82A79352B}"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C89E-BB20-4FE5-ABB4-ED01A131EC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47E72-66D8-49DA-B710-50B82A79352B}"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C89E-BB20-4FE5-ABB4-ED01A131EC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47E72-66D8-49DA-B710-50B82A79352B}"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C89E-BB20-4FE5-ABB4-ED01A131EC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E47E72-66D8-49DA-B710-50B82A79352B}"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0C89E-BB20-4FE5-ABB4-ED01A131EC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E47E72-66D8-49DA-B710-50B82A79352B}" type="datetimeFigureOut">
              <a:rPr lang="en-US" smtClean="0"/>
              <a:pPr/>
              <a:t>3/22/2014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0C89E-BB20-4FE5-ABB4-ED01A131EC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E47E72-66D8-49DA-B710-50B82A79352B}" type="datetimeFigureOut">
              <a:rPr lang="en-US" smtClean="0"/>
              <a:pPr/>
              <a:t>3/22/2014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0C89E-BB20-4FE5-ABB4-ED01A131EC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47E72-66D8-49DA-B710-50B82A79352B}" type="datetimeFigureOut">
              <a:rPr lang="en-US" smtClean="0"/>
              <a:pPr/>
              <a:t>3/22/2014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0C89E-BB20-4FE5-ABB4-ED01A131EC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47E72-66D8-49DA-B710-50B82A79352B}"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0C89E-BB20-4FE5-ABB4-ED01A131EC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47E72-66D8-49DA-B710-50B82A79352B}"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0C89E-BB20-4FE5-ABB4-ED01A131EC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47E72-66D8-49DA-B710-50B82A79352B}" type="datetimeFigureOut">
              <a:rPr lang="en-US" smtClean="0"/>
              <a:pPr/>
              <a:t>3/22/2014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0C89E-BB20-4FE5-ABB4-ED01A131EC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hyperlink" Target="http://www.google.com/url?sa=i&amp;rct=j&amp;q=&amp;esrc=s&amp;source=images&amp;cd=&amp;cad=rja&amp;uact=8&amp;docid=-zaZcY1yk059eM&amp;tbnid=LZl_DYR2m0xMrM:&amp;ved=0CAYQjRw&amp;url=http://plantfreak.wordpress.com/2012/04/11/my-adventures-with-bees-introduction/&amp;ei=fEAtU47uOoypkgWY2YDoBg&amp;bvm=bv.62922401,d.dGI&amp;psig=AFQjCNG7Uqm_7h0QypHSBW4oOSCmpLJigg&amp;ust=1395560903867786"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docid=wX7gqS3w8I_9qM&amp;tbnid=v5cYcDDaJpWwqM:&amp;ved=0CAYQjRw&amp;url=http://www.waldeneffect.org/blog/Entrance_reduction/&amp;ei=_UEtU7TlBYWakQW79oCwCA&amp;bvm=bv.62922401,d.dGI&amp;psig=AFQjCNG7Uqm_7h0QypHSBW4oOSCmpLJigg&amp;ust=1395560903867786" TargetMode="Externa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beeinformed.org/2012/11/whats-wrong-with-my-hive/img_3521-ce-2-varroa-on-larvae-arrow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219199"/>
          </a:xfrm>
        </p:spPr>
        <p:txBody>
          <a:bodyPr>
            <a:normAutofit fontScale="90000"/>
          </a:bodyPr>
          <a:lstStyle/>
          <a:p>
            <a:r>
              <a:rPr lang="en-US" sz="6000" b="1" dirty="0" smtClean="0"/>
              <a:t>Pests and Predators</a:t>
            </a:r>
            <a:r>
              <a:rPr lang="en-US" dirty="0" smtClean="0"/>
              <a:t/>
            </a:r>
            <a:br>
              <a:rPr lang="en-US" dirty="0" smtClean="0"/>
            </a:br>
            <a:endParaRPr lang="en-US" dirty="0"/>
          </a:p>
        </p:txBody>
      </p:sp>
      <p:sp>
        <p:nvSpPr>
          <p:cNvPr id="3" name="Subtitle 2"/>
          <p:cNvSpPr>
            <a:spLocks noGrp="1"/>
          </p:cNvSpPr>
          <p:nvPr>
            <p:ph type="subTitle" idx="1"/>
          </p:nvPr>
        </p:nvSpPr>
        <p:spPr>
          <a:xfrm>
            <a:off x="0" y="1066800"/>
            <a:ext cx="9144000" cy="4876800"/>
          </a:xfrm>
        </p:spPr>
        <p:txBody>
          <a:bodyPr/>
          <a:lstStyle/>
          <a:p>
            <a:r>
              <a:rPr lang="en-US" b="1" dirty="0" smtClean="0">
                <a:solidFill>
                  <a:schemeClr val="accent6">
                    <a:lumMod val="75000"/>
                  </a:schemeClr>
                </a:solidFill>
              </a:rPr>
              <a:t>The Not-So-Good, the Bad, and the Ugly</a:t>
            </a:r>
            <a:endParaRPr lang="en-US" b="1" dirty="0">
              <a:solidFill>
                <a:schemeClr val="accent6">
                  <a:lumMod val="75000"/>
                </a:schemeClr>
              </a:solidFill>
            </a:endParaRPr>
          </a:p>
        </p:txBody>
      </p:sp>
      <p:pic>
        <p:nvPicPr>
          <p:cNvPr id="2050" name="Picture 2" descr="C:\Users\Ellen\Desktop\images (1).jpg"/>
          <p:cNvPicPr>
            <a:picLocks noChangeAspect="1" noChangeArrowheads="1"/>
          </p:cNvPicPr>
          <p:nvPr/>
        </p:nvPicPr>
        <p:blipFill>
          <a:blip r:embed="rId2" cstate="print"/>
          <a:srcRect/>
          <a:stretch>
            <a:fillRect/>
          </a:stretch>
        </p:blipFill>
        <p:spPr bwMode="auto">
          <a:xfrm>
            <a:off x="0" y="1828799"/>
            <a:ext cx="2514600" cy="2514599"/>
          </a:xfrm>
          <a:prstGeom prst="rect">
            <a:avLst/>
          </a:prstGeom>
          <a:noFill/>
        </p:spPr>
      </p:pic>
      <p:pic>
        <p:nvPicPr>
          <p:cNvPr id="2051" name="Picture 3" descr="C:\Users\Ellen\Desktop\images (5).jpg"/>
          <p:cNvPicPr>
            <a:picLocks noChangeAspect="1" noChangeArrowheads="1"/>
          </p:cNvPicPr>
          <p:nvPr/>
        </p:nvPicPr>
        <p:blipFill>
          <a:blip r:embed="rId3" cstate="print"/>
          <a:srcRect/>
          <a:stretch>
            <a:fillRect/>
          </a:stretch>
        </p:blipFill>
        <p:spPr bwMode="auto">
          <a:xfrm>
            <a:off x="2743200" y="3178479"/>
            <a:ext cx="2657475" cy="1724025"/>
          </a:xfrm>
          <a:prstGeom prst="rect">
            <a:avLst/>
          </a:prstGeom>
          <a:noFill/>
        </p:spPr>
      </p:pic>
      <p:pic>
        <p:nvPicPr>
          <p:cNvPr id="2052" name="Picture 4" descr="C:\Users\Ellen\Desktop\images (9).jpg"/>
          <p:cNvPicPr>
            <a:picLocks noChangeAspect="1" noChangeArrowheads="1"/>
          </p:cNvPicPr>
          <p:nvPr/>
        </p:nvPicPr>
        <p:blipFill>
          <a:blip r:embed="rId4" cstate="print"/>
          <a:srcRect/>
          <a:stretch>
            <a:fillRect/>
          </a:stretch>
        </p:blipFill>
        <p:spPr bwMode="auto">
          <a:xfrm>
            <a:off x="304800" y="4953000"/>
            <a:ext cx="2657475" cy="1724025"/>
          </a:xfrm>
          <a:prstGeom prst="rect">
            <a:avLst/>
          </a:prstGeom>
          <a:noFill/>
        </p:spPr>
      </p:pic>
      <p:pic>
        <p:nvPicPr>
          <p:cNvPr id="2053" name="Picture 5" descr="C:\Users\Ellen\Desktop\download (1).jpg"/>
          <p:cNvPicPr>
            <a:picLocks noChangeAspect="1" noChangeArrowheads="1"/>
          </p:cNvPicPr>
          <p:nvPr/>
        </p:nvPicPr>
        <p:blipFill>
          <a:blip r:embed="rId5" cstate="print"/>
          <a:srcRect/>
          <a:stretch>
            <a:fillRect/>
          </a:stretch>
        </p:blipFill>
        <p:spPr bwMode="auto">
          <a:xfrm>
            <a:off x="5867400" y="2590800"/>
            <a:ext cx="2638425" cy="1733550"/>
          </a:xfrm>
          <a:prstGeom prst="rect">
            <a:avLst/>
          </a:prstGeom>
          <a:noFill/>
        </p:spPr>
      </p:pic>
      <p:pic>
        <p:nvPicPr>
          <p:cNvPr id="2054" name="Picture 6" descr="C:\Users\Ellen\Desktop\images (7).jpg"/>
          <p:cNvPicPr>
            <a:picLocks noChangeAspect="1" noChangeArrowheads="1"/>
          </p:cNvPicPr>
          <p:nvPr/>
        </p:nvPicPr>
        <p:blipFill>
          <a:blip r:embed="rId6" cstate="print"/>
          <a:srcRect/>
          <a:stretch>
            <a:fillRect/>
          </a:stretch>
        </p:blipFill>
        <p:spPr bwMode="auto">
          <a:xfrm>
            <a:off x="3429000" y="5029200"/>
            <a:ext cx="2790825" cy="1638300"/>
          </a:xfrm>
          <a:prstGeom prst="rect">
            <a:avLst/>
          </a:prstGeom>
          <a:noFill/>
        </p:spPr>
      </p:pic>
      <p:pic>
        <p:nvPicPr>
          <p:cNvPr id="2055" name="Picture 7" descr="C:\Users\Ellen\Desktop\images (16).jpg"/>
          <p:cNvPicPr>
            <a:picLocks noChangeAspect="1" noChangeArrowheads="1"/>
          </p:cNvPicPr>
          <p:nvPr/>
        </p:nvPicPr>
        <p:blipFill>
          <a:blip r:embed="rId7" cstate="print"/>
          <a:srcRect/>
          <a:stretch>
            <a:fillRect/>
          </a:stretch>
        </p:blipFill>
        <p:spPr bwMode="auto">
          <a:xfrm>
            <a:off x="6400800" y="4572000"/>
            <a:ext cx="2619375" cy="1743075"/>
          </a:xfrm>
          <a:prstGeom prst="rect">
            <a:avLst/>
          </a:prstGeom>
          <a:noFill/>
        </p:spPr>
      </p:pic>
      <p:pic>
        <p:nvPicPr>
          <p:cNvPr id="2056" name="Picture 8" descr="C:\Users\Ellen\Desktop\timthumb.jpg"/>
          <p:cNvPicPr>
            <a:picLocks noChangeAspect="1" noChangeArrowheads="1"/>
          </p:cNvPicPr>
          <p:nvPr/>
        </p:nvPicPr>
        <p:blipFill>
          <a:blip r:embed="rId8" cstate="print"/>
          <a:srcRect/>
          <a:stretch>
            <a:fillRect/>
          </a:stretch>
        </p:blipFill>
        <p:spPr bwMode="auto">
          <a:xfrm>
            <a:off x="3429000" y="1752600"/>
            <a:ext cx="2303482" cy="1447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endParaRPr lang="en-US" sz="1800" dirty="0" smtClean="0"/>
          </a:p>
          <a:p>
            <a:pPr marL="457200" lvl="1" indent="0">
              <a:buNone/>
            </a:pPr>
            <a:r>
              <a:rPr lang="en-US" sz="2400" dirty="0" smtClean="0"/>
              <a:t>Chemical treatments</a:t>
            </a:r>
          </a:p>
          <a:p>
            <a:pPr marL="457200" lvl="1" indent="0" algn="ctr">
              <a:buNone/>
            </a:pPr>
            <a:endParaRPr lang="en-US" sz="2000" dirty="0" smtClean="0"/>
          </a:p>
          <a:p>
            <a:pPr lvl="1"/>
            <a:r>
              <a:rPr lang="en-US" sz="1800" dirty="0" err="1" smtClean="0"/>
              <a:t>Api</a:t>
            </a:r>
            <a:r>
              <a:rPr lang="en-US" sz="1800" dirty="0" smtClean="0"/>
              <a:t> </a:t>
            </a:r>
            <a:r>
              <a:rPr lang="en-US" sz="1800" dirty="0"/>
              <a:t>Life VAR – </a:t>
            </a:r>
            <a:r>
              <a:rPr lang="en-US" sz="1800" dirty="0" err="1"/>
              <a:t>thymol</a:t>
            </a:r>
            <a:r>
              <a:rPr lang="en-US" sz="1800" dirty="0"/>
              <a:t> based pesticide.  Approved for organic agriculture. Don’t use when honey is being made. Use spring and autumn.</a:t>
            </a:r>
          </a:p>
          <a:p>
            <a:pPr lvl="1"/>
            <a:endParaRPr lang="en-US" sz="1800" dirty="0" smtClean="0"/>
          </a:p>
          <a:p>
            <a:pPr lvl="1"/>
            <a:r>
              <a:rPr lang="en-US" sz="1800" dirty="0" err="1" smtClean="0"/>
              <a:t>Apistan</a:t>
            </a:r>
            <a:r>
              <a:rPr lang="en-US" sz="1800" dirty="0"/>
              <a:t>; Mite-Away II; </a:t>
            </a:r>
            <a:r>
              <a:rPr lang="en-US" sz="1800" dirty="0" err="1"/>
              <a:t>Sucrocide</a:t>
            </a:r>
            <a:r>
              <a:rPr lang="en-US" sz="1800" dirty="0"/>
              <a:t>; </a:t>
            </a:r>
            <a:r>
              <a:rPr lang="en-US" sz="1800" dirty="0" err="1"/>
              <a:t>Apiguard</a:t>
            </a:r>
            <a:r>
              <a:rPr lang="en-US" sz="1800" dirty="0"/>
              <a:t>; </a:t>
            </a:r>
            <a:r>
              <a:rPr lang="en-US" sz="1800" dirty="0" err="1"/>
              <a:t>Hivastan</a:t>
            </a:r>
            <a:r>
              <a:rPr lang="en-US" sz="1800" dirty="0"/>
              <a:t>; Check Mite (illegal to harvest honey) Mites have developed resistance to </a:t>
            </a:r>
            <a:r>
              <a:rPr lang="en-US" sz="1800" dirty="0" err="1"/>
              <a:t>Apistan</a:t>
            </a:r>
            <a:endParaRPr lang="en-US" sz="1800" dirty="0"/>
          </a:p>
          <a:p>
            <a:pPr lvl="1"/>
            <a:endParaRPr lang="en-US" sz="1800" dirty="0" smtClean="0"/>
          </a:p>
          <a:p>
            <a:pPr lvl="1"/>
            <a:r>
              <a:rPr lang="en-US" sz="1800" dirty="0" smtClean="0"/>
              <a:t>Soft </a:t>
            </a:r>
            <a:r>
              <a:rPr lang="en-US" sz="1800" dirty="0"/>
              <a:t>chemicals such as Formic Acid, </a:t>
            </a:r>
            <a:r>
              <a:rPr lang="en-US" sz="1800" dirty="0" err="1"/>
              <a:t>Thymol</a:t>
            </a:r>
            <a:r>
              <a:rPr lang="en-US" sz="1800" dirty="0"/>
              <a:t>, Sucrose </a:t>
            </a:r>
            <a:r>
              <a:rPr lang="en-US" sz="1800" dirty="0" err="1"/>
              <a:t>octanoate</a:t>
            </a:r>
            <a:r>
              <a:rPr lang="en-US" sz="1800" dirty="0"/>
              <a:t> can be sprayed on bees; treats tracheal mites; Eucalyptus essential oil</a:t>
            </a:r>
          </a:p>
          <a:p>
            <a:endParaRPr lang="en-US" dirty="0"/>
          </a:p>
        </p:txBody>
      </p:sp>
      <p:sp>
        <p:nvSpPr>
          <p:cNvPr id="4" name="Title 3"/>
          <p:cNvSpPr txBox="1">
            <a:spLocks noGrp="1"/>
          </p:cNvSpPr>
          <p:nvPr>
            <p:ph type="title"/>
          </p:nvPr>
        </p:nvSpPr>
        <p:spPr>
          <a:prstGeom prst="rect">
            <a:avLst/>
          </a:prstGeom>
          <a:noFill/>
        </p:spPr>
        <p:txBody>
          <a:bodyPr wrap="square" rtlCol="0">
            <a:spAutoFit/>
          </a:bodyPr>
          <a:lstStyle/>
          <a:p>
            <a:pPr algn="ctr"/>
            <a:r>
              <a:rPr lang="en-US" sz="3200" dirty="0" err="1" smtClean="0"/>
              <a:t>Varroa</a:t>
            </a:r>
            <a:r>
              <a:rPr lang="en-US" sz="3200" dirty="0" smtClean="0"/>
              <a:t> Mites (</a:t>
            </a:r>
            <a:r>
              <a:rPr lang="en-US" sz="3200" dirty="0" err="1" smtClean="0"/>
              <a:t>Varroa</a:t>
            </a:r>
            <a:r>
              <a:rPr lang="en-US" sz="3200" dirty="0" smtClean="0"/>
              <a:t> Destructor)</a:t>
            </a:r>
            <a:endParaRPr lang="en-US" sz="3200" dirty="0"/>
          </a:p>
        </p:txBody>
      </p:sp>
    </p:spTree>
    <p:extLst>
      <p:ext uri="{BB962C8B-B14F-4D97-AF65-F5344CB8AC3E}">
        <p14:creationId xmlns:p14="http://schemas.microsoft.com/office/powerpoint/2010/main" val="243443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293" y="1286854"/>
            <a:ext cx="8991600" cy="5486400"/>
          </a:xfrm>
        </p:spPr>
        <p:txBody>
          <a:bodyPr/>
          <a:lstStyle/>
          <a:p>
            <a:r>
              <a:rPr lang="en-US" dirty="0" smtClean="0"/>
              <a:t>                          </a:t>
            </a:r>
            <a:r>
              <a:rPr lang="en-US" b="1" dirty="0" smtClean="0"/>
              <a:t>Small Hive Beetle </a:t>
            </a:r>
            <a:r>
              <a:rPr lang="en-US" sz="2400" dirty="0" smtClean="0"/>
              <a:t>(</a:t>
            </a:r>
            <a:r>
              <a:rPr lang="en-US" sz="2400" dirty="0" err="1" smtClean="0"/>
              <a:t>Aethina</a:t>
            </a:r>
            <a:r>
              <a:rPr lang="en-US" sz="2400" dirty="0" smtClean="0"/>
              <a:t> </a:t>
            </a:r>
            <a:r>
              <a:rPr lang="en-US" sz="2400" dirty="0" err="1" smtClean="0"/>
              <a:t>tumida</a:t>
            </a:r>
            <a:r>
              <a:rPr lang="en-US" sz="2400" dirty="0" smtClean="0"/>
              <a:t>)</a:t>
            </a:r>
          </a:p>
          <a:p>
            <a:endParaRPr lang="en-US" sz="2400" dirty="0" smtClean="0"/>
          </a:p>
          <a:p>
            <a:r>
              <a:rPr lang="en-US" sz="2400" dirty="0" smtClean="0"/>
              <a:t> Discovered in southern US in 1996.  Not usually in Washington.</a:t>
            </a:r>
          </a:p>
          <a:p>
            <a:r>
              <a:rPr lang="en-US" sz="2400" dirty="0" smtClean="0"/>
              <a:t>Adult has six legs, two pair of wings, reddish brown/black, ¼” long; feed off of pollen on solid bottom boards</a:t>
            </a:r>
          </a:p>
          <a:p>
            <a:r>
              <a:rPr lang="en-US" sz="2400" dirty="0" smtClean="0"/>
              <a:t>Larvae are cream; 1/16”; when mature they burrow into the ground under the hive</a:t>
            </a:r>
          </a:p>
          <a:p>
            <a:r>
              <a:rPr lang="en-US" sz="2400" b="1" dirty="0" smtClean="0"/>
              <a:t>Treatment:  </a:t>
            </a:r>
            <a:r>
              <a:rPr lang="en-US" sz="2400" dirty="0" smtClean="0"/>
              <a:t>Relocate hive</a:t>
            </a:r>
          </a:p>
          <a:p>
            <a:pPr>
              <a:buNone/>
            </a:pPr>
            <a:r>
              <a:rPr lang="en-US" sz="2400" dirty="0"/>
              <a:t>	</a:t>
            </a:r>
            <a:r>
              <a:rPr lang="en-US" sz="2400" dirty="0" smtClean="0"/>
              <a:t>		Freezing temps</a:t>
            </a:r>
            <a:endParaRPr lang="en-US" dirty="0" smtClean="0"/>
          </a:p>
          <a:p>
            <a:endParaRPr lang="en-US" dirty="0"/>
          </a:p>
        </p:txBody>
      </p:sp>
      <p:pic>
        <p:nvPicPr>
          <p:cNvPr id="4098" name="Picture 2" descr="C:\Users\Ellen\Desktop\images (5).jpg"/>
          <p:cNvPicPr>
            <a:picLocks noChangeAspect="1" noChangeArrowheads="1"/>
          </p:cNvPicPr>
          <p:nvPr/>
        </p:nvPicPr>
        <p:blipFill>
          <a:blip r:embed="rId2" cstate="print"/>
          <a:srcRect/>
          <a:stretch>
            <a:fillRect/>
          </a:stretch>
        </p:blipFill>
        <p:spPr bwMode="auto">
          <a:xfrm>
            <a:off x="228600" y="381000"/>
            <a:ext cx="2657476" cy="1724026"/>
          </a:xfrm>
          <a:prstGeom prst="rect">
            <a:avLst/>
          </a:prstGeom>
          <a:noFill/>
        </p:spPr>
      </p:pic>
      <p:pic>
        <p:nvPicPr>
          <p:cNvPr id="4099" name="Picture 3" descr="C:\Users\Ellen\Desktop\images (3).jpg"/>
          <p:cNvPicPr>
            <a:picLocks noChangeAspect="1" noChangeArrowheads="1"/>
          </p:cNvPicPr>
          <p:nvPr/>
        </p:nvPicPr>
        <p:blipFill>
          <a:blip r:embed="rId3" cstate="print"/>
          <a:srcRect/>
          <a:stretch>
            <a:fillRect/>
          </a:stretch>
        </p:blipFill>
        <p:spPr bwMode="auto">
          <a:xfrm>
            <a:off x="5845969" y="4343400"/>
            <a:ext cx="3298031" cy="2514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3962400" cy="1295400"/>
          </a:xfrm>
        </p:spPr>
        <p:txBody>
          <a:bodyPr>
            <a:normAutofit/>
          </a:bodyPr>
          <a:lstStyle/>
          <a:p>
            <a:r>
              <a:rPr lang="en-US" b="1" dirty="0"/>
              <a:t>Wax Moths</a:t>
            </a:r>
          </a:p>
        </p:txBody>
      </p:sp>
      <p:sp>
        <p:nvSpPr>
          <p:cNvPr id="3" name="Content Placeholder 2"/>
          <p:cNvSpPr>
            <a:spLocks noGrp="1"/>
          </p:cNvSpPr>
          <p:nvPr>
            <p:ph idx="1"/>
          </p:nvPr>
        </p:nvSpPr>
        <p:spPr>
          <a:xfrm>
            <a:off x="457200" y="1905000"/>
            <a:ext cx="8229600" cy="4953000"/>
          </a:xfrm>
        </p:spPr>
        <p:txBody>
          <a:bodyPr/>
          <a:lstStyle/>
          <a:p>
            <a:r>
              <a:rPr lang="en-US" sz="1800" dirty="0" smtClean="0"/>
              <a:t>-- Don’t attack bees directly</a:t>
            </a:r>
          </a:p>
          <a:p>
            <a:pPr lvl="1"/>
            <a:r>
              <a:rPr lang="en-US" sz="1800" dirty="0" smtClean="0"/>
              <a:t>Larvae feed on combs (pollen, brood</a:t>
            </a:r>
            <a:r>
              <a:rPr lang="en-US" sz="1800" dirty="0" smtClean="0"/>
              <a:t>).  Healthy </a:t>
            </a:r>
            <a:r>
              <a:rPr lang="en-US" sz="1800" dirty="0" smtClean="0"/>
              <a:t>hive will take care of them</a:t>
            </a:r>
          </a:p>
          <a:p>
            <a:pPr lvl="1"/>
            <a:r>
              <a:rPr lang="en-US" sz="1800" dirty="0" smtClean="0"/>
              <a:t>Usually found in abandoned </a:t>
            </a:r>
            <a:r>
              <a:rPr lang="en-US" sz="1800" dirty="0" smtClean="0"/>
              <a:t>or improperly stored frames </a:t>
            </a:r>
            <a:endParaRPr lang="en-US" sz="1800" dirty="0" smtClean="0"/>
          </a:p>
          <a:p>
            <a:pPr lvl="1"/>
            <a:r>
              <a:rPr lang="en-US" sz="1800" dirty="0" smtClean="0"/>
              <a:t>Keep your hive area clean and store your hive body parts where animals can’t get to them or you’ll invite pests</a:t>
            </a:r>
            <a:endParaRPr lang="en-US" sz="1800" dirty="0" smtClean="0"/>
          </a:p>
          <a:p>
            <a:endParaRPr lang="en-US" dirty="0"/>
          </a:p>
        </p:txBody>
      </p:sp>
      <p:pic>
        <p:nvPicPr>
          <p:cNvPr id="5122" name="Picture 2" descr="C:\Users\Ellen\Desktop\images (18).jpg"/>
          <p:cNvPicPr>
            <a:picLocks noChangeAspect="1" noChangeArrowheads="1"/>
          </p:cNvPicPr>
          <p:nvPr/>
        </p:nvPicPr>
        <p:blipFill>
          <a:blip r:embed="rId2" cstate="print"/>
          <a:srcRect/>
          <a:stretch>
            <a:fillRect/>
          </a:stretch>
        </p:blipFill>
        <p:spPr bwMode="auto">
          <a:xfrm>
            <a:off x="0" y="0"/>
            <a:ext cx="2619376" cy="1743075"/>
          </a:xfrm>
          <a:prstGeom prst="rect">
            <a:avLst/>
          </a:prstGeom>
          <a:noFill/>
        </p:spPr>
      </p:pic>
      <p:pic>
        <p:nvPicPr>
          <p:cNvPr id="5123" name="Picture 3" descr="C:\Users\Ellen\Desktop\images (17).jpg"/>
          <p:cNvPicPr>
            <a:picLocks noChangeAspect="1" noChangeArrowheads="1"/>
          </p:cNvPicPr>
          <p:nvPr/>
        </p:nvPicPr>
        <p:blipFill>
          <a:blip r:embed="rId3" cstate="print"/>
          <a:srcRect/>
          <a:stretch>
            <a:fillRect/>
          </a:stretch>
        </p:blipFill>
        <p:spPr bwMode="auto">
          <a:xfrm>
            <a:off x="6524625" y="0"/>
            <a:ext cx="2619375" cy="1743075"/>
          </a:xfrm>
          <a:prstGeom prst="rect">
            <a:avLst/>
          </a:prstGeom>
          <a:noFill/>
        </p:spPr>
      </p:pic>
      <p:pic>
        <p:nvPicPr>
          <p:cNvPr id="5124" name="Picture 4" descr="C:\Users\Ellen\Desktop\download (6).jpg"/>
          <p:cNvPicPr>
            <a:picLocks noChangeAspect="1" noChangeArrowheads="1"/>
          </p:cNvPicPr>
          <p:nvPr/>
        </p:nvPicPr>
        <p:blipFill>
          <a:blip r:embed="rId4" cstate="print"/>
          <a:srcRect/>
          <a:stretch>
            <a:fillRect/>
          </a:stretch>
        </p:blipFill>
        <p:spPr bwMode="auto">
          <a:xfrm>
            <a:off x="685800" y="3992455"/>
            <a:ext cx="3578367" cy="2865545"/>
          </a:xfrm>
          <a:prstGeom prst="rect">
            <a:avLst/>
          </a:prstGeom>
          <a:noFill/>
        </p:spPr>
      </p:pic>
      <p:pic>
        <p:nvPicPr>
          <p:cNvPr id="5125" name="Picture 5" descr="C:\Users\Ellen\Desktop\images (19).jpg"/>
          <p:cNvPicPr>
            <a:picLocks noChangeAspect="1" noChangeArrowheads="1"/>
          </p:cNvPicPr>
          <p:nvPr/>
        </p:nvPicPr>
        <p:blipFill>
          <a:blip r:embed="rId5" cstate="print"/>
          <a:srcRect/>
          <a:stretch>
            <a:fillRect/>
          </a:stretch>
        </p:blipFill>
        <p:spPr bwMode="auto">
          <a:xfrm>
            <a:off x="4953000" y="4004178"/>
            <a:ext cx="3810000" cy="285382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90800"/>
            <a:ext cx="9144000" cy="4267200"/>
          </a:xfrm>
        </p:spPr>
        <p:txBody>
          <a:bodyPr/>
          <a:lstStyle/>
          <a:p>
            <a:r>
              <a:rPr lang="en-US" b="1" dirty="0" smtClean="0"/>
              <a:t>Ants</a:t>
            </a:r>
          </a:p>
          <a:p>
            <a:pPr lvl="1"/>
            <a:r>
              <a:rPr lang="en-US" sz="2400" dirty="0" smtClean="0"/>
              <a:t>Placement of hive away from established nest</a:t>
            </a:r>
          </a:p>
          <a:p>
            <a:pPr lvl="1"/>
            <a:r>
              <a:rPr lang="en-US" sz="2400" dirty="0" smtClean="0"/>
              <a:t>Vaseline, ashes, diatomaceous earth, cinnamon</a:t>
            </a:r>
            <a:r>
              <a:rPr lang="en-US" sz="2000" dirty="0" smtClean="0"/>
              <a:t> </a:t>
            </a:r>
          </a:p>
          <a:p>
            <a:r>
              <a:rPr lang="en-US" b="1" dirty="0" smtClean="0"/>
              <a:t>Spiders</a:t>
            </a:r>
          </a:p>
          <a:p>
            <a:pPr lvl="1"/>
            <a:r>
              <a:rPr lang="en-US" sz="2400" dirty="0" smtClean="0"/>
              <a:t>Ghost spider predates on field bees</a:t>
            </a:r>
          </a:p>
          <a:p>
            <a:pPr>
              <a:buNone/>
            </a:pPr>
            <a:endParaRPr lang="en-US" b="1" dirty="0" smtClean="0"/>
          </a:p>
          <a:p>
            <a:r>
              <a:rPr lang="en-US" b="1" dirty="0" smtClean="0"/>
              <a:t>Earwigs</a:t>
            </a:r>
          </a:p>
          <a:p>
            <a:pPr lvl="1"/>
            <a:endParaRPr lang="en-US" dirty="0" smtClean="0"/>
          </a:p>
        </p:txBody>
      </p:sp>
      <p:pic>
        <p:nvPicPr>
          <p:cNvPr id="6149" name="Picture 5" descr="C:\Users\Ellen\Desktop\images (8).jpg"/>
          <p:cNvPicPr>
            <a:picLocks noChangeAspect="1" noChangeArrowheads="1"/>
          </p:cNvPicPr>
          <p:nvPr/>
        </p:nvPicPr>
        <p:blipFill>
          <a:blip r:embed="rId2" cstate="print"/>
          <a:srcRect/>
          <a:stretch>
            <a:fillRect/>
          </a:stretch>
        </p:blipFill>
        <p:spPr bwMode="auto">
          <a:xfrm>
            <a:off x="3665298" y="1431131"/>
            <a:ext cx="2336800" cy="1752600"/>
          </a:xfrm>
          <a:prstGeom prst="rect">
            <a:avLst/>
          </a:prstGeom>
          <a:noFill/>
        </p:spPr>
      </p:pic>
      <p:pic>
        <p:nvPicPr>
          <p:cNvPr id="6150" name="Picture 6" descr="C:\Users\Ellen\Desktop\download.jpg"/>
          <p:cNvPicPr>
            <a:picLocks noChangeAspect="1" noChangeArrowheads="1"/>
          </p:cNvPicPr>
          <p:nvPr/>
        </p:nvPicPr>
        <p:blipFill>
          <a:blip r:embed="rId3" cstate="print"/>
          <a:srcRect/>
          <a:stretch>
            <a:fillRect/>
          </a:stretch>
        </p:blipFill>
        <p:spPr bwMode="auto">
          <a:xfrm>
            <a:off x="6675329" y="1266225"/>
            <a:ext cx="2197013" cy="1462012"/>
          </a:xfrm>
          <a:prstGeom prst="rect">
            <a:avLst/>
          </a:prstGeom>
          <a:noFill/>
        </p:spPr>
      </p:pic>
      <p:pic>
        <p:nvPicPr>
          <p:cNvPr id="6151" name="Picture 7" descr="C:\Users\Ellen\Desktop\images (20).jpg"/>
          <p:cNvPicPr>
            <a:picLocks noChangeAspect="1" noChangeArrowheads="1"/>
          </p:cNvPicPr>
          <p:nvPr/>
        </p:nvPicPr>
        <p:blipFill>
          <a:blip r:embed="rId4" cstate="print"/>
          <a:srcRect/>
          <a:stretch>
            <a:fillRect/>
          </a:stretch>
        </p:blipFill>
        <p:spPr bwMode="auto">
          <a:xfrm rot="5400000">
            <a:off x="5688011" y="5160243"/>
            <a:ext cx="1454150" cy="1941365"/>
          </a:xfrm>
          <a:prstGeom prst="rect">
            <a:avLst/>
          </a:prstGeom>
          <a:noFill/>
        </p:spPr>
      </p:pic>
      <p:pic>
        <p:nvPicPr>
          <p:cNvPr id="6152" name="Picture 8" descr="C:\Users\Ellen\Desktop\images (21).jpg"/>
          <p:cNvPicPr>
            <a:picLocks noChangeAspect="1" noChangeArrowheads="1"/>
          </p:cNvPicPr>
          <p:nvPr/>
        </p:nvPicPr>
        <p:blipFill>
          <a:blip r:embed="rId5" cstate="print"/>
          <a:srcRect/>
          <a:stretch>
            <a:fillRect/>
          </a:stretch>
        </p:blipFill>
        <p:spPr bwMode="auto">
          <a:xfrm>
            <a:off x="2203537" y="5410201"/>
            <a:ext cx="2762250" cy="1447800"/>
          </a:xfrm>
          <a:prstGeom prst="rect">
            <a:avLst/>
          </a:prstGeom>
          <a:noFill/>
        </p:spPr>
      </p:pic>
      <p:pic>
        <p:nvPicPr>
          <p:cNvPr id="1026" name="Picture 2" descr="C:\Users\Ellen\Desktop\Spider (2).jpg"/>
          <p:cNvPicPr>
            <a:picLocks noChangeAspect="1" noChangeArrowheads="1"/>
          </p:cNvPicPr>
          <p:nvPr/>
        </p:nvPicPr>
        <p:blipFill>
          <a:blip r:embed="rId6" cstate="print"/>
          <a:srcRect/>
          <a:stretch>
            <a:fillRect/>
          </a:stretch>
        </p:blipFill>
        <p:spPr bwMode="auto">
          <a:xfrm>
            <a:off x="6705600" y="2895600"/>
            <a:ext cx="2438400" cy="2362200"/>
          </a:xfrm>
          <a:prstGeom prst="rect">
            <a:avLst/>
          </a:prstGeom>
          <a:noFill/>
        </p:spPr>
      </p:pic>
      <p:sp>
        <p:nvSpPr>
          <p:cNvPr id="12" name="Title 3"/>
          <p:cNvSpPr>
            <a:spLocks noGrp="1"/>
          </p:cNvSpPr>
          <p:nvPr>
            <p:ph type="title"/>
          </p:nvPr>
        </p:nvSpPr>
        <p:spPr>
          <a:xfrm>
            <a:off x="2971800" y="304800"/>
            <a:ext cx="5868196" cy="1238250"/>
          </a:xfrm>
        </p:spPr>
        <p:txBody>
          <a:bodyPr>
            <a:noAutofit/>
          </a:bodyPr>
          <a:lstStyle/>
          <a:p>
            <a:r>
              <a:rPr lang="en-US" sz="2800" b="1" dirty="0" smtClean="0"/>
              <a:t>Reduce the entrance size </a:t>
            </a:r>
            <a:br>
              <a:rPr lang="en-US" sz="2800" b="1" dirty="0" smtClean="0"/>
            </a:br>
            <a:r>
              <a:rPr lang="en-US" sz="2800" b="1" dirty="0" smtClean="0"/>
              <a:t>and the bees can protect the hive</a:t>
            </a:r>
            <a:r>
              <a:rPr lang="en-US" sz="3200" b="1" dirty="0"/>
              <a:t/>
            </a:r>
            <a:br>
              <a:rPr lang="en-US" sz="3200" b="1" dirty="0"/>
            </a:br>
            <a:endParaRPr lang="en-US" sz="3200" dirty="0"/>
          </a:p>
        </p:txBody>
      </p:sp>
      <p:pic>
        <p:nvPicPr>
          <p:cNvPr id="5122" name="Picture 2" descr="https://encrypted-tbn3.gstatic.com/images?q=tbn:ANd9GcSimOUyf3RLSjyDVOPao4diemAsnPMdfAQwdxSGtyrj2oOgEd7yU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04800"/>
            <a:ext cx="2395960" cy="2252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003" y="1371600"/>
            <a:ext cx="7848600" cy="4525963"/>
          </a:xfrm>
        </p:spPr>
        <p:txBody>
          <a:bodyPr/>
          <a:lstStyle/>
          <a:p>
            <a:pPr lvl="1"/>
            <a:r>
              <a:rPr lang="en-US" dirty="0" smtClean="0"/>
              <a:t>Will take over a weak hive</a:t>
            </a:r>
          </a:p>
          <a:p>
            <a:pPr lvl="1"/>
            <a:r>
              <a:rPr lang="en-US" dirty="0" smtClean="0"/>
              <a:t>Trap queens in early spring (March)</a:t>
            </a:r>
          </a:p>
          <a:p>
            <a:pPr lvl="1"/>
            <a:r>
              <a:rPr lang="en-US" dirty="0" smtClean="0"/>
              <a:t>Can fly in colder temperature</a:t>
            </a:r>
          </a:p>
          <a:p>
            <a:pPr lvl="1"/>
            <a:r>
              <a:rPr lang="en-US" dirty="0" smtClean="0"/>
              <a:t>Hang traps near hive</a:t>
            </a:r>
          </a:p>
          <a:p>
            <a:endParaRPr lang="en-US" dirty="0"/>
          </a:p>
        </p:txBody>
      </p:sp>
      <p:pic>
        <p:nvPicPr>
          <p:cNvPr id="7170" name="Picture 2" descr="C:\Users\Ellen\Desktop\images (7).jpg"/>
          <p:cNvPicPr>
            <a:picLocks noChangeAspect="1" noChangeArrowheads="1"/>
          </p:cNvPicPr>
          <p:nvPr/>
        </p:nvPicPr>
        <p:blipFill>
          <a:blip r:embed="rId2" cstate="print"/>
          <a:srcRect/>
          <a:stretch>
            <a:fillRect/>
          </a:stretch>
        </p:blipFill>
        <p:spPr bwMode="auto">
          <a:xfrm>
            <a:off x="6214508" y="914400"/>
            <a:ext cx="2596117" cy="1524000"/>
          </a:xfrm>
          <a:prstGeom prst="rect">
            <a:avLst/>
          </a:prstGeom>
          <a:noFill/>
        </p:spPr>
      </p:pic>
      <p:pic>
        <p:nvPicPr>
          <p:cNvPr id="7173" name="Picture 5" descr="C:\Users\Ellen\Desktop\download (3).jpg"/>
          <p:cNvPicPr>
            <a:picLocks noChangeAspect="1" noChangeArrowheads="1"/>
          </p:cNvPicPr>
          <p:nvPr/>
        </p:nvPicPr>
        <p:blipFill>
          <a:blip r:embed="rId3" cstate="print"/>
          <a:srcRect/>
          <a:stretch>
            <a:fillRect/>
          </a:stretch>
        </p:blipFill>
        <p:spPr bwMode="auto">
          <a:xfrm>
            <a:off x="4953000" y="3581400"/>
            <a:ext cx="3966328" cy="2970917"/>
          </a:xfrm>
          <a:prstGeom prst="rect">
            <a:avLst/>
          </a:prstGeom>
          <a:noFill/>
        </p:spPr>
      </p:pic>
      <p:pic>
        <p:nvPicPr>
          <p:cNvPr id="7174" name="Picture 6" descr="C:\Users\Ellen\Desktop\images (11).jpg"/>
          <p:cNvPicPr>
            <a:picLocks noChangeAspect="1" noChangeArrowheads="1"/>
          </p:cNvPicPr>
          <p:nvPr/>
        </p:nvPicPr>
        <p:blipFill>
          <a:blip r:embed="rId4" cstate="print"/>
          <a:srcRect/>
          <a:stretch>
            <a:fillRect/>
          </a:stretch>
        </p:blipFill>
        <p:spPr bwMode="auto">
          <a:xfrm>
            <a:off x="228600" y="3850549"/>
            <a:ext cx="3879742" cy="2590800"/>
          </a:xfrm>
          <a:prstGeom prst="rect">
            <a:avLst/>
          </a:prstGeom>
          <a:noFill/>
        </p:spPr>
      </p:pic>
      <p:sp>
        <p:nvSpPr>
          <p:cNvPr id="4" name="Title 3"/>
          <p:cNvSpPr>
            <a:spLocks noGrp="1"/>
          </p:cNvSpPr>
          <p:nvPr>
            <p:ph type="title"/>
          </p:nvPr>
        </p:nvSpPr>
        <p:spPr>
          <a:xfrm>
            <a:off x="686596" y="247650"/>
            <a:ext cx="8229600" cy="1143000"/>
          </a:xfrm>
        </p:spPr>
        <p:txBody>
          <a:bodyPr>
            <a:noAutofit/>
          </a:bodyPr>
          <a:lstStyle/>
          <a:p>
            <a:r>
              <a:rPr lang="en-US" sz="3600" b="1" dirty="0"/>
              <a:t>Wasps, Hornets, </a:t>
            </a:r>
            <a:r>
              <a:rPr lang="en-US" sz="3600" b="1" dirty="0" smtClean="0"/>
              <a:t>Yellow </a:t>
            </a:r>
            <a:r>
              <a:rPr lang="en-US" sz="3600" b="1" dirty="0"/>
              <a:t>Jackets</a:t>
            </a:r>
            <a:br>
              <a:rPr lang="en-US" sz="3600" b="1" dirty="0"/>
            </a:b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01633"/>
          </a:xfrm>
        </p:spPr>
        <p:txBody>
          <a:bodyPr>
            <a:normAutofit/>
          </a:bodyPr>
          <a:lstStyle/>
          <a:p>
            <a:pPr>
              <a:buNone/>
            </a:pPr>
            <a:r>
              <a:rPr lang="en-US" sz="1800" b="1" dirty="0" smtClean="0">
                <a:latin typeface="Arial" panose="020B0604020202020204" pitchFamily="34" charset="0"/>
                <a:cs typeface="Arial" panose="020B0604020202020204" pitchFamily="34" charset="0"/>
              </a:rPr>
              <a:t>Mice are a problem if the hives are in a field</a:t>
            </a:r>
            <a:r>
              <a:rPr lang="en-US" sz="1800" dirty="0" smtClean="0">
                <a:latin typeface="Arial" panose="020B0604020202020204" pitchFamily="34" charset="0"/>
                <a:cs typeface="Arial" panose="020B0604020202020204" pitchFamily="34" charset="0"/>
              </a:rPr>
              <a:t> – Restrict opening at hive entrance.</a:t>
            </a:r>
          </a:p>
          <a:p>
            <a:endParaRPr lang="en-US" dirty="0" smtClean="0"/>
          </a:p>
          <a:p>
            <a:endParaRPr lang="en-US" dirty="0"/>
          </a:p>
          <a:p>
            <a:endParaRPr lang="en-US" dirty="0" smtClean="0"/>
          </a:p>
          <a:p>
            <a:pPr>
              <a:buNone/>
            </a:pPr>
            <a:endParaRPr lang="en-US" sz="2400" b="1" dirty="0" smtClean="0"/>
          </a:p>
          <a:p>
            <a:pPr>
              <a:buNone/>
            </a:pPr>
            <a:r>
              <a:rPr lang="en-US" sz="2000" b="1" dirty="0" smtClean="0"/>
              <a:t>Skunks, Raccoons, Badgers </a:t>
            </a:r>
            <a:r>
              <a:rPr lang="en-US" sz="2000" dirty="0" smtClean="0"/>
              <a:t>– </a:t>
            </a:r>
            <a:r>
              <a:rPr lang="en-US" sz="2000" dirty="0" smtClean="0"/>
              <a:t>Keep </a:t>
            </a:r>
            <a:r>
              <a:rPr lang="en-US" sz="2000" dirty="0" smtClean="0"/>
              <a:t>hive at least a foot off ground, secure hive </a:t>
            </a:r>
            <a:r>
              <a:rPr lang="en-US" sz="2000" dirty="0" smtClean="0"/>
              <a:t>bodies.  Keep hive area clean.   If you see scratching in front of the hive, you may have a skunk around.  </a:t>
            </a:r>
            <a:endParaRPr lang="en-US" sz="2000" dirty="0" smtClean="0"/>
          </a:p>
          <a:p>
            <a:pPr>
              <a:buNone/>
            </a:pPr>
            <a:endParaRPr lang="en-US" sz="2400" b="1" dirty="0" smtClean="0"/>
          </a:p>
          <a:p>
            <a:pPr>
              <a:buNone/>
            </a:pPr>
            <a:endParaRPr lang="en-US" sz="2400" b="1" dirty="0"/>
          </a:p>
          <a:p>
            <a:pPr>
              <a:buNone/>
            </a:pPr>
            <a:endParaRPr lang="en-US" sz="2400" b="1" dirty="0" smtClean="0"/>
          </a:p>
          <a:p>
            <a:pPr>
              <a:buNone/>
            </a:pPr>
            <a:endParaRPr lang="en-US" sz="2400" b="1" dirty="0" smtClean="0"/>
          </a:p>
          <a:p>
            <a:endParaRPr lang="en-US" sz="2400" dirty="0"/>
          </a:p>
          <a:p>
            <a:endParaRPr lang="en-US" sz="2400" dirty="0" smtClean="0"/>
          </a:p>
          <a:p>
            <a:pPr>
              <a:buNone/>
            </a:pPr>
            <a:endParaRPr lang="en-US" sz="2400" b="1" dirty="0" smtClean="0"/>
          </a:p>
          <a:p>
            <a:pPr>
              <a:buNone/>
            </a:pPr>
            <a:endParaRPr lang="en-US" sz="2400" b="1" dirty="0" smtClean="0"/>
          </a:p>
          <a:p>
            <a:endParaRPr lang="en-US" dirty="0"/>
          </a:p>
        </p:txBody>
      </p:sp>
      <p:pic>
        <p:nvPicPr>
          <p:cNvPr id="8198" name="Picture 6" descr="C:\Users\Ellen\Desktop\images (9).jpg"/>
          <p:cNvPicPr>
            <a:picLocks noChangeAspect="1" noChangeArrowheads="1"/>
          </p:cNvPicPr>
          <p:nvPr/>
        </p:nvPicPr>
        <p:blipFill>
          <a:blip r:embed="rId2" cstate="print"/>
          <a:srcRect/>
          <a:stretch>
            <a:fillRect/>
          </a:stretch>
        </p:blipFill>
        <p:spPr bwMode="auto">
          <a:xfrm>
            <a:off x="6172200" y="3441998"/>
            <a:ext cx="1999009" cy="1296848"/>
          </a:xfrm>
          <a:prstGeom prst="rect">
            <a:avLst/>
          </a:prstGeom>
          <a:noFill/>
        </p:spPr>
      </p:pic>
      <p:pic>
        <p:nvPicPr>
          <p:cNvPr id="8199" name="Picture 7" descr="C:\Users\Ellen\Desktop\2013-05-20_14-56-29_711.jpg"/>
          <p:cNvPicPr>
            <a:picLocks noChangeAspect="1" noChangeArrowheads="1"/>
          </p:cNvPicPr>
          <p:nvPr/>
        </p:nvPicPr>
        <p:blipFill>
          <a:blip r:embed="rId3" cstate="print"/>
          <a:srcRect/>
          <a:stretch>
            <a:fillRect/>
          </a:stretch>
        </p:blipFill>
        <p:spPr bwMode="auto">
          <a:xfrm>
            <a:off x="5638800" y="4738846"/>
            <a:ext cx="3244011" cy="1828800"/>
          </a:xfrm>
          <a:prstGeom prst="rect">
            <a:avLst/>
          </a:prstGeom>
          <a:noFill/>
        </p:spPr>
      </p:pic>
      <p:pic>
        <p:nvPicPr>
          <p:cNvPr id="12" name="Picture 3" descr="C:\Bees\mice in hi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986" y="533400"/>
            <a:ext cx="2446425" cy="18348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Bees\mice in hive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56054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waldeneffect.org/20091215reduc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88724"/>
            <a:ext cx="2761009" cy="183907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herry\Pictures\animals\bees and chicks\DSC_018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476" y="3764984"/>
            <a:ext cx="3953724" cy="26358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D:\Pictures\2013\2013-09\JRM_2779.JPG"/>
          <p:cNvPicPr>
            <a:picLocks noChangeAspect="1" noChangeArrowheads="1"/>
          </p:cNvPicPr>
          <p:nvPr/>
        </p:nvPicPr>
        <p:blipFill>
          <a:blip r:embed="rId2" cstate="print"/>
          <a:srcRect/>
          <a:stretch>
            <a:fillRect/>
          </a:stretch>
        </p:blipFill>
        <p:spPr bwMode="auto">
          <a:xfrm>
            <a:off x="4419600" y="1600200"/>
            <a:ext cx="3106290" cy="2057400"/>
          </a:xfrm>
          <a:prstGeom prst="rect">
            <a:avLst/>
          </a:prstGeom>
          <a:noFill/>
        </p:spPr>
      </p:pic>
      <p:sp>
        <p:nvSpPr>
          <p:cNvPr id="2" name="Title 1"/>
          <p:cNvSpPr>
            <a:spLocks noGrp="1"/>
          </p:cNvSpPr>
          <p:nvPr>
            <p:ph type="title"/>
          </p:nvPr>
        </p:nvSpPr>
        <p:spPr>
          <a:xfrm>
            <a:off x="304800" y="152400"/>
            <a:ext cx="8229600" cy="1066800"/>
          </a:xfrm>
        </p:spPr>
        <p:txBody>
          <a:bodyPr>
            <a:normAutofit/>
          </a:bodyPr>
          <a:lstStyle/>
          <a:p>
            <a:r>
              <a:rPr lang="en-US" sz="3200" b="1" dirty="0"/>
              <a:t>Domestic </a:t>
            </a:r>
            <a:r>
              <a:rPr lang="en-US" sz="3200" b="1" dirty="0" smtClean="0"/>
              <a:t>livestock and wild animals</a:t>
            </a:r>
            <a:r>
              <a:rPr lang="en-US" sz="3200" b="1" dirty="0"/>
              <a:t/>
            </a:r>
            <a:br>
              <a:rPr lang="en-US" sz="3200" b="1" dirty="0"/>
            </a:br>
            <a:r>
              <a:rPr lang="en-US" sz="3200" dirty="0" smtClean="0"/>
              <a:t>.</a:t>
            </a:r>
            <a:endParaRPr lang="en-US" sz="3200" dirty="0"/>
          </a:p>
        </p:txBody>
      </p:sp>
      <p:sp>
        <p:nvSpPr>
          <p:cNvPr id="3" name="Content Placeholder 2"/>
          <p:cNvSpPr>
            <a:spLocks noGrp="1"/>
          </p:cNvSpPr>
          <p:nvPr>
            <p:ph idx="1"/>
          </p:nvPr>
        </p:nvSpPr>
        <p:spPr>
          <a:xfrm>
            <a:off x="454068" y="914400"/>
            <a:ext cx="8686800" cy="5791200"/>
          </a:xfrm>
        </p:spPr>
        <p:txBody>
          <a:bodyPr/>
          <a:lstStyle/>
          <a:p>
            <a:pPr lvl="1">
              <a:buNone/>
            </a:pPr>
            <a:r>
              <a:rPr lang="en-US" sz="2400" b="1" dirty="0" smtClean="0"/>
              <a:t>Electric fences to keep them away from hives.</a:t>
            </a:r>
          </a:p>
          <a:p>
            <a:pPr lvl="1">
              <a:buNone/>
            </a:pPr>
            <a:endParaRPr lang="en-US" sz="3200" b="1" dirty="0" smtClean="0"/>
          </a:p>
          <a:p>
            <a:pPr lvl="1">
              <a:buNone/>
            </a:pPr>
            <a:endParaRPr lang="en-US" sz="3200" b="1" dirty="0"/>
          </a:p>
        </p:txBody>
      </p:sp>
      <p:pic>
        <p:nvPicPr>
          <p:cNvPr id="9218" name="Picture 2" descr="C:\Users\Ellen\Desktop\images (25).jpg"/>
          <p:cNvPicPr>
            <a:picLocks noChangeAspect="1" noChangeArrowheads="1"/>
          </p:cNvPicPr>
          <p:nvPr/>
        </p:nvPicPr>
        <p:blipFill>
          <a:blip r:embed="rId3" cstate="print"/>
          <a:srcRect/>
          <a:stretch>
            <a:fillRect/>
          </a:stretch>
        </p:blipFill>
        <p:spPr bwMode="auto">
          <a:xfrm>
            <a:off x="793285" y="1891561"/>
            <a:ext cx="2628900" cy="1743075"/>
          </a:xfrm>
          <a:prstGeom prst="rect">
            <a:avLst/>
          </a:prstGeom>
          <a:noFill/>
        </p:spPr>
      </p:pic>
      <p:pic>
        <p:nvPicPr>
          <p:cNvPr id="9222" name="Picture 6" descr="D:\Pictures\2012\2012-07-30\JRM_0980.JPG"/>
          <p:cNvPicPr>
            <a:picLocks noChangeAspect="1" noChangeArrowheads="1"/>
          </p:cNvPicPr>
          <p:nvPr/>
        </p:nvPicPr>
        <p:blipFill>
          <a:blip r:embed="rId4" cstate="print"/>
          <a:srcRect/>
          <a:stretch>
            <a:fillRect/>
          </a:stretch>
        </p:blipFill>
        <p:spPr bwMode="auto">
          <a:xfrm>
            <a:off x="4038600" y="3810000"/>
            <a:ext cx="4267200" cy="2681520"/>
          </a:xfrm>
          <a:prstGeom prst="rect">
            <a:avLst/>
          </a:prstGeom>
          <a:noFill/>
        </p:spPr>
      </p:pic>
      <p:pic>
        <p:nvPicPr>
          <p:cNvPr id="10" name="Picture 8" descr="C:\Users\Ellen\Desktop\download (1).jpg"/>
          <p:cNvPicPr>
            <a:picLocks noChangeAspect="1" noChangeArrowheads="1"/>
          </p:cNvPicPr>
          <p:nvPr/>
        </p:nvPicPr>
        <p:blipFill>
          <a:blip r:embed="rId5" cstate="print"/>
          <a:srcRect/>
          <a:stretch>
            <a:fillRect/>
          </a:stretch>
        </p:blipFill>
        <p:spPr bwMode="auto">
          <a:xfrm>
            <a:off x="457200" y="4010024"/>
            <a:ext cx="3290783" cy="21621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762000"/>
          </a:xfrm>
        </p:spPr>
        <p:txBody>
          <a:bodyPr>
            <a:normAutofit fontScale="90000"/>
          </a:bodyPr>
          <a:lstStyle/>
          <a:p>
            <a:r>
              <a:rPr lang="en-US" sz="3100" b="1" dirty="0" smtClean="0"/>
              <a:t>Predators and Pests</a:t>
            </a:r>
            <a:r>
              <a:rPr lang="en-US" sz="3100" b="1" dirty="0" smtClean="0">
                <a:solidFill>
                  <a:srgbClr val="FF0000"/>
                </a:solidFill>
              </a:rPr>
              <a:t/>
            </a:r>
            <a:br>
              <a:rPr lang="en-US" sz="3100" b="1" dirty="0" smtClean="0">
                <a:solidFill>
                  <a:srgbClr val="FF0000"/>
                </a:solidFill>
              </a:rPr>
            </a:br>
            <a:r>
              <a:rPr lang="en-US" sz="3100" b="1" dirty="0" smtClean="0">
                <a:solidFill>
                  <a:schemeClr val="accent6">
                    <a:lumMod val="75000"/>
                  </a:schemeClr>
                </a:solidFill>
              </a:rPr>
              <a:t>The Not-So-Good, the Bad, and the Ugly</a:t>
            </a:r>
            <a:r>
              <a:rPr lang="en-US" b="1" dirty="0" smtClean="0">
                <a:solidFill>
                  <a:srgbClr val="FF0000"/>
                </a:solidFill>
              </a:rPr>
              <a:t/>
            </a:r>
            <a:br>
              <a:rPr lang="en-US" b="1" dirty="0" smtClean="0">
                <a:solidFill>
                  <a:srgbClr val="FF0000"/>
                </a:solidFill>
              </a:rPr>
            </a:br>
            <a:endParaRPr lang="en-US" dirty="0"/>
          </a:p>
        </p:txBody>
      </p:sp>
      <p:sp useBgFill="1">
        <p:nvSpPr>
          <p:cNvPr id="3" name="Content Placeholder 2"/>
          <p:cNvSpPr>
            <a:spLocks noGrp="1"/>
          </p:cNvSpPr>
          <p:nvPr>
            <p:ph idx="1"/>
          </p:nvPr>
        </p:nvSpPr>
        <p:spPr>
          <a:xfrm>
            <a:off x="0" y="914400"/>
            <a:ext cx="9144000" cy="5943600"/>
          </a:xfrm>
        </p:spPr>
        <p:txBody>
          <a:bodyPr/>
          <a:lstStyle/>
          <a:p>
            <a:pPr>
              <a:buNone/>
            </a:pPr>
            <a:endParaRPr lang="en-US" sz="2400" b="1" dirty="0" smtClean="0"/>
          </a:p>
          <a:p>
            <a:pPr>
              <a:buNone/>
            </a:pPr>
            <a:r>
              <a:rPr lang="en-US" sz="2400" b="1" dirty="0" smtClean="0"/>
              <a:t>Summary</a:t>
            </a:r>
          </a:p>
          <a:p>
            <a:pPr>
              <a:buNone/>
            </a:pPr>
            <a:r>
              <a:rPr lang="en-US" sz="2400" dirty="0"/>
              <a:t>	</a:t>
            </a:r>
            <a:r>
              <a:rPr lang="en-US" sz="2000" dirty="0" smtClean="0"/>
              <a:t>Pests and Predators</a:t>
            </a:r>
          </a:p>
          <a:p>
            <a:pPr>
              <a:buNone/>
            </a:pPr>
            <a:r>
              <a:rPr lang="en-US" sz="2000" dirty="0"/>
              <a:t>	</a:t>
            </a:r>
            <a:r>
              <a:rPr lang="en-US" sz="2000" dirty="0" smtClean="0"/>
              <a:t>	In-hive</a:t>
            </a:r>
          </a:p>
          <a:p>
            <a:pPr>
              <a:buNone/>
            </a:pPr>
            <a:r>
              <a:rPr lang="en-US" sz="2000" dirty="0"/>
              <a:t>	</a:t>
            </a:r>
            <a:r>
              <a:rPr lang="en-US" sz="2000" dirty="0" smtClean="0"/>
              <a:t>	Out-of-hive</a:t>
            </a:r>
          </a:p>
          <a:p>
            <a:pPr>
              <a:buNone/>
            </a:pPr>
            <a:r>
              <a:rPr lang="en-US" sz="2000" dirty="0"/>
              <a:t>	</a:t>
            </a:r>
            <a:r>
              <a:rPr lang="en-US" sz="2000" dirty="0" smtClean="0"/>
              <a:t>Treatment and/or deterrent</a:t>
            </a:r>
          </a:p>
          <a:p>
            <a:pPr>
              <a:buNone/>
            </a:pPr>
            <a:r>
              <a:rPr lang="en-US" sz="2000" dirty="0"/>
              <a:t>	</a:t>
            </a:r>
            <a:r>
              <a:rPr lang="en-US" sz="2000" dirty="0" smtClean="0"/>
              <a:t>IPM – Integrated Pest Management</a:t>
            </a:r>
          </a:p>
          <a:p>
            <a:pPr>
              <a:buNone/>
            </a:pPr>
            <a:r>
              <a:rPr lang="en-US" sz="2000" dirty="0"/>
              <a:t>	</a:t>
            </a:r>
            <a:endParaRPr lang="en-US" sz="2000" dirty="0" smtClean="0"/>
          </a:p>
          <a:p>
            <a:pPr>
              <a:buNone/>
            </a:pPr>
            <a:endParaRPr lang="en-US" sz="2000" dirty="0"/>
          </a:p>
          <a:p>
            <a:pPr>
              <a:buNone/>
            </a:pPr>
            <a:endParaRPr lang="en-US" sz="2000" dirty="0" smtClean="0"/>
          </a:p>
          <a:p>
            <a:pPr>
              <a:buNone/>
            </a:pPr>
            <a:r>
              <a:rPr lang="en-US" sz="2000" dirty="0"/>
              <a:t>	</a:t>
            </a:r>
            <a:endParaRPr lang="en-US" sz="2000" dirty="0" smtClean="0"/>
          </a:p>
          <a:p>
            <a:pPr>
              <a:buNone/>
            </a:pPr>
            <a:endParaRPr lang="en-US" sz="2000" dirty="0"/>
          </a:p>
          <a:p>
            <a:pPr>
              <a:buNone/>
            </a:pPr>
            <a:r>
              <a:rPr lang="en-US" sz="2000" dirty="0" smtClean="0"/>
              <a:t>Healthy, strong hives.  Know how your hive looks, sounds, smells when it’s healthy so you can tell when something changes and pests or diseases may be present.</a:t>
            </a:r>
          </a:p>
          <a:p>
            <a:pPr>
              <a:buNone/>
            </a:pPr>
            <a:endParaRPr lang="en-US" dirty="0"/>
          </a:p>
        </p:txBody>
      </p:sp>
      <p:sp>
        <p:nvSpPr>
          <p:cNvPr id="5" name="Title 1"/>
          <p:cNvSpPr txBox="1">
            <a:spLocks/>
          </p:cNvSpPr>
          <p:nvPr/>
        </p:nvSpPr>
        <p:spPr>
          <a:xfrm>
            <a:off x="609600" y="40516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Know what your hive </a:t>
            </a:r>
          </a:p>
          <a:p>
            <a:r>
              <a:rPr lang="en-US" sz="3600" dirty="0" smtClean="0"/>
              <a:t>looks like when it’s healthy.</a:t>
            </a:r>
            <a:endParaRPr lang="en-US" sz="3600" dirty="0"/>
          </a:p>
        </p:txBody>
      </p:sp>
      <p:pic>
        <p:nvPicPr>
          <p:cNvPr id="6" name="Picture 5" descr="https://fbcdn-sphotos-c-a.akamaihd.net/hphotos-ak-ash3/t1.0-9/1235044_10151868703654301_193534523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400"/>
            <a:ext cx="2209800" cy="2556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762000"/>
          </a:xfrm>
        </p:spPr>
        <p:txBody>
          <a:bodyPr>
            <a:normAutofit fontScale="90000"/>
          </a:bodyPr>
          <a:lstStyle/>
          <a:p>
            <a:r>
              <a:rPr lang="en-US" sz="3100" b="1" dirty="0" smtClean="0"/>
              <a:t>Predators and Pests</a:t>
            </a:r>
            <a:r>
              <a:rPr lang="en-US" sz="3100" b="1" dirty="0" smtClean="0">
                <a:solidFill>
                  <a:srgbClr val="FF0000"/>
                </a:solidFill>
              </a:rPr>
              <a:t/>
            </a:r>
            <a:br>
              <a:rPr lang="en-US" sz="3100" b="1" dirty="0" smtClean="0">
                <a:solidFill>
                  <a:srgbClr val="FF0000"/>
                </a:solidFill>
              </a:rPr>
            </a:br>
            <a:r>
              <a:rPr lang="en-US" sz="3100" b="1" dirty="0" smtClean="0">
                <a:solidFill>
                  <a:schemeClr val="accent6">
                    <a:lumMod val="75000"/>
                  </a:schemeClr>
                </a:solidFill>
              </a:rPr>
              <a:t>The Not-So-Good, the Bad, and the Ugly</a:t>
            </a:r>
            <a:r>
              <a:rPr lang="en-US" b="1" dirty="0" smtClean="0">
                <a:solidFill>
                  <a:srgbClr val="FF0000"/>
                </a:solidFill>
              </a:rPr>
              <a:t/>
            </a:r>
            <a:br>
              <a:rPr lang="en-US" b="1" dirty="0" smtClean="0">
                <a:solidFill>
                  <a:srgbClr val="FF0000"/>
                </a:solidFill>
              </a:rPr>
            </a:br>
            <a:endParaRPr lang="en-US" dirty="0"/>
          </a:p>
        </p:txBody>
      </p:sp>
      <p:sp useBgFill="1">
        <p:nvSpPr>
          <p:cNvPr id="3" name="Content Placeholder 2"/>
          <p:cNvSpPr>
            <a:spLocks noGrp="1"/>
          </p:cNvSpPr>
          <p:nvPr>
            <p:ph idx="1"/>
          </p:nvPr>
        </p:nvSpPr>
        <p:spPr>
          <a:xfrm>
            <a:off x="0" y="990600"/>
            <a:ext cx="9144000" cy="5943600"/>
          </a:xfrm>
        </p:spPr>
        <p:txBody>
          <a:bodyPr/>
          <a:lstStyle/>
          <a:p>
            <a:pPr>
              <a:buNone/>
            </a:pPr>
            <a:r>
              <a:rPr lang="en-US" sz="2400" b="1" dirty="0" smtClean="0"/>
              <a:t>Summary</a:t>
            </a:r>
          </a:p>
          <a:p>
            <a:pPr>
              <a:buNone/>
            </a:pPr>
            <a:r>
              <a:rPr lang="en-US" sz="2400" dirty="0"/>
              <a:t>	</a:t>
            </a:r>
            <a:r>
              <a:rPr lang="en-US" sz="2000" dirty="0" smtClean="0"/>
              <a:t>Pests and Predators</a:t>
            </a:r>
          </a:p>
          <a:p>
            <a:pPr>
              <a:buNone/>
            </a:pPr>
            <a:r>
              <a:rPr lang="en-US" sz="2000" dirty="0"/>
              <a:t>	</a:t>
            </a:r>
            <a:r>
              <a:rPr lang="en-US" sz="2000" dirty="0" smtClean="0"/>
              <a:t>	In-hive</a:t>
            </a:r>
          </a:p>
          <a:p>
            <a:pPr>
              <a:buNone/>
            </a:pPr>
            <a:r>
              <a:rPr lang="en-US" sz="2000" dirty="0"/>
              <a:t>	</a:t>
            </a:r>
            <a:r>
              <a:rPr lang="en-US" sz="2000" dirty="0" smtClean="0"/>
              <a:t>	Out-of-hive</a:t>
            </a:r>
          </a:p>
          <a:p>
            <a:pPr>
              <a:buNone/>
            </a:pPr>
            <a:r>
              <a:rPr lang="en-US" sz="2000" dirty="0"/>
              <a:t>	</a:t>
            </a:r>
            <a:r>
              <a:rPr lang="en-US" sz="2000" dirty="0" smtClean="0"/>
              <a:t>Treatment and/or deterrent</a:t>
            </a:r>
          </a:p>
          <a:p>
            <a:pPr>
              <a:buNone/>
            </a:pPr>
            <a:r>
              <a:rPr lang="en-US" sz="2000" dirty="0"/>
              <a:t>	</a:t>
            </a:r>
            <a:r>
              <a:rPr lang="en-US" sz="2000" dirty="0" smtClean="0"/>
              <a:t>IPM – Integrated Pest Management</a:t>
            </a:r>
          </a:p>
          <a:p>
            <a:pPr>
              <a:buNone/>
            </a:pPr>
            <a:r>
              <a:rPr lang="en-US" sz="2000" dirty="0"/>
              <a:t>	</a:t>
            </a:r>
            <a:r>
              <a:rPr lang="en-US" sz="2000" dirty="0" smtClean="0"/>
              <a:t>Healthy, strong hives</a:t>
            </a:r>
          </a:p>
          <a:p>
            <a:pPr>
              <a:buNone/>
            </a:pPr>
            <a:endParaRPr lang="en-US" dirty="0"/>
          </a:p>
        </p:txBody>
      </p:sp>
      <p:pic>
        <p:nvPicPr>
          <p:cNvPr id="10242" name="Picture 2" descr="D:\Ellen\SkyDrive\Documents\WPBA\WPBA docs\WPBA Logo.jpg"/>
          <p:cNvPicPr>
            <a:picLocks noChangeAspect="1" noChangeArrowheads="1"/>
          </p:cNvPicPr>
          <p:nvPr/>
        </p:nvPicPr>
        <p:blipFill>
          <a:blip r:embed="rId2" cstate="print"/>
          <a:srcRect/>
          <a:stretch>
            <a:fillRect/>
          </a:stretch>
        </p:blipFill>
        <p:spPr bwMode="auto">
          <a:xfrm>
            <a:off x="3429000" y="3581400"/>
            <a:ext cx="4876800" cy="2790503"/>
          </a:xfrm>
          <a:prstGeom prst="rect">
            <a:avLst/>
          </a:prstGeom>
          <a:noFill/>
        </p:spPr>
      </p:pic>
    </p:spTree>
    <p:extLst>
      <p:ext uri="{BB962C8B-B14F-4D97-AF65-F5344CB8AC3E}">
        <p14:creationId xmlns:p14="http://schemas.microsoft.com/office/powerpoint/2010/main" val="2201357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glow rad="228600">
              <a:schemeClr val="accent6">
                <a:satMod val="175000"/>
                <a:alpha val="40000"/>
              </a:schemeClr>
            </a:glow>
            <a:outerShdw blurRad="50800" dist="38100" dir="2700000" algn="tl" rotWithShape="0">
              <a:prstClr val="black">
                <a:alpha val="40000"/>
              </a:prstClr>
            </a:outerShdw>
          </a:effectLst>
        </p:spPr>
        <p:txBody>
          <a:bodyPr>
            <a:normAutofit fontScale="90000"/>
          </a:bodyPr>
          <a:lstStyle/>
          <a:p>
            <a:r>
              <a:rPr lang="en-US" b="1" dirty="0" smtClean="0"/>
              <a:t>Predators and Pests</a:t>
            </a:r>
            <a:r>
              <a:rPr lang="en-US" dirty="0" smtClean="0"/>
              <a:t/>
            </a:r>
            <a:br>
              <a:rPr lang="en-US" dirty="0" smtClean="0"/>
            </a:br>
            <a:r>
              <a:rPr lang="en-US" sz="3600" dirty="0" smtClean="0"/>
              <a:t>What We Will Cover </a:t>
            </a:r>
            <a:endParaRPr lang="en-US" sz="3600" dirty="0"/>
          </a:p>
        </p:txBody>
      </p:sp>
      <p:sp>
        <p:nvSpPr>
          <p:cNvPr id="3" name="Content Placeholder 2"/>
          <p:cNvSpPr>
            <a:spLocks noGrp="1"/>
          </p:cNvSpPr>
          <p:nvPr>
            <p:ph idx="1"/>
          </p:nvPr>
        </p:nvSpPr>
        <p:spPr>
          <a:effectLst>
            <a:outerShdw blurRad="76200" dist="12700" dir="2700000" sy="-23000" kx="-8004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dirty="0" smtClean="0"/>
              <a:t>Mites: Tracheal and </a:t>
            </a:r>
            <a:r>
              <a:rPr lang="en-US" dirty="0" err="1" smtClean="0"/>
              <a:t>Varroa</a:t>
            </a:r>
            <a:endParaRPr lang="en-US" dirty="0" smtClean="0"/>
          </a:p>
          <a:p>
            <a:r>
              <a:rPr lang="en-US" dirty="0" smtClean="0"/>
              <a:t>Small Hive Beetle</a:t>
            </a:r>
          </a:p>
          <a:p>
            <a:r>
              <a:rPr lang="en-US" dirty="0" smtClean="0"/>
              <a:t>Wax Moths</a:t>
            </a:r>
          </a:p>
          <a:p>
            <a:r>
              <a:rPr lang="en-US" dirty="0" smtClean="0"/>
              <a:t>Ants, Spiders, Earwigs</a:t>
            </a:r>
          </a:p>
          <a:p>
            <a:r>
              <a:rPr lang="en-US" dirty="0" smtClean="0"/>
              <a:t>Wasps, Hornets, Yellow Jackets</a:t>
            </a:r>
          </a:p>
          <a:p>
            <a:r>
              <a:rPr lang="en-US" dirty="0" smtClean="0"/>
              <a:t>Mice</a:t>
            </a:r>
          </a:p>
          <a:p>
            <a:r>
              <a:rPr lang="en-US" dirty="0" smtClean="0"/>
              <a:t>Skunks, Raccoons, Badgers, Bears</a:t>
            </a:r>
          </a:p>
          <a:p>
            <a:r>
              <a:rPr lang="en-US" dirty="0" smtClean="0"/>
              <a:t>Domestic Livestock and Not-So-Domestic </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normAutofit/>
          </a:bodyPr>
          <a:lstStyle/>
          <a:p>
            <a:r>
              <a:rPr lang="en-US" sz="4000" dirty="0" smtClean="0"/>
              <a:t>Know what your hive looks like when</a:t>
            </a:r>
            <a:r>
              <a:rPr lang="en-US" sz="4000" baseline="0" dirty="0" smtClean="0"/>
              <a:t> it’s healthy.</a:t>
            </a:r>
            <a:endParaRPr lang="en-US" sz="4000" dirty="0"/>
          </a:p>
        </p:txBody>
      </p:sp>
      <p:sp>
        <p:nvSpPr>
          <p:cNvPr id="3" name="Subtitle 2"/>
          <p:cNvSpPr>
            <a:spLocks noGrp="1"/>
          </p:cNvSpPr>
          <p:nvPr>
            <p:ph type="subTitle" idx="1"/>
          </p:nvPr>
        </p:nvSpPr>
        <p:spPr>
          <a:xfrm>
            <a:off x="990600" y="2133600"/>
            <a:ext cx="7162800" cy="4191000"/>
          </a:xfrm>
        </p:spPr>
        <p:txBody>
          <a:bodyPr>
            <a:normAutofit fontScale="32500" lnSpcReduction="20000"/>
          </a:bodyPr>
          <a:lstStyle/>
          <a:p>
            <a:pPr algn="l"/>
            <a:r>
              <a:rPr lang="en-US" sz="5500" b="1" dirty="0" smtClean="0">
                <a:solidFill>
                  <a:schemeClr val="tx1"/>
                </a:solidFill>
              </a:rPr>
              <a:t>Simple observations</a:t>
            </a:r>
          </a:p>
          <a:p>
            <a:pPr algn="l"/>
            <a:r>
              <a:rPr lang="en-US" sz="5500" dirty="0" smtClean="0">
                <a:solidFill>
                  <a:schemeClr val="tx1"/>
                </a:solidFill>
              </a:rPr>
              <a:t>Thorough </a:t>
            </a:r>
            <a:r>
              <a:rPr lang="en-US" sz="5500" dirty="0">
                <a:solidFill>
                  <a:schemeClr val="tx1"/>
                </a:solidFill>
              </a:rPr>
              <a:t>inspection in early spring.  Then every 7-14 days look at the </a:t>
            </a:r>
            <a:r>
              <a:rPr lang="en-US" sz="5500" dirty="0" smtClean="0">
                <a:solidFill>
                  <a:schemeClr val="tx1"/>
                </a:solidFill>
              </a:rPr>
              <a:t>hive entrance </a:t>
            </a:r>
            <a:r>
              <a:rPr lang="en-US" sz="5500" dirty="0">
                <a:solidFill>
                  <a:schemeClr val="tx1"/>
                </a:solidFill>
              </a:rPr>
              <a:t>and lift inner </a:t>
            </a:r>
            <a:r>
              <a:rPr lang="en-US" sz="5500" dirty="0" smtClean="0">
                <a:solidFill>
                  <a:schemeClr val="tx1"/>
                </a:solidFill>
              </a:rPr>
              <a:t>cover.  Notice </a:t>
            </a:r>
            <a:r>
              <a:rPr lang="en-US" sz="5500" dirty="0">
                <a:solidFill>
                  <a:schemeClr val="tx1"/>
                </a:solidFill>
              </a:rPr>
              <a:t>when things change.  It could mean pests have arrived.</a:t>
            </a:r>
          </a:p>
          <a:p>
            <a:pPr algn="l"/>
            <a:endParaRPr lang="en-US" sz="5500" dirty="0" smtClean="0">
              <a:solidFill>
                <a:schemeClr val="tx1"/>
              </a:solidFill>
            </a:endParaRPr>
          </a:p>
          <a:p>
            <a:pPr algn="l"/>
            <a:r>
              <a:rPr lang="en-US" sz="5500" dirty="0" smtClean="0">
                <a:solidFill>
                  <a:schemeClr val="tx1"/>
                </a:solidFill>
              </a:rPr>
              <a:t>Observe the amount </a:t>
            </a:r>
            <a:r>
              <a:rPr lang="en-US" sz="5500" dirty="0">
                <a:solidFill>
                  <a:schemeClr val="tx1"/>
                </a:solidFill>
              </a:rPr>
              <a:t>of activity at the front of the hive</a:t>
            </a:r>
          </a:p>
          <a:p>
            <a:pPr algn="l"/>
            <a:r>
              <a:rPr lang="en-US" sz="5500" dirty="0" smtClean="0">
                <a:solidFill>
                  <a:schemeClr val="tx1"/>
                </a:solidFill>
              </a:rPr>
              <a:t>	</a:t>
            </a:r>
            <a:r>
              <a:rPr lang="en-US" sz="5500" dirty="0" smtClean="0">
                <a:solidFill>
                  <a:schemeClr val="tx1"/>
                </a:solidFill>
              </a:rPr>
              <a:t>Large number of dead </a:t>
            </a:r>
            <a:r>
              <a:rPr lang="en-US" sz="5500" dirty="0">
                <a:solidFill>
                  <a:schemeClr val="tx1"/>
                </a:solidFill>
              </a:rPr>
              <a:t>bees lying at the entrance?</a:t>
            </a:r>
          </a:p>
          <a:p>
            <a:pPr algn="l"/>
            <a:r>
              <a:rPr lang="en-US" sz="5500" dirty="0">
                <a:solidFill>
                  <a:schemeClr val="tx1"/>
                </a:solidFill>
              </a:rPr>
              <a:t>	Fecal matter on the front of the hive?</a:t>
            </a:r>
          </a:p>
          <a:p>
            <a:pPr algn="l"/>
            <a:r>
              <a:rPr lang="en-US" sz="5500" dirty="0" smtClean="0">
                <a:solidFill>
                  <a:schemeClr val="tx1"/>
                </a:solidFill>
              </a:rPr>
              <a:t>	</a:t>
            </a:r>
          </a:p>
          <a:p>
            <a:pPr algn="l"/>
            <a:r>
              <a:rPr lang="en-US" sz="5500" dirty="0" smtClean="0">
                <a:solidFill>
                  <a:schemeClr val="tx1"/>
                </a:solidFill>
              </a:rPr>
              <a:t>Notice when things change</a:t>
            </a:r>
          </a:p>
          <a:p>
            <a:pPr algn="l"/>
            <a:r>
              <a:rPr lang="en-US" sz="5500" dirty="0">
                <a:solidFill>
                  <a:schemeClr val="tx1"/>
                </a:solidFill>
              </a:rPr>
              <a:t>	</a:t>
            </a:r>
            <a:r>
              <a:rPr lang="en-US" sz="5500" dirty="0" smtClean="0">
                <a:solidFill>
                  <a:schemeClr val="tx1"/>
                </a:solidFill>
              </a:rPr>
              <a:t>When soothing hum changes pitch</a:t>
            </a:r>
          </a:p>
          <a:p>
            <a:pPr algn="l"/>
            <a:r>
              <a:rPr lang="en-US" sz="5500" dirty="0" smtClean="0">
                <a:solidFill>
                  <a:schemeClr val="tx1"/>
                </a:solidFill>
              </a:rPr>
              <a:t>	Sweet scent becomes foul</a:t>
            </a:r>
          </a:p>
          <a:p>
            <a:pPr algn="l"/>
            <a:r>
              <a:rPr lang="en-US" sz="5500" dirty="0">
                <a:solidFill>
                  <a:schemeClr val="tx1"/>
                </a:solidFill>
              </a:rPr>
              <a:t>	</a:t>
            </a:r>
            <a:r>
              <a:rPr lang="en-US" sz="5500" dirty="0" smtClean="0">
                <a:solidFill>
                  <a:schemeClr val="tx1"/>
                </a:solidFill>
              </a:rPr>
              <a:t>Movements are not happy and </a:t>
            </a:r>
            <a:r>
              <a:rPr lang="en-US" sz="5500" dirty="0" smtClean="0">
                <a:solidFill>
                  <a:schemeClr val="tx1"/>
                </a:solidFill>
              </a:rPr>
              <a:t>harmonious</a:t>
            </a:r>
          </a:p>
          <a:p>
            <a:pPr algn="l"/>
            <a:endParaRPr lang="en-US" sz="5500" dirty="0" smtClean="0">
              <a:solidFill>
                <a:schemeClr val="tx1"/>
              </a:solidFill>
            </a:endParaRPr>
          </a:p>
          <a:p>
            <a:pPr algn="l"/>
            <a:r>
              <a:rPr lang="en-US" sz="5500" dirty="0" smtClean="0">
                <a:solidFill>
                  <a:schemeClr val="tx1"/>
                </a:solidFill>
              </a:rPr>
              <a:t>Scratching in the dirt in front of the hive?</a:t>
            </a:r>
            <a:endParaRPr lang="en-US" sz="5500" dirty="0" smtClean="0">
              <a:solidFill>
                <a:schemeClr val="tx1"/>
              </a:solidFill>
            </a:endParaRPr>
          </a:p>
          <a:p>
            <a:pPr algn="l"/>
            <a:r>
              <a:rPr lang="en-US" sz="2400" dirty="0">
                <a:solidFill>
                  <a:schemeClr val="tx2"/>
                </a:solidFill>
              </a:rPr>
              <a:t>	</a:t>
            </a:r>
            <a:endParaRPr lang="en-US" sz="2400" dirty="0" smtClean="0">
              <a:solidFill>
                <a:schemeClr val="tx2"/>
              </a:solidFill>
            </a:endParaRPr>
          </a:p>
          <a:p>
            <a:pPr algn="l"/>
            <a:endParaRPr lang="en-US" sz="2400" dirty="0" smtClean="0">
              <a:solidFill>
                <a:schemeClr val="tx2"/>
              </a:solidFill>
            </a:endParaRPr>
          </a:p>
        </p:txBody>
      </p:sp>
    </p:spTree>
    <p:extLst>
      <p:ext uri="{BB962C8B-B14F-4D97-AF65-F5344CB8AC3E}">
        <p14:creationId xmlns:p14="http://schemas.microsoft.com/office/powerpoint/2010/main" val="413193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943600"/>
          </a:xfrm>
        </p:spPr>
        <p:txBody>
          <a:bodyPr>
            <a:normAutofit/>
          </a:bodyPr>
          <a:lstStyle/>
          <a:p>
            <a:r>
              <a:rPr lang="en-US" sz="2400" dirty="0" smtClean="0"/>
              <a:t>Began to be a significant problem in the mid 1980’s with 50%-80% losses in the North East in 1995.</a:t>
            </a:r>
          </a:p>
          <a:p>
            <a:pPr lvl="1"/>
            <a:r>
              <a:rPr lang="en-US" b="1" dirty="0" smtClean="0"/>
              <a:t>Tracheal mites </a:t>
            </a:r>
            <a:r>
              <a:rPr lang="en-US" dirty="0" smtClean="0"/>
              <a:t>(</a:t>
            </a:r>
            <a:r>
              <a:rPr lang="en-US" dirty="0" err="1" smtClean="0"/>
              <a:t>Acampis</a:t>
            </a:r>
            <a:r>
              <a:rPr lang="en-US" dirty="0" smtClean="0"/>
              <a:t> </a:t>
            </a:r>
            <a:r>
              <a:rPr lang="en-US" dirty="0" err="1" smtClean="0"/>
              <a:t>woodi</a:t>
            </a:r>
            <a:r>
              <a:rPr lang="en-US" dirty="0" smtClean="0"/>
              <a:t>)</a:t>
            </a:r>
          </a:p>
          <a:p>
            <a:pPr lvl="2"/>
            <a:r>
              <a:rPr lang="en-US" dirty="0"/>
              <a:t>Microscopic in size, infest breathing </a:t>
            </a:r>
            <a:r>
              <a:rPr lang="en-US" dirty="0" smtClean="0"/>
              <a:t>tube and they can’t breathe.</a:t>
            </a:r>
            <a:endParaRPr lang="en-US" dirty="0"/>
          </a:p>
          <a:p>
            <a:pPr lvl="2"/>
            <a:endParaRPr lang="en-US" dirty="0" smtClean="0"/>
          </a:p>
          <a:p>
            <a:pPr lvl="1"/>
            <a:endParaRPr lang="en-US" dirty="0" smtClean="0"/>
          </a:p>
          <a:p>
            <a:pPr algn="l"/>
            <a:endParaRPr lang="en-US" dirty="0" smtClean="0">
              <a:solidFill>
                <a:schemeClr val="tx2"/>
              </a:solidFill>
            </a:endParaRPr>
          </a:p>
          <a:p>
            <a:endParaRPr lang="en-US" dirty="0">
              <a:solidFill>
                <a:schemeClr val="tx2"/>
              </a:solidFill>
            </a:endParaRPr>
          </a:p>
        </p:txBody>
      </p:sp>
      <p:pic>
        <p:nvPicPr>
          <p:cNvPr id="1027" name="Picture 3" descr="C:\Users\Ellen\Desktop\images (4).jpg"/>
          <p:cNvPicPr>
            <a:picLocks noChangeAspect="1" noChangeArrowheads="1"/>
          </p:cNvPicPr>
          <p:nvPr/>
        </p:nvPicPr>
        <p:blipFill>
          <a:blip r:embed="rId2" cstate="print"/>
          <a:srcRect/>
          <a:stretch>
            <a:fillRect/>
          </a:stretch>
        </p:blipFill>
        <p:spPr bwMode="auto">
          <a:xfrm>
            <a:off x="2667000" y="3581400"/>
            <a:ext cx="3657600" cy="2366588"/>
          </a:xfrm>
          <a:prstGeom prst="rect">
            <a:avLst/>
          </a:prstGeom>
          <a:noFill/>
        </p:spPr>
      </p:pic>
      <p:sp>
        <p:nvSpPr>
          <p:cNvPr id="5" name="Title 4"/>
          <p:cNvSpPr>
            <a:spLocks noGrp="1"/>
          </p:cNvSpPr>
          <p:nvPr>
            <p:ph type="title"/>
          </p:nvPr>
        </p:nvSpPr>
        <p:spPr/>
        <p:txBody>
          <a:bodyPr>
            <a:normAutofit/>
          </a:bodyPr>
          <a:lstStyle/>
          <a:p>
            <a:r>
              <a:rPr lang="en-US" sz="3200" dirty="0" smtClean="0"/>
              <a:t>Mites</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9425"/>
            <a:ext cx="7772400" cy="3962400"/>
          </a:xfrm>
        </p:spPr>
        <p:txBody>
          <a:bodyPr>
            <a:normAutofit fontScale="90000"/>
          </a:bodyPr>
          <a:lstStyle/>
          <a:p>
            <a:pPr lvl="2"/>
            <a:r>
              <a:rPr lang="en-US" dirty="0" smtClean="0"/>
              <a:t>How can you tell they are present?</a:t>
            </a:r>
            <a:br>
              <a:rPr lang="en-US" dirty="0" smtClean="0"/>
            </a:br>
            <a:r>
              <a:rPr lang="en-US" dirty="0"/>
              <a:t/>
            </a:r>
            <a:br>
              <a:rPr lang="en-US" dirty="0"/>
            </a:br>
            <a:r>
              <a:rPr lang="en-US" dirty="0" smtClean="0"/>
              <a:t>Observations:</a:t>
            </a:r>
            <a:br>
              <a:rPr lang="en-US" dirty="0" smtClean="0"/>
            </a:br>
            <a:r>
              <a:rPr lang="en-US" dirty="0" smtClean="0"/>
              <a:t/>
            </a:r>
            <a:br>
              <a:rPr lang="en-US" dirty="0" smtClean="0"/>
            </a:br>
            <a:r>
              <a:rPr lang="en-US" dirty="0" smtClean="0"/>
              <a:t>-  K </a:t>
            </a:r>
            <a:r>
              <a:rPr lang="en-US" dirty="0" smtClean="0"/>
              <a:t>wings</a:t>
            </a:r>
            <a:br>
              <a:rPr lang="en-US" dirty="0" smtClean="0"/>
            </a:br>
            <a:r>
              <a:rPr lang="en-US" dirty="0" smtClean="0"/>
              <a:t/>
            </a:r>
            <a:br>
              <a:rPr lang="en-US" dirty="0" smtClean="0"/>
            </a:br>
            <a:r>
              <a:rPr lang="en-US" dirty="0" smtClean="0"/>
              <a:t>-  See lots of bees crawling on ground in front of hive @ temps lower than 40 degrees. They can’t breathe so they leave the hive in search of fresh air and it’s too cold so they die.  </a:t>
            </a:r>
            <a:r>
              <a:rPr lang="en-US" dirty="0" smtClean="0"/>
              <a:t/>
            </a:r>
            <a:br>
              <a:rPr lang="en-US" dirty="0" smtClean="0"/>
            </a:br>
            <a:r>
              <a:rPr lang="en-US" dirty="0" smtClean="0"/>
              <a:t/>
            </a:r>
            <a:br>
              <a:rPr lang="en-US" dirty="0" smtClean="0"/>
            </a:br>
            <a:r>
              <a:rPr lang="en-US" dirty="0" smtClean="0"/>
              <a:t>- Collect 100 bees.  Freeze them and Jim Miller can test them. Looks at the bees in the microscope to see if mites are in the trachea.  </a:t>
            </a:r>
            <a:br>
              <a:rPr lang="en-US" dirty="0" smtClean="0"/>
            </a:br>
            <a:r>
              <a:rPr lang="en-US" dirty="0" smtClean="0"/>
              <a:t/>
            </a:r>
            <a:br>
              <a:rPr lang="en-US" dirty="0" smtClean="0"/>
            </a:br>
            <a:r>
              <a:rPr lang="en-US" dirty="0" smtClean="0"/>
              <a:t>Biggest problem in Fall decreasing the life span of the Winter bee</a:t>
            </a:r>
            <a:br>
              <a:rPr lang="en-US" dirty="0" smtClean="0"/>
            </a:br>
            <a:endParaRPr lang="en-US" dirty="0"/>
          </a:p>
        </p:txBody>
      </p:sp>
      <p:sp>
        <p:nvSpPr>
          <p:cNvPr id="3" name="Subtitle 2"/>
          <p:cNvSpPr>
            <a:spLocks noGrp="1"/>
          </p:cNvSpPr>
          <p:nvPr>
            <p:ph type="subTitle" idx="1"/>
          </p:nvPr>
        </p:nvSpPr>
        <p:spPr>
          <a:xfrm>
            <a:off x="762000" y="838200"/>
            <a:ext cx="3505200" cy="914400"/>
          </a:xfrm>
        </p:spPr>
        <p:txBody>
          <a:bodyPr/>
          <a:lstStyle/>
          <a:p>
            <a:r>
              <a:rPr lang="en-US" b="1" dirty="0"/>
              <a:t>Tracheal mites</a:t>
            </a:r>
            <a:endParaRPr lang="en-US" dirty="0"/>
          </a:p>
        </p:txBody>
      </p:sp>
      <p:pic>
        <p:nvPicPr>
          <p:cNvPr id="4" name="Picture 6" descr="The bee on the far left has disjointed wings also called K-wing.  A number of things can cause this incuding nosema, tracheal mites and possibly viruses.">
            <a:hlinkClick r:id="rId2" tooltip="The bee on the far left has disjointed wings also called K-wing.  A number of things can cause this incuding nosema, tracheal mites and possibly viruses."/>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042862"/>
            <a:ext cx="3145511" cy="231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74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Treatments for Tracheal mites</a:t>
            </a:r>
            <a:endParaRPr lang="en-US" sz="3200" dirty="0"/>
          </a:p>
        </p:txBody>
      </p:sp>
      <p:sp>
        <p:nvSpPr>
          <p:cNvPr id="3" name="Content Placeholder 2"/>
          <p:cNvSpPr>
            <a:spLocks noGrp="1"/>
          </p:cNvSpPr>
          <p:nvPr>
            <p:ph idx="1"/>
          </p:nvPr>
        </p:nvSpPr>
        <p:spPr/>
        <p:txBody>
          <a:bodyPr>
            <a:normAutofit lnSpcReduction="10000"/>
          </a:bodyPr>
          <a:lstStyle/>
          <a:p>
            <a:pPr marL="914400" lvl="2" indent="0">
              <a:buNone/>
            </a:pPr>
            <a:r>
              <a:rPr lang="en-US" dirty="0" smtClean="0"/>
              <a:t>Menthol – A component of Peppermint oil fumes</a:t>
            </a:r>
          </a:p>
          <a:p>
            <a:pPr lvl="2"/>
            <a:r>
              <a:rPr lang="en-US" dirty="0" smtClean="0"/>
              <a:t>Mite-A-</a:t>
            </a:r>
            <a:r>
              <a:rPr lang="en-US" dirty="0" err="1" smtClean="0"/>
              <a:t>Thol</a:t>
            </a:r>
            <a:r>
              <a:rPr lang="en-US" dirty="0" smtClean="0"/>
              <a:t> </a:t>
            </a:r>
          </a:p>
          <a:p>
            <a:pPr lvl="3"/>
            <a:r>
              <a:rPr lang="en-US" dirty="0" smtClean="0"/>
              <a:t>Commercially available- menthol crystals that cause the microscopic mite to die from dehydration.  </a:t>
            </a:r>
            <a:endParaRPr lang="en-US" dirty="0"/>
          </a:p>
          <a:p>
            <a:pPr lvl="2"/>
            <a:r>
              <a:rPr lang="en-US" dirty="0" smtClean="0"/>
              <a:t>Menthol </a:t>
            </a:r>
            <a:r>
              <a:rPr lang="en-US" dirty="0"/>
              <a:t>and formic acid (Mite-Away II)</a:t>
            </a:r>
          </a:p>
          <a:p>
            <a:pPr lvl="3"/>
            <a:r>
              <a:rPr lang="en-US" dirty="0"/>
              <a:t>temperature </a:t>
            </a:r>
            <a:r>
              <a:rPr lang="en-US" dirty="0" smtClean="0"/>
              <a:t>dependent </a:t>
            </a:r>
            <a:r>
              <a:rPr lang="en-US" dirty="0"/>
              <a:t>(50-79 degrees); most effective 60-75 degrees</a:t>
            </a:r>
          </a:p>
          <a:p>
            <a:pPr lvl="3"/>
            <a:r>
              <a:rPr lang="en-US" dirty="0"/>
              <a:t>can’t use when honey supers are on </a:t>
            </a:r>
          </a:p>
          <a:p>
            <a:pPr lvl="3"/>
            <a:r>
              <a:rPr lang="en-US" dirty="0"/>
              <a:t>grease patties may stop the transfer of mites from one bee to another (6c sugar mixed with 3 c hydrogenated vegetable shortening – Crisco) divided into 10 patties, 1 per </a:t>
            </a:r>
            <a:r>
              <a:rPr lang="en-US" dirty="0" smtClean="0"/>
              <a:t>hive</a:t>
            </a:r>
          </a:p>
          <a:p>
            <a:pPr lvl="4"/>
            <a:r>
              <a:rPr lang="en-US" dirty="0" smtClean="0"/>
              <a:t>Lightly covers the bees and inhibits movement of the mites between the bees.</a:t>
            </a:r>
            <a:endParaRPr lang="en-US" dirty="0"/>
          </a:p>
          <a:p>
            <a:endParaRPr lang="en-US" dirty="0"/>
          </a:p>
        </p:txBody>
      </p:sp>
    </p:spTree>
    <p:extLst>
      <p:ext uri="{BB962C8B-B14F-4D97-AF65-F5344CB8AC3E}">
        <p14:creationId xmlns:p14="http://schemas.microsoft.com/office/powerpoint/2010/main" val="49534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7" y="2209800"/>
            <a:ext cx="9144000" cy="5943600"/>
          </a:xfrm>
        </p:spPr>
        <p:txBody>
          <a:bodyPr>
            <a:normAutofit/>
          </a:bodyPr>
          <a:lstStyle/>
          <a:p>
            <a:endParaRPr lang="en-US" sz="1900" dirty="0" smtClean="0"/>
          </a:p>
          <a:p>
            <a:pPr algn="ctr"/>
            <a:r>
              <a:rPr lang="en-US" sz="1900" dirty="0" smtClean="0"/>
              <a:t>Visible.  About the size of a pinhead. </a:t>
            </a:r>
          </a:p>
          <a:p>
            <a:pPr algn="ctr"/>
            <a:r>
              <a:rPr lang="en-US" sz="1900" dirty="0" smtClean="0"/>
              <a:t>Oval reddish brown mite lives on the outside of the adult bee and larva</a:t>
            </a:r>
          </a:p>
          <a:p>
            <a:endParaRPr lang="en-US" sz="1900" b="1" dirty="0" smtClean="0"/>
          </a:p>
          <a:p>
            <a:r>
              <a:rPr lang="en-US" sz="1900" b="1" dirty="0" smtClean="0"/>
              <a:t>Detection </a:t>
            </a:r>
            <a:r>
              <a:rPr lang="en-US" sz="1900" b="1" dirty="0" smtClean="0"/>
              <a:t>through observations</a:t>
            </a:r>
            <a:r>
              <a:rPr lang="en-US" sz="1900" dirty="0" smtClean="0"/>
              <a:t> – </a:t>
            </a:r>
            <a:endParaRPr lang="en-US" sz="1900" dirty="0" smtClean="0"/>
          </a:p>
          <a:p>
            <a:pPr lvl="1"/>
            <a:r>
              <a:rPr lang="en-US" sz="2000" dirty="0" smtClean="0"/>
              <a:t>Bees </a:t>
            </a:r>
            <a:r>
              <a:rPr lang="en-US" sz="2000" dirty="0" smtClean="0"/>
              <a:t>have deformed wings.  Deteriorated brood, declining worker population.</a:t>
            </a:r>
          </a:p>
          <a:p>
            <a:pPr lvl="1"/>
            <a:r>
              <a:rPr lang="en-US" sz="2000" dirty="0" smtClean="0"/>
              <a:t>Sticky white board inserted under the screened bottom board.  After a certain number of days, count the number of mites. </a:t>
            </a:r>
          </a:p>
          <a:p>
            <a:pPr marL="457200" lvl="1" indent="0">
              <a:buNone/>
            </a:pPr>
            <a:r>
              <a:rPr lang="en-US" sz="2000" dirty="0" smtClean="0"/>
              <a:t> </a:t>
            </a:r>
          </a:p>
          <a:p>
            <a:pPr lvl="1"/>
            <a:endParaRPr lang="en-US" sz="1600" dirty="0" smtClean="0"/>
          </a:p>
          <a:p>
            <a:pPr marL="914400" lvl="2" indent="0">
              <a:buNone/>
            </a:pPr>
            <a:endParaRPr lang="en-US" sz="1600" dirty="0" smtClean="0"/>
          </a:p>
          <a:p>
            <a:endParaRPr lang="en-US" dirty="0"/>
          </a:p>
        </p:txBody>
      </p:sp>
      <p:pic>
        <p:nvPicPr>
          <p:cNvPr id="4" name="Picture 2" descr="C:\Users\Ellen\Desktop\timthumb.jpg"/>
          <p:cNvPicPr>
            <a:picLocks noChangeAspect="1" noChangeArrowheads="1"/>
          </p:cNvPicPr>
          <p:nvPr/>
        </p:nvPicPr>
        <p:blipFill>
          <a:blip r:embed="rId2" cstate="print"/>
          <a:srcRect/>
          <a:stretch>
            <a:fillRect/>
          </a:stretch>
        </p:blipFill>
        <p:spPr bwMode="auto">
          <a:xfrm>
            <a:off x="152400" y="168579"/>
            <a:ext cx="2209800" cy="1523999"/>
          </a:xfrm>
          <a:prstGeom prst="rect">
            <a:avLst/>
          </a:prstGeom>
          <a:noFill/>
        </p:spPr>
      </p:pic>
      <p:pic>
        <p:nvPicPr>
          <p:cNvPr id="3076" name="Picture 4" descr="C:\Users\Ellen\Desktop\images (2).jpg"/>
          <p:cNvPicPr>
            <a:picLocks noChangeAspect="1" noChangeArrowheads="1"/>
          </p:cNvPicPr>
          <p:nvPr/>
        </p:nvPicPr>
        <p:blipFill>
          <a:blip r:embed="rId3" cstate="print"/>
          <a:srcRect/>
          <a:stretch>
            <a:fillRect/>
          </a:stretch>
        </p:blipFill>
        <p:spPr bwMode="auto">
          <a:xfrm>
            <a:off x="6934200" y="152400"/>
            <a:ext cx="2039470" cy="1733550"/>
          </a:xfrm>
          <a:prstGeom prst="rect">
            <a:avLst/>
          </a:prstGeom>
          <a:noFill/>
        </p:spPr>
      </p:pic>
      <p:sp>
        <p:nvSpPr>
          <p:cNvPr id="5" name="TextBox 4"/>
          <p:cNvSpPr txBox="1"/>
          <p:nvPr/>
        </p:nvSpPr>
        <p:spPr>
          <a:xfrm>
            <a:off x="2590800" y="381000"/>
            <a:ext cx="3505200" cy="1077218"/>
          </a:xfrm>
          <a:prstGeom prst="rect">
            <a:avLst/>
          </a:prstGeom>
          <a:noFill/>
        </p:spPr>
        <p:txBody>
          <a:bodyPr wrap="square" rtlCol="0">
            <a:spAutoFit/>
          </a:bodyPr>
          <a:lstStyle/>
          <a:p>
            <a:pPr algn="ctr"/>
            <a:r>
              <a:rPr lang="en-US" sz="3200" dirty="0" err="1" smtClean="0"/>
              <a:t>Varroa</a:t>
            </a:r>
            <a:r>
              <a:rPr lang="en-US" sz="3200" dirty="0" smtClean="0"/>
              <a:t> Mites </a:t>
            </a:r>
          </a:p>
          <a:p>
            <a:pPr algn="ctr"/>
            <a:r>
              <a:rPr lang="en-US" sz="3200" dirty="0" smtClean="0"/>
              <a:t>(</a:t>
            </a:r>
            <a:r>
              <a:rPr lang="en-US" sz="3200" dirty="0" err="1" smtClean="0"/>
              <a:t>Varroa</a:t>
            </a:r>
            <a:r>
              <a:rPr lang="en-US" sz="3200" dirty="0" smtClean="0"/>
              <a:t> Destructor)</a:t>
            </a:r>
            <a:endParaRPr lang="en-US" sz="3200" dirty="0"/>
          </a:p>
        </p:txBody>
      </p:sp>
      <p:pic>
        <p:nvPicPr>
          <p:cNvPr id="12" name="Picture 2" descr="http://spudlust.files.wordpress.com/2012/02/deformed-wing-viru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868" y="4953000"/>
            <a:ext cx="2249606" cy="1507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981200"/>
            <a:ext cx="7696200" cy="4267200"/>
          </a:xfrm>
        </p:spPr>
        <p:txBody>
          <a:bodyPr>
            <a:noAutofit/>
          </a:bodyPr>
          <a:lstStyle/>
          <a:p>
            <a:pPr algn="l"/>
            <a:r>
              <a:rPr lang="en-US" sz="1800" b="1" dirty="0" smtClean="0">
                <a:solidFill>
                  <a:schemeClr val="tx1"/>
                </a:solidFill>
              </a:rPr>
              <a:t>Treatments:  </a:t>
            </a:r>
            <a:r>
              <a:rPr lang="en-US" sz="1800" dirty="0" smtClean="0">
                <a:solidFill>
                  <a:schemeClr val="tx1"/>
                </a:solidFill>
              </a:rPr>
              <a:t>Integrated </a:t>
            </a:r>
            <a:r>
              <a:rPr lang="en-US" sz="1800" dirty="0">
                <a:solidFill>
                  <a:schemeClr val="tx1"/>
                </a:solidFill>
              </a:rPr>
              <a:t>Pest Management (IPM): Natural </a:t>
            </a:r>
            <a:r>
              <a:rPr lang="en-US" sz="1800" dirty="0" smtClean="0">
                <a:solidFill>
                  <a:schemeClr val="tx1"/>
                </a:solidFill>
              </a:rPr>
              <a:t>method</a:t>
            </a:r>
          </a:p>
          <a:p>
            <a:pPr lvl="1" algn="l"/>
            <a:r>
              <a:rPr lang="en-US" sz="1800" b="1" dirty="0" smtClean="0">
                <a:solidFill>
                  <a:schemeClr val="tx1"/>
                </a:solidFill>
              </a:rPr>
              <a:t>Screened </a:t>
            </a:r>
            <a:r>
              <a:rPr lang="en-US" sz="1800" b="1" dirty="0">
                <a:solidFill>
                  <a:schemeClr val="tx1"/>
                </a:solidFill>
              </a:rPr>
              <a:t>bottom </a:t>
            </a:r>
            <a:r>
              <a:rPr lang="en-US" sz="1800" b="1" dirty="0" smtClean="0">
                <a:solidFill>
                  <a:schemeClr val="tx1"/>
                </a:solidFill>
              </a:rPr>
              <a:t>boards </a:t>
            </a:r>
            <a:r>
              <a:rPr lang="en-US" sz="1800" dirty="0" smtClean="0">
                <a:solidFill>
                  <a:schemeClr val="tx1"/>
                </a:solidFill>
              </a:rPr>
              <a:t>– Mites fall through screen and can’t climb back up to bees.</a:t>
            </a:r>
          </a:p>
          <a:p>
            <a:pPr lvl="1" algn="l"/>
            <a:r>
              <a:rPr lang="en-US" sz="1800" b="1" dirty="0" smtClean="0">
                <a:solidFill>
                  <a:schemeClr val="tx1"/>
                </a:solidFill>
              </a:rPr>
              <a:t>Smoke</a:t>
            </a:r>
            <a:r>
              <a:rPr lang="en-US" sz="1800" dirty="0" smtClean="0">
                <a:solidFill>
                  <a:schemeClr val="tx1"/>
                </a:solidFill>
              </a:rPr>
              <a:t> – makes them fall off bees</a:t>
            </a:r>
          </a:p>
          <a:p>
            <a:pPr lvl="1" algn="l"/>
            <a:r>
              <a:rPr lang="en-US" sz="1800" b="1" dirty="0" smtClean="0">
                <a:solidFill>
                  <a:schemeClr val="tx1"/>
                </a:solidFill>
              </a:rPr>
              <a:t>Powdered sugar </a:t>
            </a:r>
            <a:r>
              <a:rPr lang="en-US" sz="1800" dirty="0" smtClean="0">
                <a:solidFill>
                  <a:schemeClr val="tx1"/>
                </a:solidFill>
              </a:rPr>
              <a:t>– slippery so they fall off.  Use only when the bees can fly. It contains corn starch that must be eliminated. </a:t>
            </a:r>
          </a:p>
          <a:p>
            <a:pPr lvl="1" algn="l"/>
            <a:r>
              <a:rPr lang="en-US" sz="1800" b="1" dirty="0" smtClean="0">
                <a:solidFill>
                  <a:schemeClr val="tx1"/>
                </a:solidFill>
              </a:rPr>
              <a:t>Grease patties </a:t>
            </a:r>
            <a:r>
              <a:rPr lang="en-US" sz="1800" dirty="0" smtClean="0">
                <a:solidFill>
                  <a:schemeClr val="tx1"/>
                </a:solidFill>
              </a:rPr>
              <a:t>with essential oils.  Make bees slippery.  Oil clogs the mite breathing tubes.  </a:t>
            </a:r>
            <a:r>
              <a:rPr lang="en-US" sz="1800" dirty="0" err="1" smtClean="0">
                <a:solidFill>
                  <a:schemeClr val="tx1"/>
                </a:solidFill>
              </a:rPr>
              <a:t>Thymol</a:t>
            </a:r>
            <a:r>
              <a:rPr lang="en-US" sz="1800" dirty="0" smtClean="0">
                <a:solidFill>
                  <a:schemeClr val="tx1"/>
                </a:solidFill>
              </a:rPr>
              <a:t> believed to sterilize the female mite. 2 parts </a:t>
            </a:r>
            <a:r>
              <a:rPr lang="en-US" sz="1800" dirty="0" err="1" smtClean="0">
                <a:solidFill>
                  <a:schemeClr val="tx1"/>
                </a:solidFill>
              </a:rPr>
              <a:t>crisco</a:t>
            </a:r>
            <a:r>
              <a:rPr lang="en-US" sz="1800" dirty="0" smtClean="0">
                <a:solidFill>
                  <a:schemeClr val="tx1"/>
                </a:solidFill>
              </a:rPr>
              <a:t> to 1 part sugar and a drop of </a:t>
            </a:r>
            <a:r>
              <a:rPr lang="en-US" sz="1800" dirty="0" err="1" smtClean="0">
                <a:solidFill>
                  <a:schemeClr val="tx1"/>
                </a:solidFill>
              </a:rPr>
              <a:t>thymol</a:t>
            </a:r>
            <a:r>
              <a:rPr lang="en-US" sz="1800" dirty="0" smtClean="0">
                <a:solidFill>
                  <a:schemeClr val="tx1"/>
                </a:solidFill>
              </a:rPr>
              <a:t>.  </a:t>
            </a:r>
          </a:p>
          <a:p>
            <a:pPr lvl="1" algn="l"/>
            <a:r>
              <a:rPr lang="en-US" sz="1800" b="1" dirty="0" smtClean="0">
                <a:solidFill>
                  <a:schemeClr val="tx1"/>
                </a:solidFill>
              </a:rPr>
              <a:t>Split hives</a:t>
            </a:r>
            <a:r>
              <a:rPr lang="en-US" sz="1800" dirty="0" smtClean="0">
                <a:solidFill>
                  <a:schemeClr val="tx1"/>
                </a:solidFill>
              </a:rPr>
              <a:t>.  New hives have fewer mites. </a:t>
            </a:r>
          </a:p>
          <a:p>
            <a:pPr lvl="1" algn="l"/>
            <a:r>
              <a:rPr lang="en-US" sz="1800" b="1" dirty="0">
                <a:solidFill>
                  <a:schemeClr val="tx1"/>
                </a:solidFill>
              </a:rPr>
              <a:t>Drone </a:t>
            </a:r>
            <a:r>
              <a:rPr lang="en-US" sz="1800" b="1" dirty="0" smtClean="0">
                <a:solidFill>
                  <a:schemeClr val="tx1"/>
                </a:solidFill>
              </a:rPr>
              <a:t>combs</a:t>
            </a:r>
            <a:r>
              <a:rPr lang="en-US" sz="1800" dirty="0" smtClean="0">
                <a:solidFill>
                  <a:schemeClr val="tx1"/>
                </a:solidFill>
              </a:rPr>
              <a:t> – Favorite meal for this mite.  Remove after mites have collected on drone brood and freeze to kill mites.</a:t>
            </a:r>
            <a:endParaRPr lang="en-US" sz="1800" dirty="0">
              <a:solidFill>
                <a:schemeClr val="tx1"/>
              </a:solidFill>
            </a:endParaRPr>
          </a:p>
          <a:p>
            <a:pPr algn="l"/>
            <a:endParaRPr lang="en-US" sz="1800" dirty="0">
              <a:solidFill>
                <a:schemeClr val="tx1"/>
              </a:solidFill>
            </a:endParaRPr>
          </a:p>
        </p:txBody>
      </p:sp>
      <p:sp>
        <p:nvSpPr>
          <p:cNvPr id="4" name="Title 3"/>
          <p:cNvSpPr txBox="1">
            <a:spLocks noGrp="1"/>
          </p:cNvSpPr>
          <p:nvPr>
            <p:ph type="ctrTitle"/>
          </p:nvPr>
        </p:nvSpPr>
        <p:spPr>
          <a:xfrm>
            <a:off x="609600" y="1052225"/>
            <a:ext cx="7772400" cy="584775"/>
          </a:xfrm>
          <a:prstGeom prst="rect">
            <a:avLst/>
          </a:prstGeom>
          <a:noFill/>
        </p:spPr>
        <p:txBody>
          <a:bodyPr wrap="square" rtlCol="0">
            <a:spAutoFit/>
          </a:bodyPr>
          <a:lstStyle/>
          <a:p>
            <a:pPr algn="ctr"/>
            <a:r>
              <a:rPr lang="en-US" sz="3200" dirty="0" err="1" smtClean="0"/>
              <a:t>Varroa</a:t>
            </a:r>
            <a:r>
              <a:rPr lang="en-US" sz="3200" dirty="0" smtClean="0"/>
              <a:t> Mites (</a:t>
            </a:r>
            <a:r>
              <a:rPr lang="en-US" sz="3200" dirty="0" err="1" smtClean="0"/>
              <a:t>Varroa</a:t>
            </a:r>
            <a:r>
              <a:rPr lang="en-US" sz="3200" dirty="0" smtClean="0"/>
              <a:t> Destructor)</a:t>
            </a:r>
            <a:endParaRPr lang="en-US" sz="3200" dirty="0"/>
          </a:p>
        </p:txBody>
      </p:sp>
    </p:spTree>
    <p:extLst>
      <p:ext uri="{BB962C8B-B14F-4D97-AF65-F5344CB8AC3E}">
        <p14:creationId xmlns:p14="http://schemas.microsoft.com/office/powerpoint/2010/main" val="930409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6401</TotalTime>
  <Words>807</Words>
  <Application>Microsoft Office PowerPoint</Application>
  <PresentationFormat>On-screen Show (4:3)</PresentationFormat>
  <Paragraphs>135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Pests and Predators </vt:lpstr>
      <vt:lpstr>Predators and Pests The Not-So-Good, the Bad, and the Ugly </vt:lpstr>
      <vt:lpstr>Predators and Pests What We Will Cover </vt:lpstr>
      <vt:lpstr>Know what your hive looks like when it’s healthy.</vt:lpstr>
      <vt:lpstr>Mites</vt:lpstr>
      <vt:lpstr>How can you tell they are present?  Observations:  -  K wings  -  See lots of bees crawling on ground in front of hive @ temps lower than 40 degrees. They can’t breathe so they leave the hive in search of fresh air and it’s too cold so they die.    - Collect 100 bees.  Freeze them and Jim Miller can test them. Looks at the bees in the microscope to see if mites are in the trachea.    Biggest problem in Fall decreasing the life span of the Winter bee </vt:lpstr>
      <vt:lpstr>Treatments for Tracheal mites</vt:lpstr>
      <vt:lpstr>PowerPoint Presentation</vt:lpstr>
      <vt:lpstr>Varroa Mites (Varroa Destructor)</vt:lpstr>
      <vt:lpstr>Varroa Mites (Varroa Destructor)</vt:lpstr>
      <vt:lpstr>PowerPoint Presentation</vt:lpstr>
      <vt:lpstr>Wax Moths</vt:lpstr>
      <vt:lpstr>Reduce the entrance size  and the bees can protect the hive </vt:lpstr>
      <vt:lpstr>Wasps, Hornets, Yellow Jackets </vt:lpstr>
      <vt:lpstr>PowerPoint Presentation</vt:lpstr>
      <vt:lpstr>Domestic livestock and wild animals .</vt:lpstr>
      <vt:lpstr>Predators and Pests The Not-So-Good, the Bad, and the Ugly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Pests and Predators</dc:title>
  <dc:creator>Ellen</dc:creator>
  <cp:lastModifiedBy>Sherry</cp:lastModifiedBy>
  <cp:revision>114</cp:revision>
  <dcterms:created xsi:type="dcterms:W3CDTF">2013-11-06T20:25:33Z</dcterms:created>
  <dcterms:modified xsi:type="dcterms:W3CDTF">2014-03-22T15:50:30Z</dcterms:modified>
</cp:coreProperties>
</file>