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1"/>
  </p:notesMasterIdLst>
  <p:handoutMasterIdLst>
    <p:handoutMasterId r:id="rId42"/>
  </p:handoutMasterIdLst>
  <p:sldIdLst>
    <p:sldId id="318" r:id="rId2"/>
    <p:sldId id="331" r:id="rId3"/>
    <p:sldId id="332" r:id="rId4"/>
    <p:sldId id="334" r:id="rId5"/>
    <p:sldId id="333" r:id="rId6"/>
    <p:sldId id="297" r:id="rId7"/>
    <p:sldId id="335" r:id="rId8"/>
    <p:sldId id="336" r:id="rId9"/>
    <p:sldId id="338" r:id="rId10"/>
    <p:sldId id="319" r:id="rId11"/>
    <p:sldId id="320" r:id="rId12"/>
    <p:sldId id="340" r:id="rId13"/>
    <p:sldId id="342" r:id="rId14"/>
    <p:sldId id="339" r:id="rId15"/>
    <p:sldId id="343" r:id="rId16"/>
    <p:sldId id="344" r:id="rId17"/>
    <p:sldId id="345" r:id="rId18"/>
    <p:sldId id="325" r:id="rId19"/>
    <p:sldId id="298" r:id="rId20"/>
    <p:sldId id="324" r:id="rId21"/>
    <p:sldId id="347" r:id="rId22"/>
    <p:sldId id="346" r:id="rId23"/>
    <p:sldId id="329" r:id="rId24"/>
    <p:sldId id="327" r:id="rId25"/>
    <p:sldId id="348" r:id="rId26"/>
    <p:sldId id="349" r:id="rId27"/>
    <p:sldId id="350" r:id="rId28"/>
    <p:sldId id="328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04" r:id="rId37"/>
    <p:sldId id="359" r:id="rId38"/>
    <p:sldId id="358" r:id="rId39"/>
    <p:sldId id="330" r:id="rId40"/>
  </p:sldIdLst>
  <p:sldSz cx="9144000" cy="6858000" type="screen4x3"/>
  <p:notesSz cx="7004050" cy="9290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94653" autoAdjust="0"/>
  </p:normalViewPr>
  <p:slideViewPr>
    <p:cSldViewPr snapToGrid="0">
      <p:cViewPr varScale="1">
        <p:scale>
          <a:sx n="82" d="100"/>
          <a:sy n="82" d="100"/>
        </p:scale>
        <p:origin x="131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24913"/>
            <a:ext cx="30353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C10167-8264-436B-822A-231674A67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3250"/>
            <a:ext cx="560387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61528A3-9705-41B4-9D94-8EB20AB30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1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83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9135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35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21662-527D-4B0B-A49C-30CBB0CF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F801-B69C-4275-9327-449BB95C7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0F62F-44C0-429A-A9E6-058839F49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E722B-6A9E-498C-A12D-1E3F3B14A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DD6B9-31E4-442B-9C55-EDC571AD3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2C94D-E3FB-4F0C-B885-444CB8629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E64D1-C088-4204-AB24-9B6C28D2F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CB27-4E6D-47FA-AC9A-8B3632B24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A74D7-62CB-4E6B-B6A7-8904E5C69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C001F-2897-444A-8035-14A4D92C6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0B0E1-F423-4B4E-90EB-92FD535AB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9011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1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1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1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1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2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3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014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7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8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19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0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3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4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5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6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7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8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29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0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1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032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9033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B271DB6-9CC2-4B13-8D38-E1455217B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033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33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33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33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6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://www.google.com/url?sa=i&amp;rct=j&amp;q=&amp;esrc=s&amp;frm=1&amp;source=images&amp;cd=&amp;cad=rja&amp;docid=sMDJob6Swk8EvM&amp;tbnid=9CNio5afT8dO2M:&amp;ved=0CAUQjRw&amp;url=http://nothingbuthoney.wordpress.com/category/beeswax-2/&amp;ei=zwVgUvfgFYGwjAKi_YGAAg&amp;bvm=bv.54934254,d.cGE&amp;psig=AFQjCNEOrNZ12jUqZ_qaTR5F2IZ7CZhzxA&amp;ust=1382110968429515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google.com/url?sa=i&amp;rct=j&amp;q=&amp;esrc=s&amp;frm=1&amp;source=images&amp;cd=&amp;cad=rja&amp;docid=-e2x0zihyPq5ZM&amp;tbnid=iDRYcuOV0iLg8M:&amp;ved=0CAUQjRw&amp;url=http://www.bees-online.com/Anatomy.htm&amp;ei=xPpfUvr7IYPniwLo5IGICA&amp;bvm=bv.54934254,d.cGE&amp;psig=AFQjCNHyzeUaAj8hjbNwAC1qYygAgSuF0Q&amp;ust=1382108204395963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740" y="1005496"/>
            <a:ext cx="4262706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Lesson One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The Honey Bee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&amp;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Her Products</a:t>
            </a:r>
          </a:p>
        </p:txBody>
      </p:sp>
    </p:spTree>
    <p:extLst>
      <p:ext uri="{BB962C8B-B14F-4D97-AF65-F5344CB8AC3E}">
        <p14:creationId xmlns:p14="http://schemas.microsoft.com/office/powerpoint/2010/main" val="131898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0822" y="783264"/>
            <a:ext cx="30794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44 recognized subspecies </a:t>
            </a:r>
            <a:r>
              <a:rPr lang="en-US" sz="2000" dirty="0">
                <a:solidFill>
                  <a:srgbClr val="FFFF00"/>
                </a:solidFill>
              </a:rPr>
              <a:t>of </a:t>
            </a:r>
            <a:r>
              <a:rPr lang="en-US" sz="2000" i="1" dirty="0" err="1">
                <a:solidFill>
                  <a:srgbClr val="FFFF00"/>
                </a:solidFill>
              </a:rPr>
              <a:t>Apis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mellifera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(honey bee)</a:t>
            </a:r>
            <a:endParaRPr lang="en-US" sz="2000" i="1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i="1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i="1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Believed to have evolved in Asia/Southeast Asia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Although distributed worldwide, they are endemic to the </a:t>
            </a:r>
            <a:r>
              <a:rPr lang="en-US" sz="2000" b="1" dirty="0">
                <a:solidFill>
                  <a:srgbClr val="FFFF00"/>
                </a:solidFill>
              </a:rPr>
              <a:t>Old World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i="1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8928" y="728780"/>
            <a:ext cx="4557496" cy="5497750"/>
            <a:chOff x="4433613" y="1203724"/>
            <a:chExt cx="4140838" cy="5175444"/>
          </a:xfrm>
        </p:grpSpPr>
        <p:grpSp>
          <p:nvGrpSpPr>
            <p:cNvPr id="4" name="Group 3"/>
            <p:cNvGrpSpPr/>
            <p:nvPr/>
          </p:nvGrpSpPr>
          <p:grpSpPr>
            <a:xfrm>
              <a:off x="4433613" y="1203724"/>
              <a:ext cx="4140838" cy="5175444"/>
              <a:chOff x="4788024" y="1412776"/>
              <a:chExt cx="3708790" cy="48973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168964" y="2757447"/>
                <a:ext cx="326157" cy="7402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latin typeface="Arial" pitchFamily="34" charset="0"/>
                    <a:cs typeface="Arial" pitchFamily="34" charset="0"/>
                  </a:rPr>
                  <a:t>(16 days)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07453" y="2764282"/>
                <a:ext cx="311669" cy="9088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latin typeface="Arial" pitchFamily="34" charset="0"/>
                    <a:cs typeface="Arial" pitchFamily="34" charset="0"/>
                  </a:rPr>
                  <a:t>(21 days)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14706" y="2760158"/>
                <a:ext cx="328421" cy="5757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latin typeface="Arial" pitchFamily="34" charset="0"/>
                    <a:cs typeface="Arial" pitchFamily="34" charset="0"/>
                  </a:rPr>
                  <a:t>(24 days)</a:t>
                </a:r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1" t="21579" r="42723" b="14866"/>
              <a:stretch/>
            </p:blipFill>
            <p:spPr bwMode="auto">
              <a:xfrm>
                <a:off x="4788024" y="1412776"/>
                <a:ext cx="3708790" cy="4897300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 rot="20350660">
                <a:off x="6002784" y="1689586"/>
                <a:ext cx="735262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mellifera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4330066">
                <a:off x="5930528" y="2308828"/>
                <a:ext cx="877220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2060"/>
                    </a:solidFill>
                  </a:rPr>
                  <a:t>ligustica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289057" y="1936296"/>
                <a:ext cx="708402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carnica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205647">
                <a:off x="7067994" y="2411042"/>
                <a:ext cx="874742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caucasica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7577362">
                <a:off x="6732006" y="2805075"/>
                <a:ext cx="715101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syrica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150247">
                <a:off x="6411011" y="3174724"/>
                <a:ext cx="715101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lamarkii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0350660">
                <a:off x="5496457" y="2038747"/>
                <a:ext cx="621962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iberica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640541">
                <a:off x="5330005" y="2583071"/>
                <a:ext cx="829355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intermissa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20803743">
                <a:off x="4891450" y="2797906"/>
                <a:ext cx="938113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sahariensis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3205647">
                <a:off x="7132040" y="2797331"/>
                <a:ext cx="715101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meda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775712">
                <a:off x="5244665" y="3921527"/>
                <a:ext cx="837196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adansonii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0803743">
                <a:off x="6766988" y="3963223"/>
                <a:ext cx="829355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jemenitica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8181962">
                <a:off x="6141311" y="5109538"/>
                <a:ext cx="837196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scutellata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8181962">
                <a:off x="6607536" y="4741431"/>
                <a:ext cx="837196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monticola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8181962">
                <a:off x="6554328" y="5363686"/>
                <a:ext cx="837196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litorea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21402177">
                <a:off x="6178341" y="5941693"/>
                <a:ext cx="829355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capensis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8181962">
                <a:off x="7084788" y="5662431"/>
                <a:ext cx="837196" cy="23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</a:rPr>
                  <a:t>unicolor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780543">
                <a:off x="7397587" y="3693497"/>
                <a:ext cx="829355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yemenitica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370413" y="2220310"/>
                <a:ext cx="951989" cy="246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02060"/>
                    </a:solidFill>
                  </a:rPr>
                  <a:t>macedonica</a:t>
                </a:r>
                <a:endParaRPr lang="en-US" sz="12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6174952" y="1795145"/>
              <a:ext cx="792088" cy="23393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Oval 5"/>
            <p:cNvSpPr/>
            <p:nvPr/>
          </p:nvSpPr>
          <p:spPr>
            <a:xfrm rot="3197957">
              <a:off x="7073028" y="2235309"/>
              <a:ext cx="792088" cy="23393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Oval 6"/>
            <p:cNvSpPr/>
            <p:nvPr/>
          </p:nvSpPr>
          <p:spPr>
            <a:xfrm rot="4243907">
              <a:off x="5778908" y="2024299"/>
              <a:ext cx="792088" cy="23393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42577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391" y="403761"/>
            <a:ext cx="8098970" cy="6044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4" descr="http://www.switzerland-tours.ch/images/Pas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"/>
          <a:stretch/>
        </p:blipFill>
        <p:spPr bwMode="auto">
          <a:xfrm>
            <a:off x="671159" y="561804"/>
            <a:ext cx="3779042" cy="294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farm5.staticflickr.com/4046/4502853966_8375314c10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023"/>
            <a:ext cx="3910980" cy="29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khongthe.com/wallpapers/architecture/beautiful-coastal-town-in-italy-2367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54" r="-1" b="16946"/>
          <a:stretch/>
        </p:blipFill>
        <p:spPr bwMode="auto">
          <a:xfrm>
            <a:off x="1619867" y="3621416"/>
            <a:ext cx="5904266" cy="26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2488" y="57102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Apis </a:t>
            </a:r>
            <a:r>
              <a:rPr lang="en-US" b="1" i="1" dirty="0" err="1">
                <a:solidFill>
                  <a:srgbClr val="002060"/>
                </a:solidFill>
              </a:rPr>
              <a:t>mellifera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carnica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en-US" b="1" i="1" dirty="0">
                <a:solidFill>
                  <a:srgbClr val="002060"/>
                </a:solidFill>
              </a:rPr>
              <a:t>CARNIOLANS</a:t>
            </a:r>
            <a:endParaRPr lang="en-CA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9298" y="591103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Apis </a:t>
            </a:r>
            <a:r>
              <a:rPr lang="en-US" b="1" i="1" dirty="0" err="1">
                <a:solidFill>
                  <a:srgbClr val="002060"/>
                </a:solidFill>
              </a:rPr>
              <a:t>mellifera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caucasica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CAUCASIANS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1523" y="37716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Apis </a:t>
            </a:r>
            <a:r>
              <a:rPr lang="en-US" b="1" i="1" dirty="0" err="1">
                <a:solidFill>
                  <a:srgbClr val="002060"/>
                </a:solidFill>
              </a:rPr>
              <a:t>mellifera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ligustica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ITALIANS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5235" y="126408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“Bee of the Alps”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(Slovenia, Germany)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9067" y="1128063"/>
            <a:ext cx="389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“Bee of the Caucasus Mountains”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(Georgia, Turkey)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0427" y="504468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“Bee of the Italian Peninsula”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(Italy)</a:t>
            </a:r>
            <a:endParaRPr lang="en-C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1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441" y="363894"/>
            <a:ext cx="73618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FF00"/>
                </a:solidFill>
              </a:rPr>
              <a:t>ITALIANS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Yellow bees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Quieter/gentler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More resistant to European Foulbrood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Use more winter stores</a:t>
            </a:r>
          </a:p>
          <a:p>
            <a:r>
              <a:rPr lang="en-US" sz="2000" u="sng" dirty="0">
                <a:solidFill>
                  <a:srgbClr val="FFFF00"/>
                </a:solidFill>
              </a:rPr>
              <a:t>CARNIOLANS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Most commonly sold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Large, dark bees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Suited to colder climates, conserve honey in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Gentle </a:t>
            </a:r>
          </a:p>
          <a:p>
            <a:r>
              <a:rPr lang="en-US" sz="2000" u="sng" dirty="0">
                <a:solidFill>
                  <a:srgbClr val="FFFF00"/>
                </a:solidFill>
              </a:rPr>
              <a:t>CAUCASIANS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Gentle (hmmm…not in my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Winter well in colder climates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Not easily distinguishable from </a:t>
            </a:r>
            <a:r>
              <a:rPr lang="en-US" sz="2000" dirty="0" err="1">
                <a:solidFill>
                  <a:srgbClr val="FFFF00"/>
                </a:solidFill>
              </a:rPr>
              <a:t>Carnis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u="sng" dirty="0">
                <a:solidFill>
                  <a:srgbClr val="FFFF00"/>
                </a:solidFill>
              </a:rPr>
              <a:t>RUSSIANS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Hardy winter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Some resistance to parasitic 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May be </a:t>
            </a:r>
            <a:r>
              <a:rPr lang="en-US" sz="2000" dirty="0" err="1">
                <a:solidFill>
                  <a:srgbClr val="FFFF00"/>
                </a:solidFill>
              </a:rPr>
              <a:t>agresses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Imported to USA because hygienic &amp; mite resistant</a:t>
            </a:r>
          </a:p>
        </p:txBody>
      </p:sp>
    </p:spTree>
    <p:extLst>
      <p:ext uri="{BB962C8B-B14F-4D97-AF65-F5344CB8AC3E}">
        <p14:creationId xmlns:p14="http://schemas.microsoft.com/office/powerpoint/2010/main" val="1833441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987" y="1840270"/>
            <a:ext cx="84541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The Colony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&amp;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Its Inhabitants</a:t>
            </a:r>
          </a:p>
        </p:txBody>
      </p:sp>
    </p:spTree>
    <p:extLst>
      <p:ext uri="{BB962C8B-B14F-4D97-AF65-F5344CB8AC3E}">
        <p14:creationId xmlns:p14="http://schemas.microsoft.com/office/powerpoint/2010/main" val="413029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48" y="339790"/>
            <a:ext cx="4992656" cy="4992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951" y="5570376"/>
            <a:ext cx="886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INDIVIDUAL BEES (EXCEPT QUEEN) ARE NOT IMPORTANT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COLONY IS THE ORGANISM</a:t>
            </a:r>
          </a:p>
        </p:txBody>
      </p:sp>
    </p:spTree>
    <p:extLst>
      <p:ext uri="{BB962C8B-B14F-4D97-AF65-F5344CB8AC3E}">
        <p14:creationId xmlns:p14="http://schemas.microsoft.com/office/powerpoint/2010/main" val="307218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49" y="1091375"/>
            <a:ext cx="7190377" cy="5393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6808" y="267483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Hive Inhabitants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3561" y="2528596"/>
            <a:ext cx="1192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Eggs (brood)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0045" y="4303692"/>
            <a:ext cx="1293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Larvae (brood)</a:t>
            </a:r>
          </a:p>
        </p:txBody>
      </p:sp>
    </p:spTree>
    <p:extLst>
      <p:ext uri="{BB962C8B-B14F-4D97-AF65-F5344CB8AC3E}">
        <p14:creationId xmlns:p14="http://schemas.microsoft.com/office/powerpoint/2010/main" val="8696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162" y="3377487"/>
            <a:ext cx="4762500" cy="3219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6808" y="267483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Hive Inhabitants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4" y="985449"/>
            <a:ext cx="4672103" cy="3073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1627" y="4236097"/>
            <a:ext cx="190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Pupae (brood)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4766" y="2690325"/>
            <a:ext cx="190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64796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655172"/>
              </p:ext>
            </p:extLst>
          </p:nvPr>
        </p:nvGraphicFramePr>
        <p:xfrm>
          <a:off x="419878" y="2451359"/>
          <a:ext cx="816428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857">
                  <a:extLst>
                    <a:ext uri="{9D8B030D-6E8A-4147-A177-3AD203B41FA5}">
                      <a16:colId xmlns:a16="http://schemas.microsoft.com/office/drawing/2014/main" val="2688930761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val="2848078464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val="2027335343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val="2994972266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val="3450851506"/>
                    </a:ext>
                  </a:extLst>
                </a:gridCol>
              </a:tblGrid>
              <a:tr h="67201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Eggs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Larvae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Pupae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Total time from egg to adult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955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Queen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3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5 ½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7 ½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16 days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17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Worker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3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6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12 days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21 days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15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Drone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3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6 ½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14 ½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24 days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62072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55388" y="612715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Hive Inhabitants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1478" y="1558212"/>
            <a:ext cx="592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Time required in each stage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146486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1335" y="584791"/>
            <a:ext cx="7953155" cy="59046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68377" y="1254642"/>
            <a:ext cx="2160240" cy="4231490"/>
            <a:chOff x="750830" y="1196752"/>
            <a:chExt cx="2160240" cy="4231490"/>
          </a:xfrm>
        </p:grpSpPr>
        <p:pic>
          <p:nvPicPr>
            <p:cNvPr id="20" name="Picture 2" descr="Worker bees are the smallest bees in the hive. Without worker bees, nothing gets done."/>
            <p:cNvPicPr>
              <a:picLocks noChangeAspect="1" noChangeArrowheads="1"/>
            </p:cNvPicPr>
            <p:nvPr/>
          </p:nvPicPr>
          <p:blipFill>
            <a:blip r:embed="rId2" cstate="print"/>
            <a:srcRect l="7560" t="15916" r="1721" b="9842"/>
            <a:stretch>
              <a:fillRect/>
            </a:stretch>
          </p:blipFill>
          <p:spPr bwMode="auto">
            <a:xfrm>
              <a:off x="774421" y="1196752"/>
              <a:ext cx="2083955" cy="10801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750830" y="2381254"/>
              <a:ext cx="216024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19650" y="1342925"/>
            <a:ext cx="2160240" cy="4162801"/>
            <a:chOff x="3402103" y="1285035"/>
            <a:chExt cx="2160240" cy="4162801"/>
          </a:xfrm>
        </p:grpSpPr>
        <p:pic>
          <p:nvPicPr>
            <p:cNvPr id="23" name="Picture 6" descr="http://btckstorage.blob.core.windows.net/site2133/queen-be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7" t="23495" r="3570" b="23495"/>
            <a:stretch/>
          </p:blipFill>
          <p:spPr bwMode="auto">
            <a:xfrm>
              <a:off x="3427570" y="1285035"/>
              <a:ext cx="2085593" cy="89966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402103" y="2400848"/>
              <a:ext cx="216024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  <a:p>
              <a:pPr algn="ctr"/>
              <a:r>
                <a:rPr lang="en-CA" sz="4800" dirty="0"/>
                <a:t>II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r>
                <a:rPr lang="en-CA" sz="4800" dirty="0"/>
                <a:t> </a:t>
              </a:r>
              <a:r>
                <a:rPr lang="en-CA" sz="4800" dirty="0" err="1"/>
                <a:t>II</a:t>
              </a:r>
              <a:endParaRPr lang="en-CA" sz="4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19890" y="1376047"/>
            <a:ext cx="2160240" cy="4146028"/>
            <a:chOff x="6002343" y="1318157"/>
            <a:chExt cx="2160240" cy="4146028"/>
          </a:xfrm>
        </p:grpSpPr>
        <p:sp>
          <p:nvSpPr>
            <p:cNvPr id="26" name="TextBox 25"/>
            <p:cNvSpPr txBox="1"/>
            <p:nvPr/>
          </p:nvSpPr>
          <p:spPr>
            <a:xfrm>
              <a:off x="6002343" y="2417197"/>
              <a:ext cx="216024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/>
                <a:t>I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endParaRPr lang="en-CA" sz="4800" dirty="0"/>
            </a:p>
            <a:p>
              <a:pPr algn="ctr"/>
              <a:r>
                <a:rPr lang="en-CA" sz="4800" dirty="0"/>
                <a:t>I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endParaRPr lang="en-CA" sz="4800" dirty="0"/>
            </a:p>
            <a:p>
              <a:pPr algn="ctr"/>
              <a:r>
                <a:rPr lang="en-CA" sz="4800" dirty="0"/>
                <a:t>I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r>
                <a:rPr lang="en-CA" sz="4800" dirty="0"/>
                <a:t> </a:t>
              </a:r>
            </a:p>
            <a:p>
              <a:pPr algn="ctr"/>
              <a:r>
                <a:rPr lang="en-CA" sz="4800" dirty="0"/>
                <a:t>I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r>
                <a:rPr lang="en-CA" sz="4800" dirty="0"/>
                <a:t>  </a:t>
              </a:r>
              <a:r>
                <a:rPr lang="en-CA" sz="4800" dirty="0" err="1"/>
                <a:t>I</a:t>
              </a:r>
              <a:r>
                <a:rPr lang="en-CA" sz="4800" dirty="0"/>
                <a:t> </a:t>
              </a:r>
            </a:p>
          </p:txBody>
        </p:sp>
        <p:pic>
          <p:nvPicPr>
            <p:cNvPr id="27" name="Picture 6" descr="http://www.beeswarm.co.uk/wp-content/uploads/2012/05/drone.jpg"/>
            <p:cNvPicPr>
              <a:picLocks noChangeAspect="1" noChangeArrowheads="1"/>
            </p:cNvPicPr>
            <p:nvPr/>
          </p:nvPicPr>
          <p:blipFill>
            <a:blip r:embed="rId4" cstate="print"/>
            <a:srcRect l="12897" t="24433" r="8726" b="29575"/>
            <a:stretch>
              <a:fillRect/>
            </a:stretch>
          </p:blipFill>
          <p:spPr bwMode="auto">
            <a:xfrm>
              <a:off x="6009811" y="1318157"/>
              <a:ext cx="2133236" cy="864096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</p:pic>
      </p:grpSp>
      <p:sp>
        <p:nvSpPr>
          <p:cNvPr id="28" name="TextBox 27"/>
          <p:cNvSpPr txBox="1"/>
          <p:nvPr/>
        </p:nvSpPr>
        <p:spPr>
          <a:xfrm>
            <a:off x="909121" y="58479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Worker</a:t>
            </a:r>
          </a:p>
          <a:p>
            <a:pPr algn="ctr"/>
            <a:r>
              <a:rPr lang="en-CA" dirty="0"/>
              <a:t>(Diploid = 2n)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3888" y="62068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Queen</a:t>
            </a:r>
          </a:p>
          <a:p>
            <a:pPr algn="ctr"/>
            <a:r>
              <a:rPr lang="en-CA" dirty="0"/>
              <a:t>(Diploid = 2n)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34280" y="6888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Drone</a:t>
            </a:r>
          </a:p>
          <a:p>
            <a:pPr algn="ctr"/>
            <a:r>
              <a:rPr lang="en-CA" dirty="0"/>
              <a:t>(Haploid = 1n)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1600" y="537321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/>
              <a:t>32 chromosomes </a:t>
            </a:r>
          </a:p>
          <a:p>
            <a:pPr algn="ctr"/>
            <a:r>
              <a:rPr lang="en-CA" sz="1600" dirty="0"/>
              <a:t>(16 pairs)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35896" y="544522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/>
              <a:t>32 chromosomes </a:t>
            </a:r>
          </a:p>
          <a:p>
            <a:pPr algn="ctr"/>
            <a:r>
              <a:rPr lang="en-CA" sz="1600" dirty="0"/>
              <a:t>(16 pairs)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8184" y="544522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/>
              <a:t>16 chromosomes </a:t>
            </a:r>
          </a:p>
          <a:p>
            <a:pPr algn="ctr"/>
            <a:endParaRPr lang="en-CA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734920" y="-38093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Hive Inhabitants</a:t>
            </a:r>
          </a:p>
        </p:txBody>
      </p:sp>
    </p:spTree>
    <p:extLst>
      <p:ext uri="{BB962C8B-B14F-4D97-AF65-F5344CB8AC3E}">
        <p14:creationId xmlns:p14="http://schemas.microsoft.com/office/powerpoint/2010/main" val="23130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6808" y="267483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Hive Inhabitants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9" y="1000780"/>
            <a:ext cx="7040880" cy="48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2643" y="1194985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831" y="11949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Drone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3828" y="119498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Queen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8015" y="4889240"/>
            <a:ext cx="159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Thousands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6579" y="4889240"/>
            <a:ext cx="159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Hundreds (in season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3828" y="4889240"/>
            <a:ext cx="159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64929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379" y="1595535"/>
            <a:ext cx="7193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Stuff about Honey Bees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Subspecies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The Colony and its Inhabitants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Queen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Worker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Drone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Bee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8170" y="569168"/>
            <a:ext cx="5766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686941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2218218" y="542123"/>
            <a:ext cx="4458807" cy="5523147"/>
            <a:chOff x="2519" y="9322"/>
            <a:chExt cx="7268" cy="9257"/>
          </a:xfrm>
        </p:grpSpPr>
        <p:sp>
          <p:nvSpPr>
            <p:cNvPr id="4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520" y="9322"/>
              <a:ext cx="7267" cy="925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519" y="9322"/>
              <a:ext cx="7267" cy="9257"/>
              <a:chOff x="1056" y="0"/>
              <a:chExt cx="3488" cy="4320"/>
            </a:xfrm>
          </p:grpSpPr>
          <p:pic>
            <p:nvPicPr>
              <p:cNvPr id="8" name="Picture 20" descr="Drone_Queen_Worke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56" y="0"/>
                <a:ext cx="3488" cy="4320"/>
              </a:xfrm>
              <a:prstGeom prst="rect">
                <a:avLst/>
              </a:prstGeom>
              <a:noFill/>
            </p:spPr>
          </p:pic>
          <p:sp>
            <p:nvSpPr>
              <p:cNvPr id="9" name="Text Box 19"/>
              <p:cNvSpPr txBox="1">
                <a:spLocks noChangeArrowheads="1"/>
              </p:cNvSpPr>
              <p:nvPr/>
            </p:nvSpPr>
            <p:spPr bwMode="auto">
              <a:xfrm>
                <a:off x="2517" y="562"/>
                <a:ext cx="75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Egg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1259" y="3929"/>
                <a:ext cx="112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Queen</a:t>
                </a:r>
                <a:endParaRPr kumimoji="0" 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7"/>
              <p:cNvSpPr txBox="1">
                <a:spLocks noChangeArrowheads="1"/>
              </p:cNvSpPr>
              <p:nvPr/>
            </p:nvSpPr>
            <p:spPr bwMode="auto">
              <a:xfrm>
                <a:off x="2225" y="3929"/>
                <a:ext cx="122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Worker</a:t>
                </a:r>
                <a:endParaRPr kumimoji="0" lang="en-US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3240" y="3934"/>
                <a:ext cx="112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Drone</a:t>
                </a:r>
                <a:endParaRPr kumimoji="0" lang="en-US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" name="Group 11"/>
              <p:cNvGrpSpPr>
                <a:grpSpLocks/>
              </p:cNvGrpSpPr>
              <p:nvPr/>
            </p:nvGrpSpPr>
            <p:grpSpPr bwMode="auto">
              <a:xfrm>
                <a:off x="1898" y="1289"/>
                <a:ext cx="967" cy="1703"/>
                <a:chOff x="1892" y="1025"/>
                <a:chExt cx="967" cy="1979"/>
              </a:xfrm>
            </p:grpSpPr>
            <p:sp>
              <p:nvSpPr>
                <p:cNvPr id="20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858" y="1432"/>
                  <a:ext cx="0" cy="15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2369" y="1025"/>
                  <a:ext cx="490" cy="4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1893" y="1414"/>
                  <a:ext cx="0" cy="15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892" y="1025"/>
                  <a:ext cx="484" cy="39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1839" y="1048"/>
                <a:ext cx="104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Fertilized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3053" y="459"/>
                <a:ext cx="759" cy="25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0" y="356"/>
                  </a:cxn>
                  <a:cxn ang="0">
                    <a:pos x="565" y="2272"/>
                  </a:cxn>
                </a:cxnLst>
                <a:rect l="0" t="0" r="r" b="b"/>
                <a:pathLst>
                  <a:path w="565" h="2272">
                    <a:moveTo>
                      <a:pt x="0" y="0"/>
                    </a:moveTo>
                    <a:lnTo>
                      <a:pt x="560" y="356"/>
                    </a:lnTo>
                    <a:lnTo>
                      <a:pt x="565" y="2272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2379" y="468"/>
                <a:ext cx="345" cy="533"/>
              </a:xfrm>
              <a:custGeom>
                <a:avLst/>
                <a:gdLst/>
                <a:ahLst/>
                <a:cxnLst>
                  <a:cxn ang="0">
                    <a:pos x="0" y="533"/>
                  </a:cxn>
                  <a:cxn ang="0">
                    <a:pos x="0" y="140"/>
                  </a:cxn>
                  <a:cxn ang="0">
                    <a:pos x="345" y="0"/>
                  </a:cxn>
                </a:cxnLst>
                <a:rect l="0" t="0" r="r" b="b"/>
                <a:pathLst>
                  <a:path w="345" h="533">
                    <a:moveTo>
                      <a:pt x="0" y="533"/>
                    </a:moveTo>
                    <a:lnTo>
                      <a:pt x="0" y="140"/>
                    </a:lnTo>
                    <a:lnTo>
                      <a:pt x="345" y="0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3183" y="1115"/>
                <a:ext cx="1319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Unfertilized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2228" y="2647"/>
                <a:ext cx="1330" cy="39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Light feeding with royal jelly</a:t>
                </a:r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1112" y="1696"/>
                <a:ext cx="1563" cy="7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061" tIns="22531" rIns="45061" bIns="22531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Heavy feeding with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royal jelly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5960" y="9667"/>
              <a:ext cx="650" cy="86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AutoShape 2"/>
            <p:cNvSpPr>
              <a:spLocks noChangeArrowheads="1"/>
            </p:cNvSpPr>
            <p:nvPr/>
          </p:nvSpPr>
          <p:spPr bwMode="auto">
            <a:xfrm rot="16200000">
              <a:off x="6041" y="10045"/>
              <a:ext cx="587" cy="154"/>
            </a:xfrm>
            <a:prstGeom prst="flowChartTerminator">
              <a:avLst/>
            </a:prstGeom>
            <a:gradFill rotWithShape="1">
              <a:gsLst>
                <a:gs pos="0">
                  <a:srgbClr val="CEB88C"/>
                </a:gs>
                <a:gs pos="50000">
                  <a:srgbClr val="EFE0A7">
                    <a:alpha val="73000"/>
                  </a:srgbClr>
                </a:gs>
                <a:gs pos="100000">
                  <a:srgbClr val="CEB88C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88141" y="620944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Figure 1.  </a:t>
            </a:r>
            <a:r>
              <a:rPr lang="en-US" dirty="0"/>
              <a:t>Sex and caste determination in the honeybee </a:t>
            </a:r>
            <a:r>
              <a:rPr lang="en-US" i="1" dirty="0"/>
              <a:t>Apis mellifera </a:t>
            </a:r>
            <a:r>
              <a:rPr lang="en-US" dirty="0"/>
              <a:t>L. </a:t>
            </a:r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79188" y="540362"/>
            <a:ext cx="2975251" cy="7078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Reproductive Biology and Genetics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599038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326" y="2456091"/>
            <a:ext cx="845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The Queen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77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3" y="973300"/>
            <a:ext cx="3067771" cy="268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4" y="454568"/>
            <a:ext cx="415212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Queen has 2 jobs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Mate and lay eggs/day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Produce pheromones that influence hive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Egg laying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Produces 0-3000 eggs/day, depending on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One egg/cell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Eggs can be fertile or infertile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Pheromone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Hive identification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Influence swarming &amp; </a:t>
            </a:r>
            <a:r>
              <a:rPr lang="en-US" sz="2000" dirty="0" err="1">
                <a:solidFill>
                  <a:srgbClr val="FFFF00"/>
                </a:solidFill>
              </a:rPr>
              <a:t>supercedure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Other Queen Facts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Can sting more than once (but usually only stings other queens in hive)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Can live up to 5 years</a:t>
            </a:r>
          </a:p>
        </p:txBody>
      </p:sp>
    </p:spTree>
    <p:extLst>
      <p:ext uri="{BB962C8B-B14F-4D97-AF65-F5344CB8AC3E}">
        <p14:creationId xmlns:p14="http://schemas.microsoft.com/office/powerpoint/2010/main" val="1455156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41" y="1116281"/>
            <a:ext cx="8444204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CA" sz="2400" dirty="0">
                <a:solidFill>
                  <a:srgbClr val="FFFF00"/>
                </a:solidFill>
              </a:rPr>
              <a:t>Honey bees have evolved to maintain good genetic diversity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241" y="2371732"/>
            <a:ext cx="29701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Mates 5-10 days after emerging with an average of 12 drones</a:t>
            </a:r>
          </a:p>
        </p:txBody>
      </p:sp>
      <p:pic>
        <p:nvPicPr>
          <p:cNvPr id="5" name="Picture 4" descr="bees © Éric Tourneret"/>
          <p:cNvPicPr>
            <a:picLocks noChangeAspect="1" noChangeArrowheads="1"/>
          </p:cNvPicPr>
          <p:nvPr/>
        </p:nvPicPr>
        <p:blipFill>
          <a:blip r:embed="rId2" cstate="print"/>
          <a:srcRect l="1493"/>
          <a:stretch>
            <a:fillRect/>
          </a:stretch>
        </p:blipFill>
        <p:spPr bwMode="auto">
          <a:xfrm>
            <a:off x="3621974" y="2138467"/>
            <a:ext cx="4752528" cy="32186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59292" y="5064715"/>
            <a:ext cx="18722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7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www.thehoneygatherers.com</a:t>
            </a:r>
          </a:p>
        </p:txBody>
      </p:sp>
    </p:spTree>
    <p:extLst>
      <p:ext uri="{BB962C8B-B14F-4D97-AF65-F5344CB8AC3E}">
        <p14:creationId xmlns:p14="http://schemas.microsoft.com/office/powerpoint/2010/main" val="3870755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1680" y="188640"/>
            <a:ext cx="5570358" cy="6469687"/>
            <a:chOff x="1808718" y="105990"/>
            <a:chExt cx="5580112" cy="6476004"/>
          </a:xfrm>
        </p:grpSpPr>
        <p:grpSp>
          <p:nvGrpSpPr>
            <p:cNvPr id="3" name="Group 1"/>
            <p:cNvGrpSpPr/>
            <p:nvPr/>
          </p:nvGrpSpPr>
          <p:grpSpPr>
            <a:xfrm rot="16200000">
              <a:off x="1361642" y="561259"/>
              <a:ext cx="6441727" cy="5531189"/>
              <a:chOff x="1372540" y="476669"/>
              <a:chExt cx="6441727" cy="5531189"/>
            </a:xfrm>
          </p:grpSpPr>
          <p:pic>
            <p:nvPicPr>
              <p:cNvPr id="5" name="Picture 2" descr="Mated Queen Entire - extracted E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</a:extLst>
              </a:blip>
              <a:srcRect l="3716" r="3098"/>
              <a:stretch/>
            </p:blipFill>
            <p:spPr>
              <a:xfrm>
                <a:off x="1372540" y="476669"/>
                <a:ext cx="6441727" cy="55311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 flipV="1">
                <a:off x="2699792" y="3645024"/>
                <a:ext cx="864096" cy="50405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 flipV="1">
                <a:off x="4308897" y="501602"/>
                <a:ext cx="763433" cy="134694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 flipH="1">
                <a:off x="3264287" y="2553336"/>
                <a:ext cx="743219" cy="57606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 flipH="1" flipV="1">
                <a:off x="3527884" y="4041068"/>
                <a:ext cx="1152128" cy="64807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 flipH="1">
                <a:off x="3596899" y="2134596"/>
                <a:ext cx="1067534" cy="82346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 rot="5400000">
                <a:off x="2777317" y="4918494"/>
                <a:ext cx="17281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Lateral Oviduct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5400000">
                <a:off x="3410530" y="785076"/>
                <a:ext cx="893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Ovarioles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5400000">
                <a:off x="2816316" y="1462526"/>
                <a:ext cx="15286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Tracheal Tissue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5400000">
                <a:off x="2303154" y="4704088"/>
                <a:ext cx="13004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Venom Sac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rot="5400000" flipH="1">
                <a:off x="2733941" y="2398274"/>
                <a:ext cx="1072689" cy="91085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5400000">
                <a:off x="1969050" y="4263420"/>
                <a:ext cx="11521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Spermatheca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5400000">
                <a:off x="1755706" y="1633113"/>
                <a:ext cx="1656184" cy="462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Spermathecal Gland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5400000">
                <a:off x="2585873" y="1750325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b="1" dirty="0" err="1">
                    <a:latin typeface="Arial" pitchFamily="34" charset="0"/>
                    <a:cs typeface="Arial" pitchFamily="34" charset="0"/>
                  </a:rPr>
                  <a:t>Dufour’s</a:t>
                </a:r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 Gland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rot="16200000" flipV="1">
                <a:off x="3959932" y="872715"/>
                <a:ext cx="576066" cy="5040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5523905" y="5702532"/>
                <a:ext cx="7920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Ovary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rot="10800000" flipV="1">
                <a:off x="3059832" y="4221088"/>
                <a:ext cx="576064" cy="43204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e 21"/>
              <p:cNvSpPr/>
              <p:nvPr/>
            </p:nvSpPr>
            <p:spPr>
              <a:xfrm rot="16200000">
                <a:off x="5724128" y="3933056"/>
                <a:ext cx="432048" cy="3168352"/>
              </a:xfrm>
              <a:prstGeom prst="leftBrace">
                <a:avLst>
                  <a:gd name="adj1" fmla="val 34052"/>
                  <a:gd name="adj2" fmla="val 49382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5400000">
                <a:off x="1619672" y="3861048"/>
                <a:ext cx="57606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 rot="5400000">
                <a:off x="1358754" y="4559532"/>
                <a:ext cx="10979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b="1" dirty="0">
                    <a:latin typeface="Arial" pitchFamily="34" charset="0"/>
                    <a:cs typeface="Arial" pitchFamily="34" charset="0"/>
                  </a:rPr>
                  <a:t>Ovipositor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808718" y="6304725"/>
              <a:ext cx="5580112" cy="277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>
                  <a:latin typeface="Arial" pitchFamily="34" charset="0"/>
                  <a:cs typeface="Arial" pitchFamily="34" charset="0"/>
                </a:rPr>
                <a:t>Figure 3. </a:t>
              </a:r>
              <a:r>
                <a:rPr lang="en-CA" sz="1200" dirty="0">
                  <a:latin typeface="Arial" pitchFamily="34" charset="0"/>
                  <a:cs typeface="Arial" pitchFamily="34" charset="0"/>
                </a:rPr>
                <a:t> Dissected reproductive system of mated queen (Photo: M. Taylor)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999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8602" y="283202"/>
            <a:ext cx="4762846" cy="6126929"/>
            <a:chOff x="168555" y="406910"/>
            <a:chExt cx="5057669" cy="6451090"/>
          </a:xfrm>
          <a:solidFill>
            <a:schemeClr val="tx2">
              <a:lumMod val="25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179510" y="406910"/>
              <a:ext cx="5046714" cy="6451090"/>
              <a:chOff x="3957868" y="266387"/>
              <a:chExt cx="5046714" cy="6451090"/>
            </a:xfrm>
            <a:grpFill/>
          </p:grpSpPr>
          <p:pic>
            <p:nvPicPr>
              <p:cNvPr id="6" name="Picture 5" descr="Laying Worker Entire - blue E.jpg"/>
              <p:cNvPicPr>
                <a:picLocks noChangeAspect="1"/>
              </p:cNvPicPr>
              <p:nvPr/>
            </p:nvPicPr>
            <p:blipFill rotWithShape="1">
              <a:blip r:embed="rId2" cstate="print">
                <a:lum bright="10000" contrast="20000"/>
              </a:blip>
              <a:srcRect l="8230" t="6951"/>
              <a:stretch/>
            </p:blipFill>
            <p:spPr>
              <a:xfrm rot="5400000">
                <a:off x="3234079" y="990176"/>
                <a:ext cx="6451090" cy="5003511"/>
              </a:xfrm>
              <a:prstGeom prst="rect">
                <a:avLst/>
              </a:prstGeom>
              <a:grpFill/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7318378" y="3993097"/>
                <a:ext cx="576064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7855563" y="3851650"/>
                <a:ext cx="1008112" cy="27545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Venom Sac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7276391" y="2829204"/>
                <a:ext cx="576064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799851" y="2697697"/>
                <a:ext cx="1204731" cy="27545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Venom Gland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5548199" y="5493500"/>
                <a:ext cx="576064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972135" y="5349484"/>
                <a:ext cx="576064" cy="27545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Sting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4372570" y="3506300"/>
                <a:ext cx="1371097" cy="453684"/>
                <a:chOff x="2840863" y="3470600"/>
                <a:chExt cx="1371097" cy="453684"/>
              </a:xfrm>
              <a:grpFill/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635896" y="3645024"/>
                  <a:ext cx="576064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2840863" y="3470600"/>
                  <a:ext cx="887079" cy="45368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Lateral Oviduct</a:t>
                  </a: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 rot="16200000" flipH="1">
                <a:off x="6008069" y="2280962"/>
                <a:ext cx="552332" cy="256119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220072" y="1844823"/>
                <a:ext cx="1656184" cy="27545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Paired Ovaries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3964023" y="4053340"/>
                <a:ext cx="1923660" cy="453685"/>
                <a:chOff x="2288300" y="3513584"/>
                <a:chExt cx="1923660" cy="453685"/>
              </a:xfrm>
              <a:grpFill/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3635896" y="3645024"/>
                  <a:ext cx="576064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2288300" y="3513584"/>
                  <a:ext cx="1368152" cy="45368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Common Oviduct</a:t>
                  </a: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rot="5400000">
                <a:off x="5428637" y="2285779"/>
                <a:ext cx="526425" cy="230381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168555" y="6537748"/>
              <a:ext cx="5014466" cy="2916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Figure 2.</a:t>
              </a: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Dissected worker reproductive system (Photo: M. Taylor)</a:t>
              </a:r>
              <a:endPara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776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326" y="2456091"/>
            <a:ext cx="845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The Drone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24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56" y="1027435"/>
            <a:ext cx="4991100" cy="2638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3608" y="4292082"/>
            <a:ext cx="7903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Male bees – only job is to mate with a virgin queen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No stinger, larger than workers, smaller than queen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No wax glands or any other helpful hive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In the fall, workers kick them out of the hive</a:t>
            </a:r>
          </a:p>
        </p:txBody>
      </p:sp>
    </p:spTree>
    <p:extLst>
      <p:ext uri="{BB962C8B-B14F-4D97-AF65-F5344CB8AC3E}">
        <p14:creationId xmlns:p14="http://schemas.microsoft.com/office/powerpoint/2010/main" val="398399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7168" y="413368"/>
            <a:ext cx="7331910" cy="6089487"/>
            <a:chOff x="977168" y="413368"/>
            <a:chExt cx="7331910" cy="6089487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 bwMode="auto">
            <a:xfrm>
              <a:off x="988726" y="413368"/>
              <a:ext cx="7320352" cy="5816953"/>
              <a:chOff x="2457" y="4590"/>
              <a:chExt cx="10778" cy="8621"/>
            </a:xfrm>
          </p:grpSpPr>
          <p:sp>
            <p:nvSpPr>
              <p:cNvPr id="5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2527" y="4590"/>
                <a:ext cx="10708" cy="8621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pic>
            <p:nvPicPr>
              <p:cNvPr id="6" name="Picture 26" descr="Reproductive System - mature(2) - edit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57" y="4590"/>
                <a:ext cx="10708" cy="8621"/>
              </a:xfrm>
              <a:prstGeom prst="rect">
                <a:avLst/>
              </a:prstGeom>
              <a:noFill/>
            </p:spPr>
          </p:pic>
          <p:sp>
            <p:nvSpPr>
              <p:cNvPr id="7" name="Line 25"/>
              <p:cNvSpPr>
                <a:spLocks noChangeShapeType="1"/>
              </p:cNvSpPr>
              <p:nvPr/>
            </p:nvSpPr>
            <p:spPr bwMode="auto">
              <a:xfrm>
                <a:off x="7414" y="7315"/>
                <a:ext cx="1292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" name="Line 24"/>
              <p:cNvSpPr>
                <a:spLocks noChangeShapeType="1"/>
              </p:cNvSpPr>
              <p:nvPr/>
            </p:nvSpPr>
            <p:spPr bwMode="auto">
              <a:xfrm>
                <a:off x="4373" y="8844"/>
                <a:ext cx="1293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" name="Line 23"/>
              <p:cNvSpPr>
                <a:spLocks noChangeShapeType="1"/>
              </p:cNvSpPr>
              <p:nvPr/>
            </p:nvSpPr>
            <p:spPr bwMode="auto">
              <a:xfrm>
                <a:off x="4245" y="6892"/>
                <a:ext cx="1292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" name="Line 22"/>
              <p:cNvSpPr>
                <a:spLocks noChangeShapeType="1"/>
              </p:cNvSpPr>
              <p:nvPr/>
            </p:nvSpPr>
            <p:spPr bwMode="auto">
              <a:xfrm flipV="1">
                <a:off x="5962" y="11562"/>
                <a:ext cx="460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" name="Line 21"/>
              <p:cNvSpPr>
                <a:spLocks noChangeShapeType="1"/>
              </p:cNvSpPr>
              <p:nvPr/>
            </p:nvSpPr>
            <p:spPr bwMode="auto">
              <a:xfrm>
                <a:off x="7639" y="10075"/>
                <a:ext cx="1292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" name="Line 20"/>
              <p:cNvSpPr>
                <a:spLocks noChangeShapeType="1"/>
              </p:cNvSpPr>
              <p:nvPr/>
            </p:nvSpPr>
            <p:spPr bwMode="auto">
              <a:xfrm>
                <a:off x="8650" y="5995"/>
                <a:ext cx="1293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10067" y="5822"/>
                <a:ext cx="2472" cy="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Remnants of Testis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18"/>
              <p:cNvSpPr txBox="1">
                <a:spLocks noChangeArrowheads="1"/>
              </p:cNvSpPr>
              <p:nvPr/>
            </p:nvSpPr>
            <p:spPr bwMode="auto">
              <a:xfrm>
                <a:off x="8794" y="7109"/>
                <a:ext cx="2677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Seminal Vesicle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>
                <a:off x="2517" y="8667"/>
                <a:ext cx="1952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Mucus Gland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2655" y="6688"/>
                <a:ext cx="1846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Vas Deferen</a:t>
                </a: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10590" y="10960"/>
                <a:ext cx="237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Bursal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1400" b="0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Cornua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5356" y="11379"/>
                <a:ext cx="74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Bulb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>
                <a:off x="9096" y="9796"/>
                <a:ext cx="2284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Ejaculatory Duct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0" name="Group 10"/>
              <p:cNvGrpSpPr>
                <a:grpSpLocks/>
              </p:cNvGrpSpPr>
              <p:nvPr/>
            </p:nvGrpSpPr>
            <p:grpSpPr bwMode="auto">
              <a:xfrm rot="10800000" flipH="1">
                <a:off x="7432" y="12243"/>
                <a:ext cx="991" cy="375"/>
                <a:chOff x="2229" y="1678"/>
                <a:chExt cx="516" cy="194"/>
              </a:xfrm>
            </p:grpSpPr>
            <p:sp>
              <p:nvSpPr>
                <p:cNvPr id="27" name="Line 12"/>
                <p:cNvSpPr>
                  <a:spLocks noChangeShapeType="1"/>
                </p:cNvSpPr>
                <p:nvPr/>
              </p:nvSpPr>
              <p:spPr bwMode="auto">
                <a:xfrm>
                  <a:off x="2229" y="1678"/>
                  <a:ext cx="516" cy="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736" y="1680"/>
                  <a:ext cx="3" cy="19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5375" y="12375"/>
                <a:ext cx="2193" cy="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Cervix of Penis</a:t>
                </a: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2" name="Group 6"/>
              <p:cNvGrpSpPr>
                <a:grpSpLocks/>
              </p:cNvGrpSpPr>
              <p:nvPr/>
            </p:nvGrpSpPr>
            <p:grpSpPr bwMode="auto">
              <a:xfrm flipH="1">
                <a:off x="9312" y="11167"/>
                <a:ext cx="1218" cy="372"/>
                <a:chOff x="2112" y="1680"/>
                <a:chExt cx="633" cy="192"/>
              </a:xfrm>
            </p:grpSpPr>
            <p:sp>
              <p:nvSpPr>
                <p:cNvPr id="25" name="Line 8"/>
                <p:cNvSpPr>
                  <a:spLocks noChangeShapeType="1"/>
                </p:cNvSpPr>
                <p:nvPr/>
              </p:nvSpPr>
              <p:spPr bwMode="auto">
                <a:xfrm>
                  <a:off x="2112" y="1680"/>
                  <a:ext cx="633" cy="0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736" y="1680"/>
                  <a:ext cx="3" cy="19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23" name="AutoShape 5"/>
              <p:cNvSpPr>
                <a:spLocks/>
              </p:cNvSpPr>
              <p:nvPr/>
            </p:nvSpPr>
            <p:spPr bwMode="auto">
              <a:xfrm>
                <a:off x="5204" y="10981"/>
                <a:ext cx="287" cy="1951"/>
              </a:xfrm>
              <a:prstGeom prst="leftBrace">
                <a:avLst>
                  <a:gd name="adj1" fmla="val 56649"/>
                  <a:gd name="adj2" fmla="val 50000"/>
                </a:avLst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3634" y="11704"/>
                <a:ext cx="1570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5139" tIns="27569" rIns="55139" bIns="2756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Endophallus</a:t>
                </a:r>
                <a:endParaRPr kumimoji="0" lang="en-US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Rectangle 38"/>
            <p:cNvSpPr>
              <a:spLocks noChangeArrowheads="1"/>
            </p:cNvSpPr>
            <p:nvPr/>
          </p:nvSpPr>
          <p:spPr bwMode="auto">
            <a:xfrm>
              <a:off x="977168" y="6195078"/>
              <a:ext cx="72843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Figure 4.</a:t>
              </a:r>
              <a:r>
                <a:rPr kumimoji="0" lang="en-US" sz="14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Reproductive organs of a mature drone (Photo: M. Taylor).</a:t>
              </a:r>
              <a:endParaRPr kumimoji="0" lang="en-C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240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326" y="2456091"/>
            <a:ext cx="845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The Worker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08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870" y="553816"/>
            <a:ext cx="8229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What’s the 1</a:t>
            </a:r>
            <a:r>
              <a:rPr lang="en-US" sz="4000" b="1" cap="none" spc="0" baseline="300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st</a:t>
            </a:r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thing you think about when you think of bees?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721" y="1954151"/>
            <a:ext cx="4361897" cy="41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8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61" y="3072104"/>
            <a:ext cx="4909068" cy="3272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1341" y="382554"/>
            <a:ext cx="7212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Female w/underdeveloped reproductive organs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Can lay eggs if hive dying, but produce only drones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Perform all tasks to maintain queen and colony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Clean hive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Gather and produce food (pollen &amp; honey)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Make wax and build comb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Guard the hive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Feed brood, queen and drones</a:t>
            </a:r>
          </a:p>
        </p:txBody>
      </p:sp>
    </p:spTree>
    <p:extLst>
      <p:ext uri="{BB962C8B-B14F-4D97-AF65-F5344CB8AC3E}">
        <p14:creationId xmlns:p14="http://schemas.microsoft.com/office/powerpoint/2010/main" val="1020723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69" y="40938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596" y="5794311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During summer, 60,000-80,000 bees reside in the hive</a:t>
            </a:r>
          </a:p>
        </p:txBody>
      </p:sp>
    </p:spTree>
    <p:extLst>
      <p:ext uri="{BB962C8B-B14F-4D97-AF65-F5344CB8AC3E}">
        <p14:creationId xmlns:p14="http://schemas.microsoft.com/office/powerpoint/2010/main" val="2782488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987" y="1840270"/>
            <a:ext cx="8454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Honey Bee</a:t>
            </a:r>
          </a:p>
          <a:p>
            <a:pPr algn="ctr"/>
            <a:r>
              <a:rPr lang="en-US" sz="7200" dirty="0">
                <a:solidFill>
                  <a:srgbClr val="FFFF00"/>
                </a:solidFill>
              </a:rPr>
              <a:t>Products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106" y="606490"/>
            <a:ext cx="537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Honey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9044" y="1614196"/>
            <a:ext cx="7520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Made from plant nectar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Bees’ source of energy (carbohydrates)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&lt;18%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86" y="3321697"/>
            <a:ext cx="3512832" cy="26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9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106" y="606490"/>
            <a:ext cx="537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Pollen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2452" y="1525841"/>
            <a:ext cx="7753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Gathered by bees in pollen baskets – 30kg/</a:t>
            </a:r>
            <a:r>
              <a:rPr lang="en-US" sz="2800" dirty="0" err="1">
                <a:solidFill>
                  <a:srgbClr val="FFFF00"/>
                </a:solidFill>
              </a:rPr>
              <a:t>yr</a:t>
            </a:r>
            <a:endParaRPr lang="en-US" sz="28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Bee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Needed for rearing brood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898" y="3430078"/>
            <a:ext cx="4204847" cy="29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22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104" y="345233"/>
            <a:ext cx="537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Bees Wax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3649" y="1284990"/>
            <a:ext cx="7520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Secreted from glands on abdomen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Requires 7-10 </a:t>
            </a:r>
            <a:r>
              <a:rPr lang="en-US" sz="2800" dirty="0" err="1">
                <a:solidFill>
                  <a:srgbClr val="FFFF00"/>
                </a:solidFill>
              </a:rPr>
              <a:t>lbs</a:t>
            </a:r>
            <a:r>
              <a:rPr lang="en-US" sz="2800" dirty="0">
                <a:solidFill>
                  <a:srgbClr val="FFFF00"/>
                </a:solidFill>
              </a:rPr>
              <a:t> of honey for 1 </a:t>
            </a:r>
            <a:r>
              <a:rPr lang="en-US" sz="2800" dirty="0" err="1">
                <a:solidFill>
                  <a:srgbClr val="FFFF00"/>
                </a:solidFill>
              </a:rPr>
              <a:t>lb</a:t>
            </a:r>
            <a:r>
              <a:rPr lang="en-US" sz="2800" dirty="0">
                <a:solidFill>
                  <a:srgbClr val="FFFF00"/>
                </a:solidFill>
              </a:rPr>
              <a:t> of wax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4" y="2778745"/>
            <a:ext cx="5480779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18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imgur.com/FGeJ6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15" y="1288415"/>
            <a:ext cx="4762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23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104" y="345233"/>
            <a:ext cx="53744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</a:rPr>
              <a:t>Propolis</a:t>
            </a:r>
            <a:endParaRPr lang="en-US" sz="48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aka bee glue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118" y="1718262"/>
            <a:ext cx="7987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Made from pitch and old wax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Used to plug holes, reinforce frame, narrowing entrance or covering dead invaders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Anti-microbial properties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31" y="3783274"/>
            <a:ext cx="3632329" cy="2427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37" y="3918242"/>
            <a:ext cx="2876160" cy="21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19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104" y="345233"/>
            <a:ext cx="537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Royal Jelly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119" y="1284990"/>
            <a:ext cx="7987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Secreted from gland on worker’s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Fed to all larvae, but queen receives 20%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269" y="2669985"/>
            <a:ext cx="3152290" cy="31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9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305" y="2784143"/>
            <a:ext cx="6192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Margo Buckles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509-280-3116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Margo.L.Buckles@gmail.com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652" y="600501"/>
            <a:ext cx="8796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Questions/Problems/Concerns Advice</a:t>
            </a:r>
          </a:p>
        </p:txBody>
      </p:sp>
    </p:spTree>
    <p:extLst>
      <p:ext uri="{BB962C8B-B14F-4D97-AF65-F5344CB8AC3E}">
        <p14:creationId xmlns:p14="http://schemas.microsoft.com/office/powerpoint/2010/main" val="390782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10" y="1108593"/>
            <a:ext cx="3152775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3175" y="849086"/>
            <a:ext cx="29111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8000 year old cave painting of honey gathering – near Valencia, Spain</a:t>
            </a:r>
          </a:p>
        </p:txBody>
      </p:sp>
    </p:spTree>
    <p:extLst>
      <p:ext uri="{BB962C8B-B14F-4D97-AF65-F5344CB8AC3E}">
        <p14:creationId xmlns:p14="http://schemas.microsoft.com/office/powerpoint/2010/main" val="268640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987" y="1840270"/>
            <a:ext cx="8454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Some General Stuff about Honey Bees</a:t>
            </a:r>
          </a:p>
        </p:txBody>
      </p:sp>
    </p:spTree>
    <p:extLst>
      <p:ext uri="{BB962C8B-B14F-4D97-AF65-F5344CB8AC3E}">
        <p14:creationId xmlns:p14="http://schemas.microsoft.com/office/powerpoint/2010/main" val="66545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6" y="615791"/>
            <a:ext cx="2447925" cy="23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6060" y="826589"/>
            <a:ext cx="58554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Flowering plants became wide spread </a:t>
            </a:r>
            <a:r>
              <a:rPr lang="en-US" sz="2400" b="1" dirty="0">
                <a:solidFill>
                  <a:srgbClr val="FFC000"/>
                </a:solidFill>
              </a:rPr>
              <a:t>120 million years ago</a:t>
            </a:r>
          </a:p>
          <a:p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4" y="3259809"/>
            <a:ext cx="2305991" cy="282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3972" y="3259809"/>
            <a:ext cx="5836803" cy="260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Scientists believe that bees first appeared ~</a:t>
            </a:r>
            <a:r>
              <a:rPr lang="en-US" sz="2400" b="1" dirty="0">
                <a:solidFill>
                  <a:srgbClr val="FFC000"/>
                </a:solidFill>
              </a:rPr>
              <a:t>120 million years ago</a:t>
            </a:r>
          </a:p>
          <a:p>
            <a:endParaRPr lang="en-US" sz="1000" b="1" dirty="0">
              <a:solidFill>
                <a:srgbClr val="FFC000"/>
              </a:solidFill>
            </a:endParaRPr>
          </a:p>
          <a:p>
            <a:r>
              <a:rPr lang="en-US" sz="2400" b="1" dirty="0">
                <a:solidFill>
                  <a:srgbClr val="FFC000"/>
                </a:solidFill>
              </a:rPr>
              <a:t>16,000 species of bees </a:t>
            </a:r>
            <a:r>
              <a:rPr lang="en-US" sz="2400" dirty="0"/>
              <a:t>organized into 7 families. Only 7 species of </a:t>
            </a:r>
            <a:r>
              <a:rPr lang="en-US" sz="2400" i="1" dirty="0" err="1"/>
              <a:t>Apis</a:t>
            </a:r>
            <a:r>
              <a:rPr lang="en-US" sz="2400" dirty="0"/>
              <a:t> (honey bee)</a:t>
            </a:r>
          </a:p>
          <a:p>
            <a:endParaRPr lang="en-US" sz="1000" dirty="0"/>
          </a:p>
          <a:p>
            <a:r>
              <a:rPr lang="en-US" sz="2400" dirty="0"/>
              <a:t>Bees and flowers co-evolved</a:t>
            </a:r>
          </a:p>
        </p:txBody>
      </p:sp>
    </p:spTree>
    <p:extLst>
      <p:ext uri="{BB962C8B-B14F-4D97-AF65-F5344CB8AC3E}">
        <p14:creationId xmlns:p14="http://schemas.microsoft.com/office/powerpoint/2010/main" val="145576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60" y="616666"/>
            <a:ext cx="6068591" cy="5681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3355" y="1156996"/>
            <a:ext cx="20713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4 wings (forewings larger than hind wings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Mouth can bite and suck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2 compound eyes, 3 simple eyes (used for orientation)</a:t>
            </a:r>
          </a:p>
        </p:txBody>
      </p:sp>
    </p:spTree>
    <p:extLst>
      <p:ext uri="{BB962C8B-B14F-4D97-AF65-F5344CB8AC3E}">
        <p14:creationId xmlns:p14="http://schemas.microsoft.com/office/powerpoint/2010/main" val="74946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ees-online.com/images/beexray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1" y="1331355"/>
            <a:ext cx="8092722" cy="48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0139" y="317241"/>
            <a:ext cx="5579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Dissected Bee</a:t>
            </a:r>
          </a:p>
        </p:txBody>
      </p:sp>
    </p:spTree>
    <p:extLst>
      <p:ext uri="{BB962C8B-B14F-4D97-AF65-F5344CB8AC3E}">
        <p14:creationId xmlns:p14="http://schemas.microsoft.com/office/powerpoint/2010/main" val="417841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689" y="2624041"/>
            <a:ext cx="845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Subspecies</a:t>
            </a:r>
          </a:p>
        </p:txBody>
      </p:sp>
    </p:spTree>
    <p:extLst>
      <p:ext uri="{BB962C8B-B14F-4D97-AF65-F5344CB8AC3E}">
        <p14:creationId xmlns:p14="http://schemas.microsoft.com/office/powerpoint/2010/main" val="2151379835"/>
      </p:ext>
    </p:extLst>
  </p:cSld>
  <p:clrMapOvr>
    <a:masterClrMapping/>
  </p:clrMapOvr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42118</TotalTime>
  <Words>925</Words>
  <Application>Microsoft Office PowerPoint</Application>
  <PresentationFormat>On-screen Show (4:3)</PresentationFormat>
  <Paragraphs>250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Times New Roman</vt:lpstr>
      <vt:lpstr>Wingdings</vt:lpstr>
      <vt:lpstr>Digital Dots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MatriCal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MatriStore -20 C Storage &amp; Retrieval</dc:title>
  <dc:creator>hharzl</dc:creator>
  <cp:lastModifiedBy>Margo Buckles</cp:lastModifiedBy>
  <cp:revision>489</cp:revision>
  <dcterms:created xsi:type="dcterms:W3CDTF">2003-02-07T18:16:55Z</dcterms:created>
  <dcterms:modified xsi:type="dcterms:W3CDTF">2017-03-02T23:20:23Z</dcterms:modified>
</cp:coreProperties>
</file>