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sldIdLst>
    <p:sldId id="256" r:id="rId2"/>
    <p:sldId id="257" r:id="rId3"/>
    <p:sldId id="258" r:id="rId4"/>
    <p:sldId id="259" r:id="rId5"/>
    <p:sldId id="260" r:id="rId6"/>
    <p:sldId id="267" r:id="rId7"/>
    <p:sldId id="266" r:id="rId8"/>
    <p:sldId id="269" r:id="rId9"/>
    <p:sldId id="261" r:id="rId10"/>
    <p:sldId id="272" r:id="rId11"/>
    <p:sldId id="262" r:id="rId12"/>
    <p:sldId id="273" r:id="rId13"/>
    <p:sldId id="263" r:id="rId14"/>
    <p:sldId id="271" r:id="rId15"/>
    <p:sldId id="270" r:id="rId16"/>
    <p:sldId id="264" r:id="rId17"/>
    <p:sldId id="274" r:id="rId18"/>
    <p:sldId id="265" r:id="rId19"/>
  </p:sldIdLst>
  <p:sldSz cx="10080625" cy="7559675"/>
  <p:notesSz cx="7772400" cy="10058400"/>
  <p:defaultTextStyle>
    <a:defPPr>
      <a:defRPr lang="en-GB"/>
    </a:defPPr>
    <a:lvl1pPr algn="l" defTabSz="457200" rtl="0" fontAlgn="base">
      <a:spcBef>
        <a:spcPct val="0"/>
      </a:spcBef>
      <a:spcAft>
        <a:spcPct val="0"/>
      </a:spcAft>
      <a:buClr>
        <a:srgbClr val="000000"/>
      </a:buClr>
      <a:buSzPct val="100000"/>
      <a:buFont typeface="Times New Roman" pitchFamily="16" charset="0"/>
      <a:defRPr kern="1200">
        <a:solidFill>
          <a:schemeClr val="bg1"/>
        </a:solidFill>
        <a:latin typeface="Calibri" pitchFamily="32" charset="0"/>
        <a:ea typeface="Microsoft YaHei" pitchFamily="32" charset="-122"/>
        <a:cs typeface="+mn-cs"/>
      </a:defRPr>
    </a:lvl1pPr>
    <a:lvl2pPr marL="742950" indent="-285750" algn="l" defTabSz="457200" rtl="0" fontAlgn="base">
      <a:spcBef>
        <a:spcPct val="0"/>
      </a:spcBef>
      <a:spcAft>
        <a:spcPct val="0"/>
      </a:spcAft>
      <a:buClr>
        <a:srgbClr val="000000"/>
      </a:buClr>
      <a:buSzPct val="100000"/>
      <a:buFont typeface="Times New Roman" pitchFamily="16" charset="0"/>
      <a:defRPr kern="1200">
        <a:solidFill>
          <a:schemeClr val="bg1"/>
        </a:solidFill>
        <a:latin typeface="Calibri" pitchFamily="32" charset="0"/>
        <a:ea typeface="Microsoft YaHei" pitchFamily="32" charset="-122"/>
        <a:cs typeface="+mn-cs"/>
      </a:defRPr>
    </a:lvl2pPr>
    <a:lvl3pPr marL="11430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Calibri" pitchFamily="32" charset="0"/>
        <a:ea typeface="Microsoft YaHei" pitchFamily="32" charset="-122"/>
        <a:cs typeface="+mn-cs"/>
      </a:defRPr>
    </a:lvl3pPr>
    <a:lvl4pPr marL="16002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Calibri" pitchFamily="32" charset="0"/>
        <a:ea typeface="Microsoft YaHei" pitchFamily="32" charset="-122"/>
        <a:cs typeface="+mn-cs"/>
      </a:defRPr>
    </a:lvl4pPr>
    <a:lvl5pPr marL="20574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Calibri" pitchFamily="32" charset="0"/>
        <a:ea typeface="Microsoft YaHei" pitchFamily="32" charset="-122"/>
        <a:cs typeface="+mn-cs"/>
      </a:defRPr>
    </a:lvl5pPr>
    <a:lvl6pPr marL="2286000" algn="l" defTabSz="914400" rtl="0" eaLnBrk="1" latinLnBrk="0" hangingPunct="1">
      <a:defRPr kern="1200">
        <a:solidFill>
          <a:schemeClr val="bg1"/>
        </a:solidFill>
        <a:latin typeface="Calibri" pitchFamily="32" charset="0"/>
        <a:ea typeface="Microsoft YaHei" pitchFamily="32" charset="-122"/>
        <a:cs typeface="+mn-cs"/>
      </a:defRPr>
    </a:lvl6pPr>
    <a:lvl7pPr marL="2743200" algn="l" defTabSz="914400" rtl="0" eaLnBrk="1" latinLnBrk="0" hangingPunct="1">
      <a:defRPr kern="1200">
        <a:solidFill>
          <a:schemeClr val="bg1"/>
        </a:solidFill>
        <a:latin typeface="Calibri" pitchFamily="32" charset="0"/>
        <a:ea typeface="Microsoft YaHei" pitchFamily="32" charset="-122"/>
        <a:cs typeface="+mn-cs"/>
      </a:defRPr>
    </a:lvl7pPr>
    <a:lvl8pPr marL="3200400" algn="l" defTabSz="914400" rtl="0" eaLnBrk="1" latinLnBrk="0" hangingPunct="1">
      <a:defRPr kern="1200">
        <a:solidFill>
          <a:schemeClr val="bg1"/>
        </a:solidFill>
        <a:latin typeface="Calibri" pitchFamily="32" charset="0"/>
        <a:ea typeface="Microsoft YaHei" pitchFamily="32" charset="-122"/>
        <a:cs typeface="+mn-cs"/>
      </a:defRPr>
    </a:lvl8pPr>
    <a:lvl9pPr marL="3657600" algn="l" defTabSz="914400" rtl="0" eaLnBrk="1" latinLnBrk="0" hangingPunct="1">
      <a:defRPr kern="1200">
        <a:solidFill>
          <a:schemeClr val="bg1"/>
        </a:solidFill>
        <a:latin typeface="Calibri" pitchFamily="32" charset="0"/>
        <a:ea typeface="Microsoft YaHei" pitchFamily="3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DEA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64" d="100"/>
          <a:sy n="64" d="100"/>
        </p:scale>
        <p:origin x="-1242" y="-10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772400" cy="10058400"/>
          </a:xfrm>
          <a:prstGeom prst="roundRect">
            <a:avLst>
              <a:gd name="adj" fmla="val 19"/>
            </a:avLst>
          </a:prstGeom>
          <a:solidFill>
            <a:srgbClr val="FFFFFF"/>
          </a:solidFill>
          <a:ln w="9525" cap="flat">
            <a:noFill/>
            <a:round/>
            <a:headEnd/>
            <a:tailEnd/>
          </a:ln>
          <a:effectLst/>
        </p:spPr>
        <p:txBody>
          <a:bodyPr wrap="none" anchor="ctr"/>
          <a:lstStyle/>
          <a:p>
            <a:pPr>
              <a:defRPr/>
            </a:pPr>
            <a:endParaRPr lang="en-US"/>
          </a:p>
        </p:txBody>
      </p:sp>
      <p:sp>
        <p:nvSpPr>
          <p:cNvPr id="2050" name="Rectangle 2"/>
          <p:cNvSpPr>
            <a:spLocks noChangeArrowheads="1"/>
          </p:cNvSpPr>
          <p:nvPr/>
        </p:nvSpPr>
        <p:spPr bwMode="auto">
          <a:xfrm>
            <a:off x="0" y="0"/>
            <a:ext cx="7772400" cy="10058400"/>
          </a:xfrm>
          <a:prstGeom prst="rect">
            <a:avLst/>
          </a:prstGeom>
          <a:solidFill>
            <a:srgbClr val="FFFFFF"/>
          </a:solidFill>
          <a:ln w="9525" cap="flat">
            <a:noFill/>
            <a:round/>
            <a:headEnd/>
            <a:tailEnd/>
          </a:ln>
          <a:effectLst/>
        </p:spPr>
        <p:txBody>
          <a:bodyPr wrap="none" anchor="ctr"/>
          <a:lstStyle/>
          <a:p>
            <a:pPr>
              <a:defRPr/>
            </a:pPr>
            <a:endParaRPr lang="en-US"/>
          </a:p>
        </p:txBody>
      </p:sp>
      <p:sp>
        <p:nvSpPr>
          <p:cNvPr id="12292" name="Rectangle 3"/>
          <p:cNvSpPr>
            <a:spLocks noGrp="1" noRot="1" noChangeAspect="1" noChangeArrowheads="1"/>
          </p:cNvSpPr>
          <p:nvPr>
            <p:ph type="sldImg"/>
          </p:nvPr>
        </p:nvSpPr>
        <p:spPr bwMode="auto">
          <a:xfrm>
            <a:off x="1371600" y="763588"/>
            <a:ext cx="5026025" cy="3768725"/>
          </a:xfrm>
          <a:prstGeom prst="rect">
            <a:avLst/>
          </a:prstGeom>
          <a:noFill/>
          <a:ln w="9525">
            <a:noFill/>
            <a:round/>
            <a:headEnd/>
            <a:tailEnd/>
          </a:ln>
        </p:spPr>
      </p:sp>
      <p:sp>
        <p:nvSpPr>
          <p:cNvPr id="2052" name="Rectangle 4"/>
          <p:cNvSpPr>
            <a:spLocks noGrp="1" noChangeArrowheads="1"/>
          </p:cNvSpPr>
          <p:nvPr>
            <p:ph type="body"/>
          </p:nvPr>
        </p:nvSpPr>
        <p:spPr bwMode="auto">
          <a:xfrm>
            <a:off x="777875" y="4776788"/>
            <a:ext cx="6215063" cy="4522787"/>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
        <p:nvSpPr>
          <p:cNvPr id="2053" name="Text Box 5"/>
          <p:cNvSpPr txBox="1">
            <a:spLocks noChangeArrowheads="1"/>
          </p:cNvSpPr>
          <p:nvPr/>
        </p:nvSpPr>
        <p:spPr bwMode="auto">
          <a:xfrm>
            <a:off x="0" y="0"/>
            <a:ext cx="3371850" cy="501650"/>
          </a:xfrm>
          <a:prstGeom prst="rect">
            <a:avLst/>
          </a:prstGeom>
          <a:noFill/>
          <a:ln w="9525" cap="flat">
            <a:noFill/>
            <a:round/>
            <a:headEnd/>
            <a:tailEnd/>
          </a:ln>
          <a:effectLst/>
        </p:spPr>
        <p:txBody>
          <a:bodyPr wrap="none" anchor="ctr"/>
          <a:lstStyle/>
          <a:p>
            <a:pPr>
              <a:defRPr/>
            </a:pPr>
            <a:endParaRPr lang="en-US"/>
          </a:p>
        </p:txBody>
      </p:sp>
      <p:sp>
        <p:nvSpPr>
          <p:cNvPr id="2054" name="Text Box 6"/>
          <p:cNvSpPr txBox="1">
            <a:spLocks noChangeArrowheads="1"/>
          </p:cNvSpPr>
          <p:nvPr/>
        </p:nvSpPr>
        <p:spPr bwMode="auto">
          <a:xfrm>
            <a:off x="4398963" y="0"/>
            <a:ext cx="3371850" cy="501650"/>
          </a:xfrm>
          <a:prstGeom prst="rect">
            <a:avLst/>
          </a:prstGeom>
          <a:noFill/>
          <a:ln w="9525" cap="flat">
            <a:noFill/>
            <a:round/>
            <a:headEnd/>
            <a:tailEnd/>
          </a:ln>
          <a:effectLst/>
        </p:spPr>
        <p:txBody>
          <a:bodyPr wrap="none" anchor="ctr"/>
          <a:lstStyle/>
          <a:p>
            <a:pPr>
              <a:defRPr/>
            </a:pPr>
            <a:endParaRPr lang="en-US"/>
          </a:p>
        </p:txBody>
      </p:sp>
      <p:sp>
        <p:nvSpPr>
          <p:cNvPr id="2055" name="Text Box 7"/>
          <p:cNvSpPr txBox="1">
            <a:spLocks noChangeArrowheads="1"/>
          </p:cNvSpPr>
          <p:nvPr/>
        </p:nvSpPr>
        <p:spPr bwMode="auto">
          <a:xfrm>
            <a:off x="0" y="9555163"/>
            <a:ext cx="3371850" cy="501650"/>
          </a:xfrm>
          <a:prstGeom prst="rect">
            <a:avLst/>
          </a:prstGeom>
          <a:noFill/>
          <a:ln w="9525" cap="flat">
            <a:noFill/>
            <a:round/>
            <a:headEnd/>
            <a:tailEnd/>
          </a:ln>
          <a:effectLst/>
        </p:spPr>
        <p:txBody>
          <a:bodyPr wrap="none" anchor="ctr"/>
          <a:lstStyle/>
          <a:p>
            <a:pPr>
              <a:defRPr/>
            </a:pPr>
            <a:endParaRPr lang="en-US"/>
          </a:p>
        </p:txBody>
      </p:sp>
      <p:sp>
        <p:nvSpPr>
          <p:cNvPr id="2056" name="Rectangle 8"/>
          <p:cNvSpPr>
            <a:spLocks noGrp="1" noChangeArrowheads="1"/>
          </p:cNvSpPr>
          <p:nvPr>
            <p:ph type="sldNum"/>
          </p:nvPr>
        </p:nvSpPr>
        <p:spPr bwMode="auto">
          <a:xfrm>
            <a:off x="4398963" y="9555163"/>
            <a:ext cx="3370262" cy="500062"/>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gn="r" hangingPunct="0">
              <a:lnSpc>
                <a:spcPct val="9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6" charset="0"/>
              </a:defRPr>
            </a:lvl1pPr>
          </a:lstStyle>
          <a:p>
            <a:pPr>
              <a:defRPr/>
            </a:pPr>
            <a:fld id="{67D59D76-C343-4B7E-B0E8-DB8B8EA016D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8"/>
          <p:cNvSpPr>
            <a:spLocks noGrp="1" noChangeArrowheads="1"/>
          </p:cNvSpPr>
          <p:nvPr>
            <p:ph type="sldNum" sz="quarter"/>
          </p:nvPr>
        </p:nvSpPr>
        <p:spPr>
          <a:noFill/>
          <a:ln/>
        </p:spPr>
        <p:txBody>
          <a:bodyPr/>
          <a:lstStyle/>
          <a:p>
            <a:fld id="{8039A553-DAD4-4627-A0A1-84CBBDCB4192}" type="slidenum">
              <a:rPr lang="en-US" smtClean="0"/>
              <a:pPr/>
              <a:t>1</a:t>
            </a:fld>
            <a:endParaRPr lang="en-US" smtClean="0"/>
          </a:p>
        </p:txBody>
      </p:sp>
      <p:sp>
        <p:nvSpPr>
          <p:cNvPr id="13315" name="AutoShape 1"/>
          <p:cNvSpPr>
            <a:spLocks noChangeArrowheads="1"/>
          </p:cNvSpPr>
          <p:nvPr/>
        </p:nvSpPr>
        <p:spPr bwMode="auto">
          <a:xfrm>
            <a:off x="4398963" y="9555163"/>
            <a:ext cx="3371850" cy="501650"/>
          </a:xfrm>
          <a:custGeom>
            <a:avLst/>
            <a:gdLst>
              <a:gd name="T0" fmla="*/ 2147483647 w 21600"/>
              <a:gd name="T1" fmla="*/ 0 h 21600"/>
              <a:gd name="T2" fmla="*/ 2147483647 w 21600"/>
              <a:gd name="T3" fmla="*/ 135340987 h 21600"/>
              <a:gd name="T4" fmla="*/ 2147483647 w 21600"/>
              <a:gd name="T5" fmla="*/ 270681974 h 21600"/>
              <a:gd name="T6" fmla="*/ 0 w 21600"/>
              <a:gd name="T7" fmla="*/ 13534098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round/>
            <a:headEnd/>
            <a:tailEnd/>
          </a:ln>
        </p:spPr>
        <p:txBody>
          <a:bodyPr lIns="0" tIns="0" rIns="0" bIns="0" anchor="b"/>
          <a:lstStyle/>
          <a:p>
            <a:pPr algn="r" hangingPunct="0">
              <a:lnSpc>
                <a:spcPct val="9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1F7ED46-17F1-4380-B3D4-D439B6CDEFC8}" type="slidenum">
              <a:rPr lang="en-US" sz="1400">
                <a:solidFill>
                  <a:srgbClr val="000000"/>
                </a:solidFill>
                <a:latin typeface="Times New Roman" pitchFamily="16" charset="0"/>
              </a:rPr>
              <a:pPr algn="r" hangingPunct="0">
                <a:lnSpc>
                  <a:spcPct val="9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a:t>
            </a:fld>
            <a:endParaRPr lang="en-US" sz="1400">
              <a:solidFill>
                <a:srgbClr val="000000"/>
              </a:solidFill>
              <a:latin typeface="Times New Roman" pitchFamily="16" charset="0"/>
            </a:endParaRPr>
          </a:p>
        </p:txBody>
      </p:sp>
      <p:sp>
        <p:nvSpPr>
          <p:cNvPr id="13316" name="Rectangle 2"/>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13317" name="Rectangle 3"/>
          <p:cNvSpPr>
            <a:spLocks noGrp="1" noChangeArrowheads="1"/>
          </p:cNvSpPr>
          <p:nvPr>
            <p:ph type="body" idx="1"/>
          </p:nvPr>
        </p:nvSpPr>
        <p:spPr>
          <a:xfrm>
            <a:off x="777875" y="4776788"/>
            <a:ext cx="6218238" cy="4525962"/>
          </a:xfrm>
          <a:noFill/>
          <a:ln/>
        </p:spPr>
        <p:txBody>
          <a:bodyPr wrap="none" anchor="ctr"/>
          <a:lstStyle/>
          <a:p>
            <a:pPr eaLnBrk="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mtClean="0">
              <a:ea typeface="Microsoft YaHei" pitchFamily="3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8"/>
          <p:cNvSpPr>
            <a:spLocks noGrp="1" noChangeArrowheads="1"/>
          </p:cNvSpPr>
          <p:nvPr>
            <p:ph type="sldNum" sz="quarter"/>
          </p:nvPr>
        </p:nvSpPr>
        <p:spPr>
          <a:noFill/>
          <a:ln/>
        </p:spPr>
        <p:txBody>
          <a:bodyPr/>
          <a:lstStyle/>
          <a:p>
            <a:fld id="{B4545711-B141-49A5-B2DC-EAB6C46DBA34}" type="slidenum">
              <a:rPr lang="en-US" smtClean="0"/>
              <a:pPr/>
              <a:t>18</a:t>
            </a:fld>
            <a:endParaRPr lang="en-US" smtClean="0"/>
          </a:p>
        </p:txBody>
      </p:sp>
      <p:sp>
        <p:nvSpPr>
          <p:cNvPr id="22531" name="Rectangle 1"/>
          <p:cNvSpPr>
            <a:spLocks noGrp="1" noRot="1" noChangeAspect="1" noChangeArrowheads="1" noTextEdit="1"/>
          </p:cNvSpPr>
          <p:nvPr>
            <p:ph type="sldImg"/>
          </p:nvPr>
        </p:nvSpPr>
        <p:spPr>
          <a:xfrm>
            <a:off x="1371600" y="763588"/>
            <a:ext cx="5027613" cy="3770312"/>
          </a:xfrm>
          <a:solidFill>
            <a:srgbClr val="FFFFFF"/>
          </a:solidFill>
          <a:ln>
            <a:solidFill>
              <a:srgbClr val="000000"/>
            </a:solidFill>
            <a:miter lim="800000"/>
          </a:ln>
        </p:spPr>
      </p:sp>
      <p:sp>
        <p:nvSpPr>
          <p:cNvPr id="22532" name="Rectangle 2"/>
          <p:cNvSpPr>
            <a:spLocks noGrp="1" noChangeArrowheads="1"/>
          </p:cNvSpPr>
          <p:nvPr>
            <p:ph type="body" idx="1"/>
          </p:nvPr>
        </p:nvSpPr>
        <p:spPr>
          <a:xfrm>
            <a:off x="777875" y="4776788"/>
            <a:ext cx="6216650" cy="4525962"/>
          </a:xfrm>
          <a:noFill/>
          <a:ln/>
        </p:spPr>
        <p:txBody>
          <a:bodyPr wrap="none" anchor="ctr"/>
          <a:lstStyle/>
          <a:p>
            <a:pPr eaLnBrk="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mtClean="0">
              <a:ea typeface="Microsoft YaHei" pitchFamily="3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8"/>
          <p:cNvSpPr>
            <a:spLocks noGrp="1" noChangeArrowheads="1"/>
          </p:cNvSpPr>
          <p:nvPr>
            <p:ph type="sldNum" sz="quarter"/>
          </p:nvPr>
        </p:nvSpPr>
        <p:spPr>
          <a:noFill/>
          <a:ln/>
        </p:spPr>
        <p:txBody>
          <a:bodyPr/>
          <a:lstStyle/>
          <a:p>
            <a:fld id="{154FC7F6-B585-4931-8489-8314EE74AD09}" type="slidenum">
              <a:rPr lang="en-US" smtClean="0"/>
              <a:pPr/>
              <a:t>2</a:t>
            </a:fld>
            <a:endParaRPr lang="en-US" smtClean="0"/>
          </a:p>
        </p:txBody>
      </p:sp>
      <p:sp>
        <p:nvSpPr>
          <p:cNvPr id="14339" name="AutoShape 1"/>
          <p:cNvSpPr>
            <a:spLocks noChangeArrowheads="1"/>
          </p:cNvSpPr>
          <p:nvPr/>
        </p:nvSpPr>
        <p:spPr bwMode="auto">
          <a:xfrm>
            <a:off x="4398963" y="9555163"/>
            <a:ext cx="3371850" cy="501650"/>
          </a:xfrm>
          <a:custGeom>
            <a:avLst/>
            <a:gdLst>
              <a:gd name="T0" fmla="*/ 2147483647 w 21600"/>
              <a:gd name="T1" fmla="*/ 0 h 21600"/>
              <a:gd name="T2" fmla="*/ 2147483647 w 21600"/>
              <a:gd name="T3" fmla="*/ 135340987 h 21600"/>
              <a:gd name="T4" fmla="*/ 2147483647 w 21600"/>
              <a:gd name="T5" fmla="*/ 270681974 h 21600"/>
              <a:gd name="T6" fmla="*/ 0 w 21600"/>
              <a:gd name="T7" fmla="*/ 13534098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round/>
            <a:headEnd/>
            <a:tailEnd/>
          </a:ln>
        </p:spPr>
        <p:txBody>
          <a:bodyPr lIns="0" tIns="0" rIns="0" bIns="0" anchor="b"/>
          <a:lstStyle/>
          <a:p>
            <a:pPr algn="r" hangingPunct="0">
              <a:lnSpc>
                <a:spcPct val="9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80234FE-7846-4FB5-8749-AE1CA4E70DB7}" type="slidenum">
              <a:rPr lang="en-US" sz="1400">
                <a:solidFill>
                  <a:srgbClr val="000000"/>
                </a:solidFill>
                <a:latin typeface="Times New Roman" pitchFamily="16" charset="0"/>
              </a:rPr>
              <a:pPr algn="r" hangingPunct="0">
                <a:lnSpc>
                  <a:spcPct val="9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a:t>
            </a:fld>
            <a:endParaRPr lang="en-US" sz="1400">
              <a:solidFill>
                <a:srgbClr val="000000"/>
              </a:solidFill>
              <a:latin typeface="Times New Roman" pitchFamily="16" charset="0"/>
            </a:endParaRPr>
          </a:p>
        </p:txBody>
      </p:sp>
      <p:sp>
        <p:nvSpPr>
          <p:cNvPr id="14340" name="Rectangle 2"/>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14341" name="Rectangle 3"/>
          <p:cNvSpPr>
            <a:spLocks noGrp="1" noChangeArrowheads="1"/>
          </p:cNvSpPr>
          <p:nvPr>
            <p:ph type="body" idx="1"/>
          </p:nvPr>
        </p:nvSpPr>
        <p:spPr>
          <a:xfrm>
            <a:off x="777875" y="4776788"/>
            <a:ext cx="6218238" cy="4525962"/>
          </a:xfrm>
          <a:noFill/>
          <a:ln/>
        </p:spPr>
        <p:txBody>
          <a:bodyPr wrap="none" anchor="ctr"/>
          <a:lstStyle/>
          <a:p>
            <a:pPr eaLnBrk="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mtClean="0">
              <a:ea typeface="Microsoft YaHei" pitchFamily="3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8"/>
          <p:cNvSpPr>
            <a:spLocks noGrp="1" noChangeArrowheads="1"/>
          </p:cNvSpPr>
          <p:nvPr>
            <p:ph type="sldNum" sz="quarter"/>
          </p:nvPr>
        </p:nvSpPr>
        <p:spPr>
          <a:noFill/>
          <a:ln/>
        </p:spPr>
        <p:txBody>
          <a:bodyPr/>
          <a:lstStyle/>
          <a:p>
            <a:fld id="{399EFA17-BFAF-43C8-AACF-F66574757FC8}" type="slidenum">
              <a:rPr lang="en-US" smtClean="0"/>
              <a:pPr/>
              <a:t>3</a:t>
            </a:fld>
            <a:endParaRPr lang="en-US" smtClean="0"/>
          </a:p>
        </p:txBody>
      </p:sp>
      <p:sp>
        <p:nvSpPr>
          <p:cNvPr id="15363" name="AutoShape 1"/>
          <p:cNvSpPr>
            <a:spLocks noChangeArrowheads="1"/>
          </p:cNvSpPr>
          <p:nvPr/>
        </p:nvSpPr>
        <p:spPr bwMode="auto">
          <a:xfrm>
            <a:off x="4398963" y="9555163"/>
            <a:ext cx="3371850" cy="501650"/>
          </a:xfrm>
          <a:custGeom>
            <a:avLst/>
            <a:gdLst>
              <a:gd name="T0" fmla="*/ 2147483647 w 21600"/>
              <a:gd name="T1" fmla="*/ 0 h 21600"/>
              <a:gd name="T2" fmla="*/ 2147483647 w 21600"/>
              <a:gd name="T3" fmla="*/ 135340987 h 21600"/>
              <a:gd name="T4" fmla="*/ 2147483647 w 21600"/>
              <a:gd name="T5" fmla="*/ 270681974 h 21600"/>
              <a:gd name="T6" fmla="*/ 0 w 21600"/>
              <a:gd name="T7" fmla="*/ 13534098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round/>
            <a:headEnd/>
            <a:tailEnd/>
          </a:ln>
        </p:spPr>
        <p:txBody>
          <a:bodyPr lIns="0" tIns="0" rIns="0" bIns="0" anchor="b"/>
          <a:lstStyle/>
          <a:p>
            <a:pPr algn="r" hangingPunct="0">
              <a:lnSpc>
                <a:spcPct val="9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5983F0E-BF76-4786-AEC7-4E64BD232D2D}" type="slidenum">
              <a:rPr lang="en-US" sz="1400">
                <a:solidFill>
                  <a:srgbClr val="000000"/>
                </a:solidFill>
                <a:latin typeface="Times New Roman" pitchFamily="16" charset="0"/>
              </a:rPr>
              <a:pPr algn="r" hangingPunct="0">
                <a:lnSpc>
                  <a:spcPct val="9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a:t>
            </a:fld>
            <a:endParaRPr lang="en-US" sz="1400">
              <a:solidFill>
                <a:srgbClr val="000000"/>
              </a:solidFill>
              <a:latin typeface="Times New Roman" pitchFamily="16" charset="0"/>
            </a:endParaRPr>
          </a:p>
        </p:txBody>
      </p:sp>
      <p:sp>
        <p:nvSpPr>
          <p:cNvPr id="15364" name="Rectangle 2"/>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15365" name="Rectangle 3"/>
          <p:cNvSpPr>
            <a:spLocks noGrp="1" noChangeArrowheads="1"/>
          </p:cNvSpPr>
          <p:nvPr>
            <p:ph type="body" idx="1"/>
          </p:nvPr>
        </p:nvSpPr>
        <p:spPr>
          <a:xfrm>
            <a:off x="777875" y="4776788"/>
            <a:ext cx="6218238" cy="4525962"/>
          </a:xfrm>
          <a:noFill/>
          <a:ln/>
        </p:spPr>
        <p:txBody>
          <a:bodyPr wrap="none" anchor="ctr"/>
          <a:lstStyle/>
          <a:p>
            <a:pPr eaLnBrk="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mtClean="0">
              <a:ea typeface="Microsoft YaHei" pitchFamily="3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8"/>
          <p:cNvSpPr>
            <a:spLocks noGrp="1" noChangeArrowheads="1"/>
          </p:cNvSpPr>
          <p:nvPr>
            <p:ph type="sldNum" sz="quarter"/>
          </p:nvPr>
        </p:nvSpPr>
        <p:spPr>
          <a:noFill/>
          <a:ln/>
        </p:spPr>
        <p:txBody>
          <a:bodyPr/>
          <a:lstStyle/>
          <a:p>
            <a:fld id="{100B3CDF-FBCB-4B21-9BF5-34CEF6A62C3E}" type="slidenum">
              <a:rPr lang="en-US" smtClean="0"/>
              <a:pPr/>
              <a:t>4</a:t>
            </a:fld>
            <a:endParaRPr lang="en-US" smtClean="0"/>
          </a:p>
        </p:txBody>
      </p:sp>
      <p:sp>
        <p:nvSpPr>
          <p:cNvPr id="16387" name="AutoShape 1"/>
          <p:cNvSpPr>
            <a:spLocks noChangeArrowheads="1"/>
          </p:cNvSpPr>
          <p:nvPr/>
        </p:nvSpPr>
        <p:spPr bwMode="auto">
          <a:xfrm>
            <a:off x="4398963" y="9555163"/>
            <a:ext cx="3371850" cy="501650"/>
          </a:xfrm>
          <a:custGeom>
            <a:avLst/>
            <a:gdLst>
              <a:gd name="T0" fmla="*/ 2147483647 w 21600"/>
              <a:gd name="T1" fmla="*/ 0 h 21600"/>
              <a:gd name="T2" fmla="*/ 2147483647 w 21600"/>
              <a:gd name="T3" fmla="*/ 135340987 h 21600"/>
              <a:gd name="T4" fmla="*/ 2147483647 w 21600"/>
              <a:gd name="T5" fmla="*/ 270681974 h 21600"/>
              <a:gd name="T6" fmla="*/ 0 w 21600"/>
              <a:gd name="T7" fmla="*/ 13534098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round/>
            <a:headEnd/>
            <a:tailEnd/>
          </a:ln>
        </p:spPr>
        <p:txBody>
          <a:bodyPr lIns="0" tIns="0" rIns="0" bIns="0" anchor="b"/>
          <a:lstStyle/>
          <a:p>
            <a:pPr algn="r" hangingPunct="0">
              <a:lnSpc>
                <a:spcPct val="9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560BE86-3AE0-49CF-B791-5E368A3CCB7F}" type="slidenum">
              <a:rPr lang="en-US" sz="1400">
                <a:solidFill>
                  <a:srgbClr val="000000"/>
                </a:solidFill>
                <a:latin typeface="Times New Roman" pitchFamily="16" charset="0"/>
              </a:rPr>
              <a:pPr algn="r" hangingPunct="0">
                <a:lnSpc>
                  <a:spcPct val="9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a:t>
            </a:fld>
            <a:endParaRPr lang="en-US" sz="1400">
              <a:solidFill>
                <a:srgbClr val="000000"/>
              </a:solidFill>
              <a:latin typeface="Times New Roman" pitchFamily="16" charset="0"/>
            </a:endParaRPr>
          </a:p>
        </p:txBody>
      </p:sp>
      <p:sp>
        <p:nvSpPr>
          <p:cNvPr id="16388" name="Rectangle 2"/>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16389" name="Rectangle 3"/>
          <p:cNvSpPr>
            <a:spLocks noGrp="1" noChangeArrowheads="1"/>
          </p:cNvSpPr>
          <p:nvPr>
            <p:ph type="body" idx="1"/>
          </p:nvPr>
        </p:nvSpPr>
        <p:spPr>
          <a:xfrm>
            <a:off x="777875" y="4776788"/>
            <a:ext cx="6218238" cy="4525962"/>
          </a:xfrm>
          <a:noFill/>
          <a:ln/>
        </p:spPr>
        <p:txBody>
          <a:bodyPr wrap="none" anchor="ctr"/>
          <a:lstStyle/>
          <a:p>
            <a:pPr eaLnBrk="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mtClean="0">
              <a:ea typeface="Microsoft YaHei" pitchFamily="3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8"/>
          <p:cNvSpPr>
            <a:spLocks noGrp="1" noChangeArrowheads="1"/>
          </p:cNvSpPr>
          <p:nvPr>
            <p:ph type="sldNum" sz="quarter"/>
          </p:nvPr>
        </p:nvSpPr>
        <p:spPr>
          <a:noFill/>
          <a:ln/>
        </p:spPr>
        <p:txBody>
          <a:bodyPr/>
          <a:lstStyle/>
          <a:p>
            <a:fld id="{7F53342C-6D4E-42A0-AAAC-82BA47B6BDFE}" type="slidenum">
              <a:rPr lang="en-US" smtClean="0"/>
              <a:pPr/>
              <a:t>5</a:t>
            </a:fld>
            <a:endParaRPr lang="en-US" smtClean="0"/>
          </a:p>
        </p:txBody>
      </p:sp>
      <p:sp>
        <p:nvSpPr>
          <p:cNvPr id="17411" name="AutoShape 1"/>
          <p:cNvSpPr>
            <a:spLocks noChangeArrowheads="1"/>
          </p:cNvSpPr>
          <p:nvPr/>
        </p:nvSpPr>
        <p:spPr bwMode="auto">
          <a:xfrm>
            <a:off x="4398963" y="9555163"/>
            <a:ext cx="3371850" cy="501650"/>
          </a:xfrm>
          <a:custGeom>
            <a:avLst/>
            <a:gdLst>
              <a:gd name="T0" fmla="*/ 2147483647 w 21600"/>
              <a:gd name="T1" fmla="*/ 0 h 21600"/>
              <a:gd name="T2" fmla="*/ 2147483647 w 21600"/>
              <a:gd name="T3" fmla="*/ 135340987 h 21600"/>
              <a:gd name="T4" fmla="*/ 2147483647 w 21600"/>
              <a:gd name="T5" fmla="*/ 270681974 h 21600"/>
              <a:gd name="T6" fmla="*/ 0 w 21600"/>
              <a:gd name="T7" fmla="*/ 13534098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round/>
            <a:headEnd/>
            <a:tailEnd/>
          </a:ln>
        </p:spPr>
        <p:txBody>
          <a:bodyPr lIns="0" tIns="0" rIns="0" bIns="0" anchor="b"/>
          <a:lstStyle/>
          <a:p>
            <a:pPr algn="r" hangingPunct="0">
              <a:lnSpc>
                <a:spcPct val="9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07A9B3B-4587-4FAD-BEED-DE402A4EE396}" type="slidenum">
              <a:rPr lang="en-US" sz="1400">
                <a:solidFill>
                  <a:srgbClr val="000000"/>
                </a:solidFill>
                <a:latin typeface="Times New Roman" pitchFamily="16" charset="0"/>
              </a:rPr>
              <a:pPr algn="r" hangingPunct="0">
                <a:lnSpc>
                  <a:spcPct val="9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a:t>
            </a:fld>
            <a:endParaRPr lang="en-US" sz="1400">
              <a:solidFill>
                <a:srgbClr val="000000"/>
              </a:solidFill>
              <a:latin typeface="Times New Roman" pitchFamily="16" charset="0"/>
            </a:endParaRPr>
          </a:p>
        </p:txBody>
      </p:sp>
      <p:sp>
        <p:nvSpPr>
          <p:cNvPr id="17412" name="Rectangle 2"/>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17413" name="Rectangle 3"/>
          <p:cNvSpPr>
            <a:spLocks noGrp="1" noChangeArrowheads="1"/>
          </p:cNvSpPr>
          <p:nvPr>
            <p:ph type="body" idx="1"/>
          </p:nvPr>
        </p:nvSpPr>
        <p:spPr>
          <a:xfrm>
            <a:off x="777875" y="4776788"/>
            <a:ext cx="6218238" cy="4525962"/>
          </a:xfrm>
          <a:noFill/>
          <a:ln/>
        </p:spPr>
        <p:txBody>
          <a:bodyPr wrap="none" anchor="ctr"/>
          <a:lstStyle/>
          <a:p>
            <a:pPr eaLnBrk="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mtClean="0">
              <a:ea typeface="Microsoft YaHei" pitchFamily="3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p:cNvSpPr>
            <a:spLocks noGrp="1" noChangeArrowheads="1"/>
          </p:cNvSpPr>
          <p:nvPr>
            <p:ph type="sldNum" sz="quarter"/>
          </p:nvPr>
        </p:nvSpPr>
        <p:spPr>
          <a:noFill/>
          <a:ln/>
        </p:spPr>
        <p:txBody>
          <a:bodyPr/>
          <a:lstStyle/>
          <a:p>
            <a:fld id="{1EB4FE59-59BA-4AC6-AB2F-4A359D49005E}" type="slidenum">
              <a:rPr lang="en-US" smtClean="0"/>
              <a:pPr/>
              <a:t>9</a:t>
            </a:fld>
            <a:endParaRPr lang="en-US" smtClean="0"/>
          </a:p>
        </p:txBody>
      </p:sp>
      <p:sp>
        <p:nvSpPr>
          <p:cNvPr id="18435" name="AutoShape 1"/>
          <p:cNvSpPr>
            <a:spLocks noChangeArrowheads="1"/>
          </p:cNvSpPr>
          <p:nvPr/>
        </p:nvSpPr>
        <p:spPr bwMode="auto">
          <a:xfrm>
            <a:off x="4398963" y="9555163"/>
            <a:ext cx="3371850" cy="501650"/>
          </a:xfrm>
          <a:custGeom>
            <a:avLst/>
            <a:gdLst>
              <a:gd name="T0" fmla="*/ 2147483647 w 21600"/>
              <a:gd name="T1" fmla="*/ 0 h 21600"/>
              <a:gd name="T2" fmla="*/ 2147483647 w 21600"/>
              <a:gd name="T3" fmla="*/ 135340987 h 21600"/>
              <a:gd name="T4" fmla="*/ 2147483647 w 21600"/>
              <a:gd name="T5" fmla="*/ 270681974 h 21600"/>
              <a:gd name="T6" fmla="*/ 0 w 21600"/>
              <a:gd name="T7" fmla="*/ 13534098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round/>
            <a:headEnd/>
            <a:tailEnd/>
          </a:ln>
        </p:spPr>
        <p:txBody>
          <a:bodyPr lIns="0" tIns="0" rIns="0" bIns="0" anchor="b"/>
          <a:lstStyle/>
          <a:p>
            <a:pPr algn="r" hangingPunct="0">
              <a:lnSpc>
                <a:spcPct val="9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AACB9BA-16F5-478B-9B82-16F52D122BF3}" type="slidenum">
              <a:rPr lang="en-US" sz="1400">
                <a:solidFill>
                  <a:srgbClr val="000000"/>
                </a:solidFill>
                <a:latin typeface="Times New Roman" pitchFamily="16" charset="0"/>
              </a:rPr>
              <a:pPr algn="r" hangingPunct="0">
                <a:lnSpc>
                  <a:spcPct val="9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9</a:t>
            </a:fld>
            <a:endParaRPr lang="en-US" sz="1400">
              <a:solidFill>
                <a:srgbClr val="000000"/>
              </a:solidFill>
              <a:latin typeface="Times New Roman" pitchFamily="16" charset="0"/>
            </a:endParaRPr>
          </a:p>
        </p:txBody>
      </p:sp>
      <p:sp>
        <p:nvSpPr>
          <p:cNvPr id="18436" name="Rectangle 2"/>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18437" name="Rectangle 3"/>
          <p:cNvSpPr>
            <a:spLocks noGrp="1" noChangeArrowheads="1"/>
          </p:cNvSpPr>
          <p:nvPr>
            <p:ph type="body" idx="1"/>
          </p:nvPr>
        </p:nvSpPr>
        <p:spPr>
          <a:xfrm>
            <a:off x="777875" y="4776788"/>
            <a:ext cx="6218238" cy="4525962"/>
          </a:xfrm>
          <a:noFill/>
          <a:ln/>
        </p:spPr>
        <p:txBody>
          <a:bodyPr wrap="none" anchor="ctr"/>
          <a:lstStyle/>
          <a:p>
            <a:pPr eaLnBrk="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mtClean="0">
              <a:ea typeface="Microsoft YaHei" pitchFamily="3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8"/>
          <p:cNvSpPr>
            <a:spLocks noGrp="1" noChangeArrowheads="1"/>
          </p:cNvSpPr>
          <p:nvPr>
            <p:ph type="sldNum" sz="quarter"/>
          </p:nvPr>
        </p:nvSpPr>
        <p:spPr>
          <a:noFill/>
          <a:ln/>
        </p:spPr>
        <p:txBody>
          <a:bodyPr/>
          <a:lstStyle/>
          <a:p>
            <a:fld id="{82CA2127-F72C-4AD3-930B-F7C0E3312EB3}" type="slidenum">
              <a:rPr lang="en-US" smtClean="0"/>
              <a:pPr/>
              <a:t>11</a:t>
            </a:fld>
            <a:endParaRPr lang="en-US" smtClean="0"/>
          </a:p>
        </p:txBody>
      </p:sp>
      <p:sp>
        <p:nvSpPr>
          <p:cNvPr id="19459" name="AutoShape 1"/>
          <p:cNvSpPr>
            <a:spLocks noChangeArrowheads="1"/>
          </p:cNvSpPr>
          <p:nvPr/>
        </p:nvSpPr>
        <p:spPr bwMode="auto">
          <a:xfrm>
            <a:off x="4398963" y="9555163"/>
            <a:ext cx="3371850" cy="501650"/>
          </a:xfrm>
          <a:custGeom>
            <a:avLst/>
            <a:gdLst>
              <a:gd name="T0" fmla="*/ 2147483647 w 21600"/>
              <a:gd name="T1" fmla="*/ 0 h 21600"/>
              <a:gd name="T2" fmla="*/ 2147483647 w 21600"/>
              <a:gd name="T3" fmla="*/ 135340987 h 21600"/>
              <a:gd name="T4" fmla="*/ 2147483647 w 21600"/>
              <a:gd name="T5" fmla="*/ 270681974 h 21600"/>
              <a:gd name="T6" fmla="*/ 0 w 21600"/>
              <a:gd name="T7" fmla="*/ 13534098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round/>
            <a:headEnd/>
            <a:tailEnd/>
          </a:ln>
        </p:spPr>
        <p:txBody>
          <a:bodyPr lIns="0" tIns="0" rIns="0" bIns="0" anchor="b"/>
          <a:lstStyle/>
          <a:p>
            <a:pPr algn="r" hangingPunct="0">
              <a:lnSpc>
                <a:spcPct val="9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B01DD95-2DEF-4752-ABC7-FB97ABF6E402}" type="slidenum">
              <a:rPr lang="en-US" sz="1400">
                <a:solidFill>
                  <a:srgbClr val="000000"/>
                </a:solidFill>
                <a:latin typeface="Times New Roman" pitchFamily="16" charset="0"/>
              </a:rPr>
              <a:pPr algn="r" hangingPunct="0">
                <a:lnSpc>
                  <a:spcPct val="9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11</a:t>
            </a:fld>
            <a:endParaRPr lang="en-US" sz="1400">
              <a:solidFill>
                <a:srgbClr val="000000"/>
              </a:solidFill>
              <a:latin typeface="Times New Roman" pitchFamily="16" charset="0"/>
            </a:endParaRPr>
          </a:p>
        </p:txBody>
      </p:sp>
      <p:sp>
        <p:nvSpPr>
          <p:cNvPr id="19460" name="Rectangle 2"/>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19461" name="Rectangle 3"/>
          <p:cNvSpPr>
            <a:spLocks noGrp="1" noChangeArrowheads="1"/>
          </p:cNvSpPr>
          <p:nvPr>
            <p:ph type="body" idx="1"/>
          </p:nvPr>
        </p:nvSpPr>
        <p:spPr>
          <a:xfrm>
            <a:off x="777875" y="4776788"/>
            <a:ext cx="6218238" cy="4525962"/>
          </a:xfrm>
          <a:noFill/>
          <a:ln/>
        </p:spPr>
        <p:txBody>
          <a:bodyPr wrap="none" anchor="ctr"/>
          <a:lstStyle/>
          <a:p>
            <a:pPr eaLnBrk="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ea typeface="Microsoft YaHei" pitchFamily="32" charset="-122"/>
              </a:rPr>
              <a:t>Carniolan: Dark</a:t>
            </a:r>
            <a:r>
              <a:rPr lang="en-US" baseline="0" dirty="0" smtClean="0">
                <a:ea typeface="Microsoft YaHei" pitchFamily="32" charset="-122"/>
              </a:rPr>
              <a:t> bees with gray hair, m</a:t>
            </a:r>
            <a:r>
              <a:rPr lang="en-US" dirty="0" smtClean="0">
                <a:ea typeface="Microsoft YaHei" pitchFamily="32" charset="-122"/>
              </a:rPr>
              <a:t>ild,  medium honey producers,</a:t>
            </a:r>
            <a:r>
              <a:rPr lang="en-US" baseline="0" dirty="0" smtClean="0">
                <a:ea typeface="Microsoft YaHei" pitchFamily="32" charset="-122"/>
              </a:rPr>
              <a:t> over winter okay, begin brood rearing later in spring.  Caucasian: Dark with gray hair, slightly smaller than Carniolans, gentle, over winter well, use more propolis.  Italians: yellow, good honey producers, consume more stores over winter</a:t>
            </a:r>
            <a:endParaRPr lang="en-US" dirty="0" smtClean="0">
              <a:ea typeface="Microsoft YaHei" pitchFamily="3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8"/>
          <p:cNvSpPr>
            <a:spLocks noGrp="1" noChangeArrowheads="1"/>
          </p:cNvSpPr>
          <p:nvPr>
            <p:ph type="sldNum" sz="quarter"/>
          </p:nvPr>
        </p:nvSpPr>
        <p:spPr>
          <a:noFill/>
          <a:ln/>
        </p:spPr>
        <p:txBody>
          <a:bodyPr/>
          <a:lstStyle/>
          <a:p>
            <a:fld id="{C632F91E-F524-4706-9C1A-5A61F2805265}" type="slidenum">
              <a:rPr lang="en-US" smtClean="0"/>
              <a:pPr/>
              <a:t>13</a:t>
            </a:fld>
            <a:endParaRPr lang="en-US" smtClean="0"/>
          </a:p>
        </p:txBody>
      </p:sp>
      <p:sp>
        <p:nvSpPr>
          <p:cNvPr id="20483" name="AutoShape 1"/>
          <p:cNvSpPr>
            <a:spLocks noChangeArrowheads="1"/>
          </p:cNvSpPr>
          <p:nvPr/>
        </p:nvSpPr>
        <p:spPr bwMode="auto">
          <a:xfrm>
            <a:off x="4398963" y="9555163"/>
            <a:ext cx="3371850" cy="501650"/>
          </a:xfrm>
          <a:custGeom>
            <a:avLst/>
            <a:gdLst>
              <a:gd name="T0" fmla="*/ 2147483647 w 21600"/>
              <a:gd name="T1" fmla="*/ 0 h 21600"/>
              <a:gd name="T2" fmla="*/ 2147483647 w 21600"/>
              <a:gd name="T3" fmla="*/ 135340987 h 21600"/>
              <a:gd name="T4" fmla="*/ 2147483647 w 21600"/>
              <a:gd name="T5" fmla="*/ 270681974 h 21600"/>
              <a:gd name="T6" fmla="*/ 0 w 21600"/>
              <a:gd name="T7" fmla="*/ 13534098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round/>
            <a:headEnd/>
            <a:tailEnd/>
          </a:ln>
        </p:spPr>
        <p:txBody>
          <a:bodyPr lIns="0" tIns="0" rIns="0" bIns="0" anchor="b"/>
          <a:lstStyle/>
          <a:p>
            <a:pPr algn="r" hangingPunct="0">
              <a:lnSpc>
                <a:spcPct val="9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01FF206-AA13-4B50-ADE8-BDF885B06B0E}" type="slidenum">
              <a:rPr lang="en-US" sz="1400">
                <a:solidFill>
                  <a:srgbClr val="000000"/>
                </a:solidFill>
                <a:latin typeface="Times New Roman" pitchFamily="16" charset="0"/>
              </a:rPr>
              <a:pPr algn="r" hangingPunct="0">
                <a:lnSpc>
                  <a:spcPct val="9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13</a:t>
            </a:fld>
            <a:endParaRPr lang="en-US" sz="1400">
              <a:solidFill>
                <a:srgbClr val="000000"/>
              </a:solidFill>
              <a:latin typeface="Times New Roman" pitchFamily="16" charset="0"/>
            </a:endParaRPr>
          </a:p>
        </p:txBody>
      </p:sp>
      <p:sp>
        <p:nvSpPr>
          <p:cNvPr id="20484" name="Rectangle 2"/>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20485" name="Rectangle 3"/>
          <p:cNvSpPr>
            <a:spLocks noGrp="1" noChangeArrowheads="1"/>
          </p:cNvSpPr>
          <p:nvPr>
            <p:ph type="body" idx="1"/>
          </p:nvPr>
        </p:nvSpPr>
        <p:spPr>
          <a:xfrm>
            <a:off x="777875" y="4776788"/>
            <a:ext cx="6218238" cy="4525962"/>
          </a:xfrm>
          <a:noFill/>
          <a:ln/>
        </p:spPr>
        <p:txBody>
          <a:bodyPr wrap="none" anchor="ctr"/>
          <a:lstStyle/>
          <a:p>
            <a:pPr eaLnBrk="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mtClean="0">
              <a:ea typeface="Microsoft YaHei" pitchFamily="3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8"/>
          <p:cNvSpPr>
            <a:spLocks noGrp="1" noChangeArrowheads="1"/>
          </p:cNvSpPr>
          <p:nvPr>
            <p:ph type="sldNum" sz="quarter"/>
          </p:nvPr>
        </p:nvSpPr>
        <p:spPr>
          <a:noFill/>
          <a:ln/>
        </p:spPr>
        <p:txBody>
          <a:bodyPr/>
          <a:lstStyle/>
          <a:p>
            <a:fld id="{CE78B49A-CBD0-4549-9C20-A1337DCD83D4}" type="slidenum">
              <a:rPr lang="en-US" smtClean="0"/>
              <a:pPr/>
              <a:t>16</a:t>
            </a:fld>
            <a:endParaRPr lang="en-US" smtClean="0"/>
          </a:p>
        </p:txBody>
      </p:sp>
      <p:sp>
        <p:nvSpPr>
          <p:cNvPr id="21507" name="AutoShape 1"/>
          <p:cNvSpPr>
            <a:spLocks noChangeArrowheads="1"/>
          </p:cNvSpPr>
          <p:nvPr/>
        </p:nvSpPr>
        <p:spPr bwMode="auto">
          <a:xfrm>
            <a:off x="4398963" y="9555163"/>
            <a:ext cx="3371850" cy="501650"/>
          </a:xfrm>
          <a:custGeom>
            <a:avLst/>
            <a:gdLst>
              <a:gd name="T0" fmla="*/ 2147483647 w 21600"/>
              <a:gd name="T1" fmla="*/ 0 h 21600"/>
              <a:gd name="T2" fmla="*/ 2147483647 w 21600"/>
              <a:gd name="T3" fmla="*/ 135340987 h 21600"/>
              <a:gd name="T4" fmla="*/ 2147483647 w 21600"/>
              <a:gd name="T5" fmla="*/ 270681974 h 21600"/>
              <a:gd name="T6" fmla="*/ 0 w 21600"/>
              <a:gd name="T7" fmla="*/ 13534098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round/>
            <a:headEnd/>
            <a:tailEnd/>
          </a:ln>
        </p:spPr>
        <p:txBody>
          <a:bodyPr lIns="0" tIns="0" rIns="0" bIns="0" anchor="b"/>
          <a:lstStyle/>
          <a:p>
            <a:pPr algn="r" hangingPunct="0">
              <a:lnSpc>
                <a:spcPct val="9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ADB784A-5C70-403E-A3BA-6CA6581498FD}" type="slidenum">
              <a:rPr lang="en-US" sz="1400">
                <a:solidFill>
                  <a:srgbClr val="000000"/>
                </a:solidFill>
                <a:latin typeface="Times New Roman" pitchFamily="16" charset="0"/>
              </a:rPr>
              <a:pPr algn="r" hangingPunct="0">
                <a:lnSpc>
                  <a:spcPct val="9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16</a:t>
            </a:fld>
            <a:endParaRPr lang="en-US" sz="1400">
              <a:solidFill>
                <a:srgbClr val="000000"/>
              </a:solidFill>
              <a:latin typeface="Times New Roman" pitchFamily="16" charset="0"/>
            </a:endParaRPr>
          </a:p>
        </p:txBody>
      </p:sp>
      <p:sp>
        <p:nvSpPr>
          <p:cNvPr id="21508" name="Rectangle 2"/>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21509" name="Rectangle 3"/>
          <p:cNvSpPr>
            <a:spLocks noGrp="1" noChangeArrowheads="1"/>
          </p:cNvSpPr>
          <p:nvPr>
            <p:ph type="body" idx="1"/>
          </p:nvPr>
        </p:nvSpPr>
        <p:spPr>
          <a:xfrm>
            <a:off x="777875" y="4776788"/>
            <a:ext cx="6218238" cy="4525962"/>
          </a:xfrm>
          <a:noFill/>
          <a:ln/>
        </p:spPr>
        <p:txBody>
          <a:bodyPr wrap="none" anchor="ctr"/>
          <a:lstStyle/>
          <a:p>
            <a:pPr eaLnBrk="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mtClean="0">
              <a:ea typeface="Microsoft YaHei" pitchFamily="3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E02FC248-6396-45BD-B779-C2EF50B19BB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B9697C13-F610-4F34-965C-879E57D47D4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4088" y="301625"/>
            <a:ext cx="2266950" cy="64531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5"/>
            <a:ext cx="6648450" cy="64531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4F7AB08F-7ABB-428E-B6B6-B1A9E23ADB9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6051B4DD-B55A-4983-8D4B-4C75E60CD64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71CA9D4E-6A45-49F5-9A43-A81FCB1CECF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57700" cy="4986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338" y="1768475"/>
            <a:ext cx="4457700" cy="4986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E223DB0D-7E9B-40E4-85FE-322097E9820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7D9DB66F-C11F-4EEE-A86A-87B157B2985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12B2C25E-7573-4AB5-921B-2D01DF8FDAB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167BE157-939F-464C-8C02-20C1F3A4C83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0D674440-3B32-4366-8086-0D0B804B3FD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DCCE0DFE-F2D2-4F59-950D-4AF5A2E5D6B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67800" cy="1258888"/>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503238" y="1768475"/>
            <a:ext cx="9067800" cy="4986338"/>
          </a:xfrm>
          <a:prstGeom prst="rect">
            <a:avLst/>
          </a:prstGeom>
          <a:noFill/>
          <a:ln w="9525">
            <a:noFill/>
            <a:round/>
            <a:headEnd/>
            <a:tailEnd/>
          </a:ln>
        </p:spPr>
        <p:txBody>
          <a:bodyPr vert="horz" wrap="square" lIns="0" tIns="2808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Text Box 3"/>
          <p:cNvSpPr txBox="1">
            <a:spLocks noChangeArrowheads="1"/>
          </p:cNvSpPr>
          <p:nvPr/>
        </p:nvSpPr>
        <p:spPr bwMode="auto">
          <a:xfrm>
            <a:off x="503238" y="6886575"/>
            <a:ext cx="2346325" cy="519113"/>
          </a:xfrm>
          <a:prstGeom prst="rect">
            <a:avLst/>
          </a:prstGeom>
          <a:noFill/>
          <a:ln w="9525" cap="flat">
            <a:noFill/>
            <a:round/>
            <a:headEnd/>
            <a:tailEnd/>
          </a:ln>
          <a:effectLst/>
        </p:spPr>
        <p:txBody>
          <a:bodyPr wrap="none" anchor="ctr"/>
          <a:lstStyle/>
          <a:p>
            <a:pPr>
              <a:defRPr/>
            </a:pPr>
            <a:endParaRPr lang="en-US"/>
          </a:p>
        </p:txBody>
      </p:sp>
      <p:sp>
        <p:nvSpPr>
          <p:cNvPr id="1028" name="Text Box 4"/>
          <p:cNvSpPr txBox="1">
            <a:spLocks noChangeArrowheads="1"/>
          </p:cNvSpPr>
          <p:nvPr/>
        </p:nvSpPr>
        <p:spPr bwMode="auto">
          <a:xfrm>
            <a:off x="3448050" y="6886575"/>
            <a:ext cx="3194050" cy="519113"/>
          </a:xfrm>
          <a:prstGeom prst="rect">
            <a:avLst/>
          </a:prstGeom>
          <a:noFill/>
          <a:ln w="9525" cap="flat">
            <a:noFill/>
            <a:round/>
            <a:headEnd/>
            <a:tailEnd/>
          </a:ln>
          <a:effectLst/>
        </p:spPr>
        <p:txBody>
          <a:bodyPr wrap="none" anchor="ctr"/>
          <a:lstStyle/>
          <a:p>
            <a:pPr>
              <a:defRPr/>
            </a:pPr>
            <a:endParaRPr lang="en-US"/>
          </a:p>
        </p:txBody>
      </p:sp>
      <p:sp>
        <p:nvSpPr>
          <p:cNvPr id="1029" name="Rectangle 5"/>
          <p:cNvSpPr>
            <a:spLocks noGrp="1" noChangeArrowheads="1"/>
          </p:cNvSpPr>
          <p:nvPr>
            <p:ph type="sldNum"/>
          </p:nvPr>
        </p:nvSpPr>
        <p:spPr bwMode="auto">
          <a:xfrm>
            <a:off x="7227888" y="6886575"/>
            <a:ext cx="2344737" cy="51752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pPr>
              <a:defRPr/>
            </a:pPr>
            <a:fld id="{F28916C0-EA53-481F-9333-03C36D5B820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pitchFamily="32" charset="-122"/>
        </a:defRPr>
      </a:lvl2pPr>
      <a:lvl3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pitchFamily="32" charset="-122"/>
        </a:defRPr>
      </a:lvl3pPr>
      <a:lvl4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pitchFamily="32" charset="-122"/>
        </a:defRPr>
      </a:lvl4pPr>
      <a:lvl5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pitchFamily="32" charset="-122"/>
        </a:defRPr>
      </a:lvl5pPr>
      <a:lvl6pPr marL="2514600" indent="-228600"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pitchFamily="32" charset="-122"/>
        </a:defRPr>
      </a:lvl6pPr>
      <a:lvl7pPr marL="2971800" indent="-228600"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pitchFamily="32" charset="-122"/>
        </a:defRPr>
      </a:lvl7pPr>
      <a:lvl8pPr marL="3429000" indent="-228600"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pitchFamily="32" charset="-122"/>
        </a:defRPr>
      </a:lvl8pPr>
      <a:lvl9pPr marL="3886200" indent="-228600"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pitchFamily="32" charset="-122"/>
        </a:defRPr>
      </a:lvl9pPr>
    </p:titleStyle>
    <p:bodyStyle>
      <a:lvl1pPr marL="342900" indent="-342900" algn="l" defTabSz="457200" rtl="0" eaLnBrk="0" fontAlgn="base" hangingPunct="0">
        <a:lnSpc>
          <a:spcPct val="93000"/>
        </a:lnSpc>
        <a:spcBef>
          <a:spcPct val="0"/>
        </a:spcBef>
        <a:spcAft>
          <a:spcPts val="1413"/>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wmf"/><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www.spokanecity.org/services/documents/smc/?Section=17C.110.230"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163512" y="301625"/>
            <a:ext cx="9677400" cy="1262063"/>
          </a:xfrm>
          <a:prstGeom prst="rect">
            <a:avLst/>
          </a:prstGeom>
          <a:noFill/>
          <a:ln w="9525">
            <a:noFill/>
            <a:round/>
            <a:headEnd/>
            <a:tailEnd/>
          </a:ln>
        </p:spPr>
        <p:txBody>
          <a:bodyPr lIns="0" tIns="42480" rIns="0" bIns="0" anchor="ctr"/>
          <a:lstStyle/>
          <a:p>
            <a:pPr algn="ctr">
              <a:lnSpc>
                <a:spcPct val="93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b="1" dirty="0">
                <a:solidFill>
                  <a:srgbClr val="000000"/>
                </a:solidFill>
                <a:latin typeface="Arial" charset="0"/>
              </a:rPr>
              <a:t>Introduction to Urban </a:t>
            </a:r>
            <a:r>
              <a:rPr lang="en-US" sz="4400" b="1" dirty="0" smtClean="0">
                <a:solidFill>
                  <a:srgbClr val="000000"/>
                </a:solidFill>
                <a:latin typeface="Arial" charset="0"/>
              </a:rPr>
              <a:t>Beekeeping </a:t>
            </a:r>
            <a:r>
              <a:rPr lang="en-US" sz="4800" b="1" dirty="0" smtClean="0">
                <a:solidFill>
                  <a:srgbClr val="000000"/>
                </a:solidFill>
                <a:latin typeface="Arial" charset="0"/>
              </a:rPr>
              <a:t> </a:t>
            </a:r>
            <a:r>
              <a:rPr lang="en-US" sz="4400" b="1" dirty="0" smtClean="0">
                <a:solidFill>
                  <a:srgbClr val="000000"/>
                </a:solidFill>
                <a:latin typeface="Arial" charset="0"/>
              </a:rPr>
              <a:t>2017</a:t>
            </a:r>
            <a:endParaRPr lang="en-US" sz="4400" b="1" dirty="0">
              <a:solidFill>
                <a:srgbClr val="000000"/>
              </a:solidFill>
              <a:latin typeface="Arial" charset="0"/>
            </a:endParaRPr>
          </a:p>
        </p:txBody>
      </p:sp>
      <p:pic>
        <p:nvPicPr>
          <p:cNvPr id="2051" name="Picture 2"/>
          <p:cNvPicPr>
            <a:picLocks noChangeAspect="1" noChangeArrowheads="1"/>
          </p:cNvPicPr>
          <p:nvPr/>
        </p:nvPicPr>
        <p:blipFill>
          <a:blip r:embed="rId3" cstate="print"/>
          <a:srcRect/>
          <a:stretch>
            <a:fillRect/>
          </a:stretch>
        </p:blipFill>
        <p:spPr bwMode="auto">
          <a:xfrm>
            <a:off x="457200" y="2057400"/>
            <a:ext cx="9144000" cy="4876800"/>
          </a:xfrm>
          <a:prstGeom prst="rect">
            <a:avLst/>
          </a:prstGeom>
          <a:noFill/>
          <a:ln w="9525">
            <a:noFill/>
            <a:round/>
            <a:headEnd/>
            <a:tailEnd/>
          </a:ln>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6000" b="1" dirty="0" smtClean="0"/>
              <a:t>Expenses</a:t>
            </a:r>
            <a:endParaRPr lang="en-US" sz="6000" b="1" dirty="0"/>
          </a:p>
        </p:txBody>
      </p:sp>
      <p:sp>
        <p:nvSpPr>
          <p:cNvPr id="3" name="Content Placeholder 2"/>
          <p:cNvSpPr>
            <a:spLocks noGrp="1"/>
          </p:cNvSpPr>
          <p:nvPr>
            <p:ph idx="1"/>
          </p:nvPr>
        </p:nvSpPr>
        <p:spPr>
          <a:xfrm>
            <a:off x="503238" y="2027237"/>
            <a:ext cx="5375274" cy="4648200"/>
          </a:xfrm>
        </p:spPr>
        <p:txBody>
          <a:bodyPr/>
          <a:lstStyle/>
          <a:p>
            <a:r>
              <a:rPr lang="en-US" sz="4400" dirty="0" smtClean="0"/>
              <a:t>Bees</a:t>
            </a:r>
          </a:p>
          <a:p>
            <a:endParaRPr lang="en-US" sz="4400" dirty="0" smtClean="0"/>
          </a:p>
          <a:p>
            <a:r>
              <a:rPr lang="en-US" sz="4400" dirty="0" smtClean="0"/>
              <a:t>Equipment</a:t>
            </a:r>
          </a:p>
          <a:p>
            <a:endParaRPr lang="en-US" sz="4400" dirty="0" smtClean="0"/>
          </a:p>
          <a:p>
            <a:r>
              <a:rPr lang="en-US" sz="4400" dirty="0" smtClean="0"/>
              <a:t>Protective Clothing</a:t>
            </a:r>
            <a:endParaRPr lang="en-US" sz="4400" dirty="0"/>
          </a:p>
        </p:txBody>
      </p:sp>
      <p:pic>
        <p:nvPicPr>
          <p:cNvPr id="3076" name="Picture 4"/>
          <p:cNvPicPr>
            <a:picLocks noChangeAspect="1" noChangeArrowheads="1"/>
          </p:cNvPicPr>
          <p:nvPr/>
        </p:nvPicPr>
        <p:blipFill>
          <a:blip r:embed="rId2" cstate="print"/>
          <a:srcRect/>
          <a:stretch>
            <a:fillRect/>
          </a:stretch>
        </p:blipFill>
        <p:spPr bwMode="auto">
          <a:xfrm>
            <a:off x="6030912" y="4541837"/>
            <a:ext cx="2625654" cy="2590800"/>
          </a:xfrm>
          <a:prstGeom prst="rect">
            <a:avLst/>
          </a:prstGeom>
          <a:noFill/>
          <a:ln w="9525">
            <a:noFill/>
            <a:miter lim="800000"/>
            <a:headEnd/>
            <a:tailEnd/>
          </a:ln>
        </p:spPr>
      </p:pic>
      <p:pic>
        <p:nvPicPr>
          <p:cNvPr id="3080" name="Picture 8"/>
          <p:cNvPicPr>
            <a:picLocks noChangeAspect="1" noChangeArrowheads="1"/>
          </p:cNvPicPr>
          <p:nvPr/>
        </p:nvPicPr>
        <p:blipFill>
          <a:blip r:embed="rId3" cstate="print"/>
          <a:srcRect/>
          <a:stretch>
            <a:fillRect/>
          </a:stretch>
        </p:blipFill>
        <p:spPr bwMode="auto">
          <a:xfrm>
            <a:off x="3744912" y="1570037"/>
            <a:ext cx="3919994" cy="22098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2"/>
          <p:cNvSpPr txBox="1">
            <a:spLocks noChangeArrowheads="1"/>
          </p:cNvSpPr>
          <p:nvPr/>
        </p:nvSpPr>
        <p:spPr bwMode="auto">
          <a:xfrm>
            <a:off x="163513" y="0"/>
            <a:ext cx="3352800" cy="884238"/>
          </a:xfrm>
          <a:prstGeom prst="rect">
            <a:avLst/>
          </a:prstGeom>
          <a:noFill/>
          <a:ln w="9525">
            <a:noFill/>
            <a:round/>
            <a:headEnd/>
            <a:tailEnd/>
          </a:ln>
        </p:spPr>
        <p:txBody>
          <a:bodyPr lIns="0" tIns="0" rIns="0" bIns="0" anchor="ctr"/>
          <a:lstStyle/>
          <a:p>
            <a:pPr>
              <a:lnSpc>
                <a:spcPct val="93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800" b="1" dirty="0">
                <a:solidFill>
                  <a:srgbClr val="000000"/>
                </a:solidFill>
                <a:latin typeface="Arial" charset="0"/>
              </a:rPr>
              <a:t>Honeybees</a:t>
            </a:r>
          </a:p>
        </p:txBody>
      </p:sp>
      <p:sp>
        <p:nvSpPr>
          <p:cNvPr id="8196" name="Text Box 3"/>
          <p:cNvSpPr txBox="1">
            <a:spLocks noChangeArrowheads="1"/>
          </p:cNvSpPr>
          <p:nvPr/>
        </p:nvSpPr>
        <p:spPr bwMode="auto">
          <a:xfrm>
            <a:off x="239712" y="808037"/>
            <a:ext cx="5943600" cy="6629399"/>
          </a:xfrm>
          <a:prstGeom prst="rect">
            <a:avLst/>
          </a:prstGeom>
          <a:noFill/>
          <a:ln w="9525">
            <a:noFill/>
            <a:round/>
            <a:headEnd/>
            <a:tailEnd/>
          </a:ln>
        </p:spPr>
        <p:txBody>
          <a:bodyPr lIns="0" tIns="28080" rIns="0" bIns="0"/>
          <a:lstStyle/>
          <a:p>
            <a:pPr marL="341313" indent="-339725">
              <a:lnSpc>
                <a:spcPct val="93000"/>
              </a:lnSpc>
              <a:spcAft>
                <a:spcPts val="1413"/>
              </a:spcAft>
              <a:buClrTx/>
              <a:buFontTx/>
              <a:buNone/>
              <a:tabLst>
                <a:tab pos="341313" algn="l"/>
                <a:tab pos="912813" algn="l"/>
                <a:tab pos="1827213" algn="l"/>
                <a:tab pos="2741613" algn="l"/>
                <a:tab pos="3656013" algn="l"/>
                <a:tab pos="4570413" algn="l"/>
                <a:tab pos="5484813" algn="l"/>
                <a:tab pos="6399213" algn="l"/>
                <a:tab pos="7313613" algn="l"/>
                <a:tab pos="8228013" algn="l"/>
                <a:tab pos="9142413" algn="l"/>
                <a:tab pos="10056813" algn="l"/>
              </a:tabLst>
            </a:pPr>
            <a:r>
              <a:rPr lang="en-US" sz="2800" u="sng" dirty="0">
                <a:solidFill>
                  <a:srgbClr val="000000"/>
                </a:solidFill>
                <a:latin typeface="Arial" charset="0"/>
              </a:rPr>
              <a:t>Kinds</a:t>
            </a:r>
          </a:p>
          <a:p>
            <a:pPr marL="398463" lvl="2" indent="0">
              <a:lnSpc>
                <a:spcPct val="93000"/>
              </a:lnSpc>
              <a:spcAft>
                <a:spcPts val="850"/>
              </a:spcAft>
              <a:buFont typeface="Arial" charset="0"/>
              <a:buChar char="•"/>
              <a:tabLst>
                <a:tab pos="341313" algn="l"/>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dirty="0" smtClean="0">
                <a:solidFill>
                  <a:srgbClr val="000000"/>
                </a:solidFill>
                <a:latin typeface="Arial" charset="0"/>
              </a:rPr>
              <a:t>Carniolan</a:t>
            </a:r>
            <a:endParaRPr lang="en-US" sz="2000" dirty="0" smtClean="0">
              <a:solidFill>
                <a:srgbClr val="000000"/>
              </a:solidFill>
              <a:latin typeface="Arial" charset="0"/>
            </a:endParaRPr>
          </a:p>
          <a:p>
            <a:pPr marL="398463" lvl="2" indent="0">
              <a:lnSpc>
                <a:spcPct val="93000"/>
              </a:lnSpc>
              <a:spcAft>
                <a:spcPts val="850"/>
              </a:spcAft>
              <a:buFont typeface="Arial" charset="0"/>
              <a:buChar char="•"/>
              <a:tabLst>
                <a:tab pos="341313" algn="l"/>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dirty="0" smtClean="0">
                <a:solidFill>
                  <a:srgbClr val="000000"/>
                </a:solidFill>
                <a:latin typeface="Arial" charset="0"/>
              </a:rPr>
              <a:t>Caucasian</a:t>
            </a:r>
          </a:p>
          <a:p>
            <a:pPr marL="398463" lvl="2" indent="0">
              <a:lnSpc>
                <a:spcPct val="93000"/>
              </a:lnSpc>
              <a:spcAft>
                <a:spcPts val="850"/>
              </a:spcAft>
              <a:buFont typeface="Arial" charset="0"/>
              <a:buChar char="•"/>
              <a:tabLst>
                <a:tab pos="341313" algn="l"/>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dirty="0" smtClean="0">
                <a:solidFill>
                  <a:srgbClr val="000000"/>
                </a:solidFill>
                <a:latin typeface="Arial" charset="0"/>
              </a:rPr>
              <a:t>Italian</a:t>
            </a:r>
          </a:p>
          <a:p>
            <a:pPr marL="398463" lvl="2" indent="0">
              <a:lnSpc>
                <a:spcPct val="93000"/>
              </a:lnSpc>
              <a:spcAft>
                <a:spcPts val="850"/>
              </a:spcAft>
              <a:tabLst>
                <a:tab pos="341313" algn="l"/>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000" dirty="0">
              <a:solidFill>
                <a:srgbClr val="000000"/>
              </a:solidFill>
              <a:latin typeface="Arial" charset="0"/>
            </a:endParaRPr>
          </a:p>
          <a:p>
            <a:pPr marL="341313" indent="-339725">
              <a:lnSpc>
                <a:spcPct val="93000"/>
              </a:lnSpc>
              <a:spcAft>
                <a:spcPts val="1413"/>
              </a:spcAft>
              <a:buClrTx/>
              <a:buFontTx/>
              <a:buNone/>
              <a:tabLst>
                <a:tab pos="341313" algn="l"/>
                <a:tab pos="912813" algn="l"/>
                <a:tab pos="1827213" algn="l"/>
                <a:tab pos="2741613" algn="l"/>
                <a:tab pos="3656013" algn="l"/>
                <a:tab pos="4570413" algn="l"/>
                <a:tab pos="5484813" algn="l"/>
                <a:tab pos="6399213" algn="l"/>
                <a:tab pos="7313613" algn="l"/>
                <a:tab pos="8228013" algn="l"/>
                <a:tab pos="9142413" algn="l"/>
                <a:tab pos="10056813" algn="l"/>
              </a:tabLst>
            </a:pPr>
            <a:r>
              <a:rPr lang="en-US" sz="2800" u="sng" dirty="0" smtClean="0">
                <a:solidFill>
                  <a:srgbClr val="000000"/>
                </a:solidFill>
                <a:latin typeface="Arial" charset="0"/>
              </a:rPr>
              <a:t>Options</a:t>
            </a:r>
            <a:endParaRPr lang="en-US" sz="2800" u="sng" dirty="0">
              <a:solidFill>
                <a:srgbClr val="000000"/>
              </a:solidFill>
              <a:latin typeface="Arial" charset="0"/>
            </a:endParaRPr>
          </a:p>
          <a:p>
            <a:pPr marL="398463" lvl="2" indent="0">
              <a:lnSpc>
                <a:spcPct val="93000"/>
              </a:lnSpc>
              <a:spcAft>
                <a:spcPts val="850"/>
              </a:spcAft>
              <a:buFont typeface="Arial" charset="0"/>
              <a:buChar char="•"/>
              <a:tabLst>
                <a:tab pos="341313" algn="l"/>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dirty="0" smtClean="0">
                <a:solidFill>
                  <a:srgbClr val="000000"/>
                </a:solidFill>
                <a:latin typeface="Arial" charset="0"/>
              </a:rPr>
              <a:t> 3 </a:t>
            </a:r>
            <a:r>
              <a:rPr lang="en-US" sz="2000" dirty="0">
                <a:solidFill>
                  <a:srgbClr val="000000"/>
                </a:solidFill>
                <a:latin typeface="Arial" charset="0"/>
              </a:rPr>
              <a:t>lb. Package</a:t>
            </a:r>
          </a:p>
          <a:p>
            <a:pPr marL="398463" lvl="2" indent="0">
              <a:lnSpc>
                <a:spcPct val="93000"/>
              </a:lnSpc>
              <a:spcAft>
                <a:spcPts val="850"/>
              </a:spcAft>
              <a:buFont typeface="Arial" charset="0"/>
              <a:buChar char="•"/>
              <a:tabLst>
                <a:tab pos="341313" algn="l"/>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dirty="0" smtClean="0">
                <a:solidFill>
                  <a:srgbClr val="000000"/>
                </a:solidFill>
                <a:latin typeface="Arial" charset="0"/>
              </a:rPr>
              <a:t> </a:t>
            </a:r>
            <a:r>
              <a:rPr lang="en-US" sz="2000" dirty="0" smtClean="0">
                <a:solidFill>
                  <a:srgbClr val="000000"/>
                </a:solidFill>
                <a:latin typeface="Arial" charset="0"/>
              </a:rPr>
              <a:t>Nucs</a:t>
            </a:r>
            <a:endParaRPr lang="en-US" sz="2000" dirty="0">
              <a:solidFill>
                <a:srgbClr val="000000"/>
              </a:solidFill>
              <a:latin typeface="Arial" charset="0"/>
            </a:endParaRPr>
          </a:p>
        </p:txBody>
      </p:sp>
      <p:pic>
        <p:nvPicPr>
          <p:cNvPr id="10241" name="Picture 1" descr="C:\Users\Ellen\Desktop\20160519_144508.jpg"/>
          <p:cNvPicPr>
            <a:picLocks noChangeAspect="1" noChangeArrowheads="1"/>
          </p:cNvPicPr>
          <p:nvPr/>
        </p:nvPicPr>
        <p:blipFill>
          <a:blip r:embed="rId3" cstate="print"/>
          <a:srcRect/>
          <a:stretch>
            <a:fillRect/>
          </a:stretch>
        </p:blipFill>
        <p:spPr bwMode="auto">
          <a:xfrm>
            <a:off x="239712" y="4618037"/>
            <a:ext cx="4503737" cy="2533352"/>
          </a:xfrm>
          <a:prstGeom prst="rect">
            <a:avLst/>
          </a:prstGeom>
          <a:noFill/>
        </p:spPr>
      </p:pic>
      <p:pic>
        <p:nvPicPr>
          <p:cNvPr id="7" name="Picture 2" descr="C:\Users\Ellen\Desktop\2012-04-14_15-26-10_580.jpg"/>
          <p:cNvPicPr>
            <a:picLocks noChangeAspect="1" noChangeArrowheads="1"/>
          </p:cNvPicPr>
          <p:nvPr/>
        </p:nvPicPr>
        <p:blipFill>
          <a:blip r:embed="rId4" cstate="print"/>
          <a:srcRect/>
          <a:stretch>
            <a:fillRect/>
          </a:stretch>
        </p:blipFill>
        <p:spPr bwMode="auto">
          <a:xfrm>
            <a:off x="2667000" y="1722437"/>
            <a:ext cx="7413625" cy="2609133"/>
          </a:xfrm>
          <a:prstGeom prst="rect">
            <a:avLst/>
          </a:prstGeom>
          <a:noFill/>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512" y="655637"/>
            <a:ext cx="9601200" cy="5061899"/>
          </a:xfrm>
          <a:prstGeom prst="rect">
            <a:avLst/>
          </a:prstGeom>
          <a:noFill/>
        </p:spPr>
        <p:txBody>
          <a:bodyPr wrap="square" rtlCol="0">
            <a:spAutoFit/>
          </a:bodyPr>
          <a:lstStyle/>
          <a:p>
            <a:pPr marL="341313" indent="-339725">
              <a:lnSpc>
                <a:spcPct val="93000"/>
              </a:lnSpc>
              <a:spcAft>
                <a:spcPts val="1413"/>
              </a:spcAft>
              <a:buClrTx/>
              <a:buFontTx/>
              <a:buNone/>
              <a:tabLst>
                <a:tab pos="341313" algn="l"/>
                <a:tab pos="912813" algn="l"/>
                <a:tab pos="1827213" algn="l"/>
                <a:tab pos="2741613" algn="l"/>
                <a:tab pos="3656013" algn="l"/>
                <a:tab pos="4570413" algn="l"/>
                <a:tab pos="5484813" algn="l"/>
                <a:tab pos="6399213" algn="l"/>
                <a:tab pos="7313613" algn="l"/>
                <a:tab pos="8228013" algn="l"/>
                <a:tab pos="9142413" algn="l"/>
                <a:tab pos="10056813" algn="l"/>
              </a:tabLst>
            </a:pPr>
            <a:r>
              <a:rPr lang="en-US" sz="2800" u="sng" dirty="0" smtClean="0">
                <a:solidFill>
                  <a:srgbClr val="000000"/>
                </a:solidFill>
                <a:latin typeface="Arial" charset="0"/>
              </a:rPr>
              <a:t>Where to get them</a:t>
            </a:r>
          </a:p>
          <a:p>
            <a:pPr marL="0" lvl="1" indent="0">
              <a:lnSpc>
                <a:spcPct val="93000"/>
              </a:lnSpc>
              <a:spcAft>
                <a:spcPts val="1138"/>
              </a:spcAft>
              <a:tabLst>
                <a:tab pos="341313" algn="l"/>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400" dirty="0" smtClean="0">
              <a:solidFill>
                <a:srgbClr val="000000"/>
              </a:solidFill>
              <a:latin typeface="Arial" charset="0"/>
            </a:endParaRPr>
          </a:p>
          <a:p>
            <a:pPr marL="0" lvl="1" indent="0">
              <a:lnSpc>
                <a:spcPct val="93000"/>
              </a:lnSpc>
              <a:spcAft>
                <a:spcPts val="1138"/>
              </a:spcAft>
              <a:tabLst>
                <a:tab pos="341313" algn="l"/>
                <a:tab pos="912813" algn="l"/>
                <a:tab pos="1827213" algn="l"/>
                <a:tab pos="2741613" algn="l"/>
                <a:tab pos="3656013" algn="l"/>
                <a:tab pos="4570413" algn="l"/>
                <a:tab pos="5484813" algn="l"/>
                <a:tab pos="6399213" algn="l"/>
                <a:tab pos="7313613" algn="l"/>
                <a:tab pos="8228013" algn="l"/>
                <a:tab pos="9142413" algn="l"/>
                <a:tab pos="10056813" algn="l"/>
              </a:tabLst>
            </a:pPr>
            <a:r>
              <a:rPr lang="en-US" sz="2400" dirty="0" smtClean="0">
                <a:solidFill>
                  <a:srgbClr val="000000"/>
                </a:solidFill>
                <a:latin typeface="Arial" charset="0"/>
              </a:rPr>
              <a:t>Local </a:t>
            </a:r>
            <a:r>
              <a:rPr lang="en-US" sz="2400" dirty="0" smtClean="0">
                <a:solidFill>
                  <a:srgbClr val="000000"/>
                </a:solidFill>
                <a:latin typeface="Arial" charset="0"/>
              </a:rPr>
              <a:t>Suppliers</a:t>
            </a:r>
          </a:p>
          <a:p>
            <a:pPr marL="398463" lvl="2" indent="0">
              <a:lnSpc>
                <a:spcPct val="93000"/>
              </a:lnSpc>
              <a:spcAft>
                <a:spcPts val="850"/>
              </a:spcAft>
              <a:buFont typeface="Arial" charset="0"/>
              <a:buChar char="•"/>
              <a:tabLst>
                <a:tab pos="341313" algn="l"/>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dirty="0" err="1" smtClean="0">
                <a:solidFill>
                  <a:srgbClr val="000000"/>
                </a:solidFill>
                <a:latin typeface="Arial" charset="0"/>
              </a:rPr>
              <a:t>BeeManiacs</a:t>
            </a:r>
            <a:r>
              <a:rPr lang="en-US" sz="2000" dirty="0" smtClean="0">
                <a:solidFill>
                  <a:srgbClr val="000000"/>
                </a:solidFill>
                <a:latin typeface="Arial" charset="0"/>
              </a:rPr>
              <a:t> info@beemaniacs.com</a:t>
            </a:r>
            <a:endParaRPr lang="en-US" sz="2400" dirty="0" smtClean="0">
              <a:solidFill>
                <a:srgbClr val="000000"/>
              </a:solidFill>
              <a:latin typeface="Arial" charset="0"/>
            </a:endParaRPr>
          </a:p>
          <a:p>
            <a:pPr marL="398463" lvl="2" indent="0">
              <a:lnSpc>
                <a:spcPct val="93000"/>
              </a:lnSpc>
              <a:spcAft>
                <a:spcPts val="850"/>
              </a:spcAft>
              <a:buFont typeface="Arial" charset="0"/>
              <a:buChar char="•"/>
              <a:tabLst>
                <a:tab pos="341313" algn="l"/>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dirty="0" smtClean="0">
                <a:solidFill>
                  <a:srgbClr val="000000"/>
                </a:solidFill>
                <a:latin typeface="Arial" charset="0"/>
              </a:rPr>
              <a:t>Miller’s Homestead 509-299-9085</a:t>
            </a:r>
          </a:p>
          <a:p>
            <a:pPr marL="398463" lvl="2" indent="0">
              <a:lnSpc>
                <a:spcPct val="93000"/>
              </a:lnSpc>
              <a:spcAft>
                <a:spcPts val="850"/>
              </a:spcAft>
              <a:buFont typeface="Arial" charset="0"/>
              <a:buChar char="•"/>
              <a:tabLst>
                <a:tab pos="341313" algn="l"/>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dirty="0" smtClean="0">
                <a:solidFill>
                  <a:srgbClr val="000000"/>
                </a:solidFill>
                <a:latin typeface="Arial" charset="0"/>
              </a:rPr>
              <a:t>Tate’s Honey Farm 509-924-6669</a:t>
            </a:r>
          </a:p>
          <a:p>
            <a:pPr marL="0" lvl="1" indent="0">
              <a:lnSpc>
                <a:spcPct val="93000"/>
              </a:lnSpc>
              <a:spcAft>
                <a:spcPts val="1138"/>
              </a:spcAft>
              <a:tabLst>
                <a:tab pos="341313" algn="l"/>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400" dirty="0" smtClean="0">
              <a:solidFill>
                <a:srgbClr val="000000"/>
              </a:solidFill>
              <a:latin typeface="Arial" charset="0"/>
            </a:endParaRPr>
          </a:p>
          <a:p>
            <a:pPr marL="0" lvl="1" indent="0">
              <a:lnSpc>
                <a:spcPct val="93000"/>
              </a:lnSpc>
              <a:spcAft>
                <a:spcPts val="1138"/>
              </a:spcAft>
              <a:tabLst>
                <a:tab pos="341313" algn="l"/>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400" dirty="0" smtClean="0">
              <a:solidFill>
                <a:srgbClr val="000000"/>
              </a:solidFill>
              <a:latin typeface="Arial" charset="0"/>
            </a:endParaRPr>
          </a:p>
          <a:p>
            <a:pPr marL="0" lvl="1" indent="0">
              <a:lnSpc>
                <a:spcPct val="93000"/>
              </a:lnSpc>
              <a:spcAft>
                <a:spcPts val="1138"/>
              </a:spcAft>
              <a:tabLst>
                <a:tab pos="341313" algn="l"/>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400" dirty="0" smtClean="0">
              <a:solidFill>
                <a:srgbClr val="000000"/>
              </a:solidFill>
              <a:latin typeface="Arial" charset="0"/>
            </a:endParaRPr>
          </a:p>
          <a:p>
            <a:pPr marL="0" lvl="1" indent="0">
              <a:lnSpc>
                <a:spcPct val="93000"/>
              </a:lnSpc>
              <a:spcAft>
                <a:spcPts val="1138"/>
              </a:spcAft>
              <a:tabLst>
                <a:tab pos="341313" algn="l"/>
                <a:tab pos="912813" algn="l"/>
                <a:tab pos="1827213" algn="l"/>
                <a:tab pos="2741613" algn="l"/>
                <a:tab pos="3656013" algn="l"/>
                <a:tab pos="4570413" algn="l"/>
                <a:tab pos="5484813" algn="l"/>
                <a:tab pos="6399213" algn="l"/>
                <a:tab pos="7313613" algn="l"/>
                <a:tab pos="8228013" algn="l"/>
                <a:tab pos="9142413" algn="l"/>
                <a:tab pos="10056813" algn="l"/>
              </a:tabLst>
            </a:pPr>
            <a:r>
              <a:rPr lang="en-US" sz="2400" dirty="0" smtClean="0">
                <a:solidFill>
                  <a:srgbClr val="000000"/>
                </a:solidFill>
                <a:latin typeface="Arial" charset="0"/>
              </a:rPr>
              <a:t>Swarms</a:t>
            </a:r>
            <a:endParaRPr lang="en-US" sz="2400" dirty="0" smtClean="0">
              <a:solidFill>
                <a:srgbClr val="000000"/>
              </a:solidFill>
              <a:latin typeface="Arial" charset="0"/>
            </a:endParaRPr>
          </a:p>
          <a:p>
            <a:endParaRPr lang="en-US" dirty="0"/>
          </a:p>
        </p:txBody>
      </p:sp>
      <p:pic>
        <p:nvPicPr>
          <p:cNvPr id="5" name="Picture 1"/>
          <p:cNvPicPr>
            <a:picLocks noChangeAspect="1" noChangeArrowheads="1"/>
          </p:cNvPicPr>
          <p:nvPr/>
        </p:nvPicPr>
        <p:blipFill>
          <a:blip r:embed="rId2" cstate="print"/>
          <a:srcRect/>
          <a:stretch>
            <a:fillRect/>
          </a:stretch>
        </p:blipFill>
        <p:spPr bwMode="auto">
          <a:xfrm>
            <a:off x="5914355" y="0"/>
            <a:ext cx="4166270" cy="3170237"/>
          </a:xfrm>
          <a:prstGeom prst="rect">
            <a:avLst/>
          </a:prstGeom>
          <a:noFill/>
          <a:ln w="9525">
            <a:noFill/>
            <a:round/>
            <a:headEnd/>
            <a:tailEnd/>
          </a:ln>
        </p:spPr>
      </p:pic>
      <p:pic>
        <p:nvPicPr>
          <p:cNvPr id="40964" name="Picture 4" descr="C:\Users\Ellen\Desktop\2013-06-16_12-42-35_993.jpg"/>
          <p:cNvPicPr>
            <a:picLocks noChangeAspect="1" noChangeArrowheads="1"/>
          </p:cNvPicPr>
          <p:nvPr/>
        </p:nvPicPr>
        <p:blipFill>
          <a:blip r:embed="rId3" cstate="print"/>
          <a:srcRect/>
          <a:stretch>
            <a:fillRect/>
          </a:stretch>
        </p:blipFill>
        <p:spPr bwMode="auto">
          <a:xfrm>
            <a:off x="2068512" y="3551237"/>
            <a:ext cx="2103127" cy="373062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503238" y="301625"/>
            <a:ext cx="9070975" cy="1262063"/>
          </a:xfrm>
          <a:prstGeom prst="rect">
            <a:avLst/>
          </a:prstGeom>
          <a:noFill/>
          <a:ln w="9525">
            <a:noFill/>
            <a:round/>
            <a:headEnd/>
            <a:tailEnd/>
          </a:ln>
        </p:spPr>
        <p:txBody>
          <a:bodyPr lIns="0" tIns="52920" rIns="0" bIns="0" anchor="ctr"/>
          <a:lstStyle/>
          <a:p>
            <a:pPr>
              <a:lnSpc>
                <a:spcPct val="93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5400" b="1" dirty="0">
                <a:solidFill>
                  <a:srgbClr val="000000"/>
                </a:solidFill>
                <a:latin typeface="Arial" charset="0"/>
              </a:rPr>
              <a:t>Equipment</a:t>
            </a:r>
          </a:p>
        </p:txBody>
      </p:sp>
      <p:sp>
        <p:nvSpPr>
          <p:cNvPr id="9219" name="Text Box 2"/>
          <p:cNvSpPr txBox="1">
            <a:spLocks noChangeArrowheads="1"/>
          </p:cNvSpPr>
          <p:nvPr/>
        </p:nvSpPr>
        <p:spPr bwMode="auto">
          <a:xfrm>
            <a:off x="503238" y="1768475"/>
            <a:ext cx="9070975" cy="5592763"/>
          </a:xfrm>
          <a:prstGeom prst="rect">
            <a:avLst/>
          </a:prstGeom>
          <a:noFill/>
          <a:ln w="9525">
            <a:noFill/>
            <a:round/>
            <a:headEnd/>
            <a:tailEnd/>
          </a:ln>
        </p:spPr>
        <p:txBody>
          <a:bodyPr lIns="0" tIns="28080" rIns="0" bIns="0"/>
          <a:lstStyle/>
          <a:p>
            <a:pPr>
              <a:lnSpc>
                <a:spcPct val="93000"/>
              </a:lnSpc>
              <a:spcAft>
                <a:spcPts val="1413"/>
              </a:spcAft>
              <a:buSzPct val="45000"/>
              <a:tabLst>
                <a:tab pos="0" algn="l"/>
                <a:tab pos="571500" algn="l"/>
                <a:tab pos="1485900" algn="l"/>
                <a:tab pos="2400300" algn="l"/>
                <a:tab pos="3314700" algn="l"/>
                <a:tab pos="4229100" algn="l"/>
                <a:tab pos="5143500" algn="l"/>
                <a:tab pos="6057900" algn="l"/>
                <a:tab pos="6972300" algn="l"/>
                <a:tab pos="7886700" algn="l"/>
                <a:tab pos="8801100" algn="l"/>
                <a:tab pos="9715500" algn="l"/>
              </a:tabLst>
            </a:pPr>
            <a:r>
              <a:rPr lang="en-US" sz="3200" dirty="0" smtClean="0">
                <a:solidFill>
                  <a:srgbClr val="000000"/>
                </a:solidFill>
                <a:latin typeface="Arial" charset="0"/>
              </a:rPr>
              <a:t>		</a:t>
            </a:r>
            <a:endParaRPr lang="en-US" sz="3200" b="1" u="sng" dirty="0">
              <a:solidFill>
                <a:srgbClr val="000000"/>
              </a:solidFill>
              <a:latin typeface="Arial" charset="0"/>
            </a:endParaRPr>
          </a:p>
          <a:p>
            <a:pPr marL="857250" lvl="3" indent="0">
              <a:lnSpc>
                <a:spcPct val="93000"/>
              </a:lnSpc>
              <a:spcAft>
                <a:spcPts val="1138"/>
              </a:spcAft>
              <a:buSzPct val="45000"/>
              <a:buFont typeface="Wingdings" charset="2"/>
              <a:buChar char=""/>
              <a:tabLst>
                <a:tab pos="0" algn="l"/>
                <a:tab pos="571500" algn="l"/>
                <a:tab pos="1485900" algn="l"/>
                <a:tab pos="2400300" algn="l"/>
                <a:tab pos="3314700" algn="l"/>
                <a:tab pos="4229100" algn="l"/>
                <a:tab pos="5143500" algn="l"/>
                <a:tab pos="6057900" algn="l"/>
                <a:tab pos="6972300" algn="l"/>
                <a:tab pos="7886700" algn="l"/>
                <a:tab pos="8801100" algn="l"/>
                <a:tab pos="9715500" algn="l"/>
              </a:tabLst>
            </a:pPr>
            <a:r>
              <a:rPr lang="en-US" sz="2800" dirty="0">
                <a:solidFill>
                  <a:srgbClr val="000000"/>
                </a:solidFill>
                <a:latin typeface="Arial" charset="0"/>
              </a:rPr>
              <a:t>Hive </a:t>
            </a:r>
            <a:r>
              <a:rPr lang="en-US" sz="2800" dirty="0" smtClean="0">
                <a:solidFill>
                  <a:srgbClr val="000000"/>
                </a:solidFill>
                <a:latin typeface="Arial" charset="0"/>
              </a:rPr>
              <a:t>bodies </a:t>
            </a:r>
          </a:p>
          <a:p>
            <a:pPr marL="857250" lvl="3" indent="0">
              <a:lnSpc>
                <a:spcPct val="93000"/>
              </a:lnSpc>
              <a:spcAft>
                <a:spcPts val="1138"/>
              </a:spcAft>
              <a:buSzPct val="45000"/>
              <a:buFont typeface="Wingdings" charset="2"/>
              <a:buChar char=""/>
              <a:tabLst>
                <a:tab pos="0" algn="l"/>
                <a:tab pos="571500" algn="l"/>
                <a:tab pos="1485900" algn="l"/>
                <a:tab pos="2400300" algn="l"/>
                <a:tab pos="3314700" algn="l"/>
                <a:tab pos="4229100" algn="l"/>
                <a:tab pos="5143500" algn="l"/>
                <a:tab pos="6057900" algn="l"/>
                <a:tab pos="6972300" algn="l"/>
                <a:tab pos="7886700" algn="l"/>
                <a:tab pos="8801100" algn="l"/>
                <a:tab pos="9715500" algn="l"/>
              </a:tabLst>
            </a:pPr>
            <a:endParaRPr lang="en-US" sz="2800" dirty="0">
              <a:solidFill>
                <a:srgbClr val="000000"/>
              </a:solidFill>
              <a:latin typeface="Arial" charset="0"/>
            </a:endParaRPr>
          </a:p>
          <a:p>
            <a:pPr marL="857250" lvl="3" indent="0">
              <a:lnSpc>
                <a:spcPct val="93000"/>
              </a:lnSpc>
              <a:spcAft>
                <a:spcPts val="1138"/>
              </a:spcAft>
              <a:buSzPct val="45000"/>
              <a:buFont typeface="Wingdings" charset="2"/>
              <a:buChar char=""/>
              <a:tabLst>
                <a:tab pos="0" algn="l"/>
                <a:tab pos="571500" algn="l"/>
                <a:tab pos="1485900" algn="l"/>
                <a:tab pos="2400300" algn="l"/>
                <a:tab pos="3314700" algn="l"/>
                <a:tab pos="4229100" algn="l"/>
                <a:tab pos="5143500" algn="l"/>
                <a:tab pos="6057900" algn="l"/>
                <a:tab pos="6972300" algn="l"/>
                <a:tab pos="7886700" algn="l"/>
                <a:tab pos="8801100" algn="l"/>
                <a:tab pos="9715500" algn="l"/>
              </a:tabLst>
            </a:pPr>
            <a:r>
              <a:rPr lang="en-US" sz="2800" dirty="0" smtClean="0">
                <a:solidFill>
                  <a:srgbClr val="000000"/>
                </a:solidFill>
                <a:latin typeface="Arial" charset="0"/>
              </a:rPr>
              <a:t>Supers </a:t>
            </a:r>
            <a:endParaRPr lang="en-US" sz="2800" dirty="0">
              <a:solidFill>
                <a:srgbClr val="000000"/>
              </a:solidFill>
              <a:latin typeface="Arial" charset="0"/>
            </a:endParaRPr>
          </a:p>
          <a:p>
            <a:pPr marL="857250" lvl="3" indent="0">
              <a:lnSpc>
                <a:spcPct val="93000"/>
              </a:lnSpc>
              <a:spcAft>
                <a:spcPts val="1138"/>
              </a:spcAft>
              <a:buSzPct val="45000"/>
              <a:buFont typeface="Wingdings" charset="2"/>
              <a:buChar char=""/>
              <a:tabLst>
                <a:tab pos="0" algn="l"/>
                <a:tab pos="571500" algn="l"/>
                <a:tab pos="1485900" algn="l"/>
                <a:tab pos="2400300" algn="l"/>
                <a:tab pos="3314700" algn="l"/>
                <a:tab pos="4229100" algn="l"/>
                <a:tab pos="5143500" algn="l"/>
                <a:tab pos="6057900" algn="l"/>
                <a:tab pos="6972300" algn="l"/>
                <a:tab pos="7886700" algn="l"/>
                <a:tab pos="8801100" algn="l"/>
                <a:tab pos="9715500" algn="l"/>
              </a:tabLst>
            </a:pPr>
            <a:endParaRPr lang="en-US" sz="2800" dirty="0" smtClean="0">
              <a:solidFill>
                <a:srgbClr val="000000"/>
              </a:solidFill>
              <a:latin typeface="Arial" charset="0"/>
            </a:endParaRPr>
          </a:p>
          <a:p>
            <a:pPr marL="857250" lvl="3" indent="0">
              <a:lnSpc>
                <a:spcPct val="93000"/>
              </a:lnSpc>
              <a:spcAft>
                <a:spcPts val="1138"/>
              </a:spcAft>
              <a:buSzPct val="45000"/>
              <a:buFont typeface="Wingdings" charset="2"/>
              <a:buChar char=""/>
              <a:tabLst>
                <a:tab pos="0" algn="l"/>
                <a:tab pos="571500" algn="l"/>
                <a:tab pos="1485900" algn="l"/>
                <a:tab pos="2400300" algn="l"/>
                <a:tab pos="3314700" algn="l"/>
                <a:tab pos="4229100" algn="l"/>
                <a:tab pos="5143500" algn="l"/>
                <a:tab pos="6057900" algn="l"/>
                <a:tab pos="6972300" algn="l"/>
                <a:tab pos="7886700" algn="l"/>
                <a:tab pos="8801100" algn="l"/>
                <a:tab pos="9715500" algn="l"/>
              </a:tabLst>
            </a:pPr>
            <a:r>
              <a:rPr lang="en-US" sz="2800" dirty="0" smtClean="0">
                <a:solidFill>
                  <a:srgbClr val="000000"/>
                </a:solidFill>
                <a:latin typeface="Arial" charset="0"/>
              </a:rPr>
              <a:t>Bottom Boards </a:t>
            </a:r>
            <a:endParaRPr lang="en-US" sz="2800" dirty="0">
              <a:solidFill>
                <a:srgbClr val="000000"/>
              </a:solidFill>
              <a:latin typeface="Arial" charset="0"/>
            </a:endParaRPr>
          </a:p>
          <a:p>
            <a:pPr marL="857250" lvl="3" indent="0">
              <a:lnSpc>
                <a:spcPct val="93000"/>
              </a:lnSpc>
              <a:spcAft>
                <a:spcPts val="1138"/>
              </a:spcAft>
              <a:buSzPct val="45000"/>
              <a:buFont typeface="Wingdings" charset="2"/>
              <a:buChar char=""/>
              <a:tabLst>
                <a:tab pos="0" algn="l"/>
                <a:tab pos="571500" algn="l"/>
                <a:tab pos="1485900" algn="l"/>
                <a:tab pos="2400300" algn="l"/>
                <a:tab pos="3314700" algn="l"/>
                <a:tab pos="4229100" algn="l"/>
                <a:tab pos="5143500" algn="l"/>
                <a:tab pos="6057900" algn="l"/>
                <a:tab pos="6972300" algn="l"/>
                <a:tab pos="7886700" algn="l"/>
                <a:tab pos="8801100" algn="l"/>
                <a:tab pos="9715500" algn="l"/>
              </a:tabLst>
            </a:pPr>
            <a:endParaRPr lang="en-US" sz="2800" dirty="0" smtClean="0">
              <a:solidFill>
                <a:srgbClr val="000000"/>
              </a:solidFill>
              <a:latin typeface="Arial" charset="0"/>
            </a:endParaRPr>
          </a:p>
          <a:p>
            <a:pPr marL="857250" lvl="3" indent="0">
              <a:lnSpc>
                <a:spcPct val="93000"/>
              </a:lnSpc>
              <a:spcAft>
                <a:spcPts val="1138"/>
              </a:spcAft>
              <a:buSzPct val="45000"/>
              <a:buFont typeface="Wingdings" charset="2"/>
              <a:buChar char=""/>
              <a:tabLst>
                <a:tab pos="0" algn="l"/>
                <a:tab pos="571500" algn="l"/>
                <a:tab pos="1485900" algn="l"/>
                <a:tab pos="2400300" algn="l"/>
                <a:tab pos="3314700" algn="l"/>
                <a:tab pos="4229100" algn="l"/>
                <a:tab pos="5143500" algn="l"/>
                <a:tab pos="6057900" algn="l"/>
                <a:tab pos="6972300" algn="l"/>
                <a:tab pos="7886700" algn="l"/>
                <a:tab pos="8801100" algn="l"/>
                <a:tab pos="9715500" algn="l"/>
              </a:tabLst>
            </a:pPr>
            <a:r>
              <a:rPr lang="en-US" sz="2800" dirty="0" smtClean="0">
                <a:solidFill>
                  <a:srgbClr val="000000"/>
                </a:solidFill>
                <a:latin typeface="Arial" charset="0"/>
              </a:rPr>
              <a:t>Telescoping Covers </a:t>
            </a:r>
          </a:p>
          <a:p>
            <a:pPr marL="857250" lvl="3" indent="0">
              <a:lnSpc>
                <a:spcPct val="93000"/>
              </a:lnSpc>
              <a:spcAft>
                <a:spcPts val="1138"/>
              </a:spcAft>
              <a:buSzPct val="45000"/>
              <a:buFont typeface="Wingdings" charset="2"/>
              <a:buChar char=""/>
              <a:tabLst>
                <a:tab pos="0" algn="l"/>
                <a:tab pos="571500" algn="l"/>
                <a:tab pos="1485900" algn="l"/>
                <a:tab pos="2400300" algn="l"/>
                <a:tab pos="3314700" algn="l"/>
                <a:tab pos="4229100" algn="l"/>
                <a:tab pos="5143500" algn="l"/>
                <a:tab pos="6057900" algn="l"/>
                <a:tab pos="6972300" algn="l"/>
                <a:tab pos="7886700" algn="l"/>
                <a:tab pos="8801100" algn="l"/>
                <a:tab pos="9715500" algn="l"/>
              </a:tabLst>
            </a:pPr>
            <a:endParaRPr lang="en-US" sz="2800" dirty="0" smtClean="0">
              <a:solidFill>
                <a:srgbClr val="000000"/>
              </a:solidFill>
              <a:latin typeface="Arial" charset="0"/>
            </a:endParaRPr>
          </a:p>
          <a:p>
            <a:pPr marL="857250" lvl="3" indent="0">
              <a:lnSpc>
                <a:spcPct val="93000"/>
              </a:lnSpc>
              <a:spcAft>
                <a:spcPts val="1138"/>
              </a:spcAft>
              <a:buSzPct val="45000"/>
              <a:buFont typeface="Wingdings" charset="2"/>
              <a:buChar char=""/>
              <a:tabLst>
                <a:tab pos="0" algn="l"/>
                <a:tab pos="571500" algn="l"/>
                <a:tab pos="1485900" algn="l"/>
                <a:tab pos="2400300" algn="l"/>
                <a:tab pos="3314700" algn="l"/>
                <a:tab pos="4229100" algn="l"/>
                <a:tab pos="5143500" algn="l"/>
                <a:tab pos="6057900" algn="l"/>
                <a:tab pos="6972300" algn="l"/>
                <a:tab pos="7886700" algn="l"/>
                <a:tab pos="8801100" algn="l"/>
                <a:tab pos="9715500" algn="l"/>
              </a:tabLst>
            </a:pPr>
            <a:r>
              <a:rPr lang="en-US" sz="2800" dirty="0" smtClean="0">
                <a:solidFill>
                  <a:srgbClr val="000000"/>
                </a:solidFill>
                <a:latin typeface="Arial" charset="0"/>
              </a:rPr>
              <a:t>Inner </a:t>
            </a:r>
            <a:r>
              <a:rPr lang="en-US" sz="2800" dirty="0">
                <a:solidFill>
                  <a:srgbClr val="000000"/>
                </a:solidFill>
                <a:latin typeface="Arial" charset="0"/>
              </a:rPr>
              <a:t>Covers</a:t>
            </a:r>
          </a:p>
          <a:p>
            <a:pPr marL="400050" lvl="2" indent="0">
              <a:lnSpc>
                <a:spcPct val="93000"/>
              </a:lnSpc>
              <a:spcAft>
                <a:spcPts val="1138"/>
              </a:spcAft>
              <a:buSzPct val="45000"/>
              <a:tabLst>
                <a:tab pos="0" algn="l"/>
                <a:tab pos="571500" algn="l"/>
                <a:tab pos="1485900" algn="l"/>
                <a:tab pos="2400300" algn="l"/>
                <a:tab pos="3314700" algn="l"/>
                <a:tab pos="4229100" algn="l"/>
                <a:tab pos="5143500" algn="l"/>
                <a:tab pos="6057900" algn="l"/>
                <a:tab pos="6972300" algn="l"/>
                <a:tab pos="7886700" algn="l"/>
                <a:tab pos="8801100" algn="l"/>
                <a:tab pos="9715500" algn="l"/>
              </a:tabLst>
            </a:pPr>
            <a:endParaRPr lang="en-US" sz="2800" dirty="0">
              <a:solidFill>
                <a:srgbClr val="000000"/>
              </a:solidFill>
              <a:latin typeface="Arial" charset="0"/>
            </a:endParaRPr>
          </a:p>
          <a:p>
            <a:pPr>
              <a:lnSpc>
                <a:spcPct val="93000"/>
              </a:lnSpc>
              <a:spcAft>
                <a:spcPts val="1413"/>
              </a:spcAft>
              <a:buSzPct val="45000"/>
              <a:tabLst>
                <a:tab pos="0" algn="l"/>
                <a:tab pos="571500" algn="l"/>
                <a:tab pos="1485900" algn="l"/>
                <a:tab pos="2400300" algn="l"/>
                <a:tab pos="3314700" algn="l"/>
                <a:tab pos="4229100" algn="l"/>
                <a:tab pos="5143500" algn="l"/>
                <a:tab pos="6057900" algn="l"/>
                <a:tab pos="6972300" algn="l"/>
                <a:tab pos="7886700" algn="l"/>
                <a:tab pos="8801100" algn="l"/>
                <a:tab pos="9715500" algn="l"/>
              </a:tabLst>
            </a:pPr>
            <a:r>
              <a:rPr lang="en-US" sz="3200" dirty="0" smtClean="0">
                <a:solidFill>
                  <a:srgbClr val="000000"/>
                </a:solidFill>
                <a:latin typeface="Arial" charset="0"/>
              </a:rPr>
              <a:t>		</a:t>
            </a:r>
            <a:endParaRPr lang="en-US" sz="3200" dirty="0">
              <a:solidFill>
                <a:srgbClr val="000000"/>
              </a:solidFill>
              <a:latin typeface="Arial" charset="0"/>
            </a:endParaRPr>
          </a:p>
        </p:txBody>
      </p:sp>
      <p:pic>
        <p:nvPicPr>
          <p:cNvPr id="5" name="Picture 4" descr="C:\Users\Ellen\Desktop\671innercover.jpg"/>
          <p:cNvPicPr>
            <a:picLocks noChangeAspect="1" noChangeArrowheads="1"/>
          </p:cNvPicPr>
          <p:nvPr/>
        </p:nvPicPr>
        <p:blipFill>
          <a:blip r:embed="rId3" cstate="print"/>
          <a:srcRect/>
          <a:stretch>
            <a:fillRect/>
          </a:stretch>
        </p:blipFill>
        <p:spPr bwMode="auto">
          <a:xfrm>
            <a:off x="4354512" y="6615113"/>
            <a:ext cx="1876614" cy="944562"/>
          </a:xfrm>
          <a:prstGeom prst="rect">
            <a:avLst/>
          </a:prstGeom>
          <a:noFill/>
        </p:spPr>
      </p:pic>
      <p:pic>
        <p:nvPicPr>
          <p:cNvPr id="2050" name="Picture 2"/>
          <p:cNvPicPr>
            <a:picLocks noChangeAspect="1" noChangeArrowheads="1"/>
          </p:cNvPicPr>
          <p:nvPr/>
        </p:nvPicPr>
        <p:blipFill>
          <a:blip r:embed="rId4" cstate="print"/>
          <a:srcRect/>
          <a:stretch>
            <a:fillRect/>
          </a:stretch>
        </p:blipFill>
        <p:spPr bwMode="auto">
          <a:xfrm>
            <a:off x="4659312" y="1189037"/>
            <a:ext cx="5238750" cy="55054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Hive Equipment </a:t>
            </a:r>
            <a:r>
              <a:rPr lang="en-US" sz="2400" dirty="0" smtClean="0"/>
              <a:t>(cont.)</a:t>
            </a:r>
            <a:endParaRPr lang="en-US" sz="2400" dirty="0"/>
          </a:p>
        </p:txBody>
      </p:sp>
      <p:sp>
        <p:nvSpPr>
          <p:cNvPr id="3" name="Content Placeholder 2"/>
          <p:cNvSpPr>
            <a:spLocks noGrp="1"/>
          </p:cNvSpPr>
          <p:nvPr>
            <p:ph idx="1"/>
          </p:nvPr>
        </p:nvSpPr>
        <p:spPr/>
        <p:txBody>
          <a:bodyPr/>
          <a:lstStyle/>
          <a:p>
            <a:endParaRPr lang="en-US" dirty="0" smtClean="0"/>
          </a:p>
          <a:p>
            <a:pPr marL="857250" lvl="3" indent="0">
              <a:lnSpc>
                <a:spcPct val="93000"/>
              </a:lnSpc>
              <a:spcAft>
                <a:spcPts val="1138"/>
              </a:spcAft>
              <a:buSzPct val="45000"/>
              <a:buFont typeface="Wingdings" charset="2"/>
              <a:buChar char=""/>
              <a:tabLst>
                <a:tab pos="0" algn="l"/>
                <a:tab pos="571500" algn="l"/>
                <a:tab pos="1485900" algn="l"/>
                <a:tab pos="2400300" algn="l"/>
                <a:tab pos="3314700" algn="l"/>
                <a:tab pos="4229100" algn="l"/>
                <a:tab pos="5143500" algn="l"/>
                <a:tab pos="6057900" algn="l"/>
                <a:tab pos="6972300" algn="l"/>
                <a:tab pos="7886700" algn="l"/>
                <a:tab pos="8801100" algn="l"/>
                <a:tab pos="9715500" algn="l"/>
              </a:tabLst>
            </a:pPr>
            <a:r>
              <a:rPr lang="en-US" sz="2800" dirty="0" smtClean="0">
                <a:latin typeface="Arial" charset="0"/>
              </a:rPr>
              <a:t>Queen Excluders</a:t>
            </a:r>
          </a:p>
          <a:p>
            <a:pPr marL="857250" lvl="3" indent="0">
              <a:lnSpc>
                <a:spcPct val="93000"/>
              </a:lnSpc>
              <a:spcAft>
                <a:spcPts val="1138"/>
              </a:spcAft>
              <a:buSzPct val="45000"/>
              <a:buFont typeface="Wingdings" charset="2"/>
              <a:buChar char=""/>
              <a:tabLst>
                <a:tab pos="0" algn="l"/>
                <a:tab pos="571500" algn="l"/>
                <a:tab pos="1485900" algn="l"/>
                <a:tab pos="2400300" algn="l"/>
                <a:tab pos="3314700" algn="l"/>
                <a:tab pos="4229100" algn="l"/>
                <a:tab pos="5143500" algn="l"/>
                <a:tab pos="6057900" algn="l"/>
                <a:tab pos="6972300" algn="l"/>
                <a:tab pos="7886700" algn="l"/>
                <a:tab pos="8801100" algn="l"/>
                <a:tab pos="9715500" algn="l"/>
              </a:tabLst>
            </a:pPr>
            <a:endParaRPr lang="en-US" sz="2800" dirty="0" smtClean="0">
              <a:latin typeface="Arial" charset="0"/>
            </a:endParaRPr>
          </a:p>
          <a:p>
            <a:pPr marL="857250" lvl="3" indent="0">
              <a:lnSpc>
                <a:spcPct val="93000"/>
              </a:lnSpc>
              <a:spcAft>
                <a:spcPts val="1138"/>
              </a:spcAft>
              <a:buSzPct val="45000"/>
              <a:buFont typeface="Wingdings" charset="2"/>
              <a:buChar char=""/>
              <a:tabLst>
                <a:tab pos="0" algn="l"/>
                <a:tab pos="571500" algn="l"/>
                <a:tab pos="1485900" algn="l"/>
                <a:tab pos="2400300" algn="l"/>
                <a:tab pos="3314700" algn="l"/>
                <a:tab pos="4229100" algn="l"/>
                <a:tab pos="5143500" algn="l"/>
                <a:tab pos="6057900" algn="l"/>
                <a:tab pos="6972300" algn="l"/>
                <a:tab pos="7886700" algn="l"/>
                <a:tab pos="8801100" algn="l"/>
                <a:tab pos="9715500" algn="l"/>
              </a:tabLst>
            </a:pPr>
            <a:endParaRPr lang="en-US" sz="2800" dirty="0" smtClean="0">
              <a:latin typeface="Arial" charset="0"/>
            </a:endParaRPr>
          </a:p>
          <a:p>
            <a:pPr marL="857250" lvl="3" indent="0">
              <a:lnSpc>
                <a:spcPct val="93000"/>
              </a:lnSpc>
              <a:spcAft>
                <a:spcPts val="1138"/>
              </a:spcAft>
              <a:buSzPct val="45000"/>
              <a:buFont typeface="Wingdings" charset="2"/>
              <a:buChar char=""/>
              <a:tabLst>
                <a:tab pos="0" algn="l"/>
                <a:tab pos="571500" algn="l"/>
                <a:tab pos="1485900" algn="l"/>
                <a:tab pos="2400300" algn="l"/>
                <a:tab pos="3314700" algn="l"/>
                <a:tab pos="4229100" algn="l"/>
                <a:tab pos="5143500" algn="l"/>
                <a:tab pos="6057900" algn="l"/>
                <a:tab pos="6972300" algn="l"/>
                <a:tab pos="7886700" algn="l"/>
                <a:tab pos="8801100" algn="l"/>
                <a:tab pos="9715500" algn="l"/>
              </a:tabLst>
            </a:pPr>
            <a:r>
              <a:rPr lang="en-US" sz="2800" dirty="0" smtClean="0">
                <a:latin typeface="Arial" charset="0"/>
              </a:rPr>
              <a:t>Entrance Restrictors</a:t>
            </a:r>
          </a:p>
          <a:p>
            <a:pPr marL="857250" lvl="3" indent="0">
              <a:lnSpc>
                <a:spcPct val="93000"/>
              </a:lnSpc>
              <a:spcAft>
                <a:spcPts val="1138"/>
              </a:spcAft>
              <a:buSzPct val="45000"/>
              <a:buFont typeface="Wingdings" charset="2"/>
              <a:buChar char=""/>
              <a:tabLst>
                <a:tab pos="0" algn="l"/>
                <a:tab pos="571500" algn="l"/>
                <a:tab pos="1485900" algn="l"/>
                <a:tab pos="2400300" algn="l"/>
                <a:tab pos="3314700" algn="l"/>
                <a:tab pos="4229100" algn="l"/>
                <a:tab pos="5143500" algn="l"/>
                <a:tab pos="6057900" algn="l"/>
                <a:tab pos="6972300" algn="l"/>
                <a:tab pos="7886700" algn="l"/>
                <a:tab pos="8801100" algn="l"/>
                <a:tab pos="9715500" algn="l"/>
              </a:tabLst>
            </a:pPr>
            <a:endParaRPr lang="en-US" sz="2800" dirty="0" smtClean="0">
              <a:latin typeface="Arial" charset="0"/>
            </a:endParaRPr>
          </a:p>
          <a:p>
            <a:pPr marL="857250" lvl="3" indent="0">
              <a:lnSpc>
                <a:spcPct val="93000"/>
              </a:lnSpc>
              <a:spcAft>
                <a:spcPts val="1138"/>
              </a:spcAft>
              <a:buSzPct val="45000"/>
              <a:buFont typeface="Wingdings" charset="2"/>
              <a:buChar char=""/>
              <a:tabLst>
                <a:tab pos="0" algn="l"/>
                <a:tab pos="571500" algn="l"/>
                <a:tab pos="1485900" algn="l"/>
                <a:tab pos="2400300" algn="l"/>
                <a:tab pos="3314700" algn="l"/>
                <a:tab pos="4229100" algn="l"/>
                <a:tab pos="5143500" algn="l"/>
                <a:tab pos="6057900" algn="l"/>
                <a:tab pos="6972300" algn="l"/>
                <a:tab pos="7886700" algn="l"/>
                <a:tab pos="8801100" algn="l"/>
                <a:tab pos="9715500" algn="l"/>
              </a:tabLst>
            </a:pPr>
            <a:endParaRPr lang="en-US" sz="2800" dirty="0" smtClean="0">
              <a:latin typeface="Arial" charset="0"/>
            </a:endParaRPr>
          </a:p>
          <a:p>
            <a:pPr marL="857250" lvl="3" indent="0">
              <a:lnSpc>
                <a:spcPct val="93000"/>
              </a:lnSpc>
              <a:spcAft>
                <a:spcPts val="1138"/>
              </a:spcAft>
              <a:buSzPct val="45000"/>
              <a:buFont typeface="Wingdings" charset="2"/>
              <a:buChar char=""/>
              <a:tabLst>
                <a:tab pos="0" algn="l"/>
                <a:tab pos="571500" algn="l"/>
                <a:tab pos="1485900" algn="l"/>
                <a:tab pos="2400300" algn="l"/>
                <a:tab pos="3314700" algn="l"/>
                <a:tab pos="4229100" algn="l"/>
                <a:tab pos="5143500" algn="l"/>
                <a:tab pos="6057900" algn="l"/>
                <a:tab pos="6972300" algn="l"/>
                <a:tab pos="7886700" algn="l"/>
                <a:tab pos="8801100" algn="l"/>
                <a:tab pos="9715500" algn="l"/>
              </a:tabLst>
            </a:pPr>
            <a:r>
              <a:rPr lang="en-US" sz="2800" dirty="0" smtClean="0">
                <a:latin typeface="Arial" charset="0"/>
              </a:rPr>
              <a:t>Feeders</a:t>
            </a:r>
          </a:p>
          <a:p>
            <a:endParaRPr lang="en-US" dirty="0"/>
          </a:p>
        </p:txBody>
      </p:sp>
      <p:pic>
        <p:nvPicPr>
          <p:cNvPr id="4" name="Picture 2" descr="C:\Users\Ellen\Desktop\images (3).jpg"/>
          <p:cNvPicPr>
            <a:picLocks noChangeAspect="1" noChangeArrowheads="1"/>
          </p:cNvPicPr>
          <p:nvPr/>
        </p:nvPicPr>
        <p:blipFill>
          <a:blip r:embed="rId2" cstate="print"/>
          <a:srcRect/>
          <a:stretch>
            <a:fillRect/>
          </a:stretch>
        </p:blipFill>
        <p:spPr bwMode="auto">
          <a:xfrm>
            <a:off x="4506912" y="1417637"/>
            <a:ext cx="1838325" cy="1838325"/>
          </a:xfrm>
          <a:prstGeom prst="rect">
            <a:avLst/>
          </a:prstGeom>
          <a:noFill/>
        </p:spPr>
      </p:pic>
      <p:pic>
        <p:nvPicPr>
          <p:cNvPr id="5" name="Picture 2" descr="C:\Users\Ellen\Desktop\download.jpg"/>
          <p:cNvPicPr>
            <a:picLocks noChangeAspect="1" noChangeArrowheads="1"/>
          </p:cNvPicPr>
          <p:nvPr/>
        </p:nvPicPr>
        <p:blipFill>
          <a:blip r:embed="rId3" cstate="print"/>
          <a:srcRect/>
          <a:stretch>
            <a:fillRect/>
          </a:stretch>
        </p:blipFill>
        <p:spPr bwMode="auto">
          <a:xfrm>
            <a:off x="4735512" y="3856037"/>
            <a:ext cx="1160390" cy="869172"/>
          </a:xfrm>
          <a:prstGeom prst="rect">
            <a:avLst/>
          </a:prstGeom>
          <a:noFill/>
        </p:spPr>
      </p:pic>
      <p:pic>
        <p:nvPicPr>
          <p:cNvPr id="6" name="Picture 2" descr="C:\Users\Ellen\Desktop\DSC_1245.jpg"/>
          <p:cNvPicPr>
            <a:picLocks noChangeAspect="1" noChangeArrowheads="1"/>
          </p:cNvPicPr>
          <p:nvPr/>
        </p:nvPicPr>
        <p:blipFill>
          <a:blip r:embed="rId4" cstate="print"/>
          <a:srcRect/>
          <a:stretch>
            <a:fillRect/>
          </a:stretch>
        </p:blipFill>
        <p:spPr bwMode="auto">
          <a:xfrm>
            <a:off x="6640512" y="4008437"/>
            <a:ext cx="2207285" cy="838199"/>
          </a:xfrm>
          <a:prstGeom prst="rect">
            <a:avLst/>
          </a:prstGeom>
          <a:noFill/>
        </p:spPr>
      </p:pic>
      <p:pic>
        <p:nvPicPr>
          <p:cNvPr id="7" name="Picture 2" descr="C:\Users\Ellen\Desktop\M00859l.jpg"/>
          <p:cNvPicPr>
            <a:picLocks noChangeAspect="1" noChangeArrowheads="1"/>
          </p:cNvPicPr>
          <p:nvPr/>
        </p:nvPicPr>
        <p:blipFill>
          <a:blip r:embed="rId5" cstate="print"/>
          <a:srcRect/>
          <a:stretch>
            <a:fillRect/>
          </a:stretch>
        </p:blipFill>
        <p:spPr bwMode="auto">
          <a:xfrm>
            <a:off x="3211512" y="5684837"/>
            <a:ext cx="1985009" cy="1371600"/>
          </a:xfrm>
          <a:prstGeom prst="rect">
            <a:avLst/>
          </a:prstGeom>
          <a:noFill/>
        </p:spPr>
      </p:pic>
      <p:pic>
        <p:nvPicPr>
          <p:cNvPr id="8" name="Picture 7" descr="C:\Users\Ellen\Desktop\7287478772_632a81cd93_c.jpg"/>
          <p:cNvPicPr>
            <a:picLocks noChangeAspect="1" noChangeArrowheads="1"/>
          </p:cNvPicPr>
          <p:nvPr/>
        </p:nvPicPr>
        <p:blipFill>
          <a:blip r:embed="rId6" cstate="print"/>
          <a:srcRect/>
          <a:stretch>
            <a:fillRect/>
          </a:stretch>
        </p:blipFill>
        <p:spPr bwMode="auto">
          <a:xfrm>
            <a:off x="8113712" y="5761037"/>
            <a:ext cx="1653117" cy="1239838"/>
          </a:xfrm>
          <a:prstGeom prst="rect">
            <a:avLst/>
          </a:prstGeom>
          <a:noFill/>
        </p:spPr>
      </p:pic>
      <p:pic>
        <p:nvPicPr>
          <p:cNvPr id="9" name="Picture 3" descr="C:\Users\Ellen\Desktop\sfchron-bee-feeder.jpg.492x0_q85_crop-smart.jpg"/>
          <p:cNvPicPr>
            <a:picLocks noChangeAspect="1" noChangeArrowheads="1"/>
          </p:cNvPicPr>
          <p:nvPr/>
        </p:nvPicPr>
        <p:blipFill>
          <a:blip r:embed="rId7" cstate="print"/>
          <a:srcRect/>
          <a:stretch>
            <a:fillRect/>
          </a:stretch>
        </p:blipFill>
        <p:spPr bwMode="auto">
          <a:xfrm>
            <a:off x="5726112" y="5684837"/>
            <a:ext cx="1791399" cy="119062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sz="4800" b="1" dirty="0" smtClean="0"/>
              <a:t>Protective Clothing and Tools</a:t>
            </a:r>
            <a:endParaRPr lang="en-US" sz="4800" b="1" dirty="0"/>
          </a:p>
        </p:txBody>
      </p:sp>
      <p:sp>
        <p:nvSpPr>
          <p:cNvPr id="4" name="Content Placeholder 3"/>
          <p:cNvSpPr>
            <a:spLocks noGrp="1"/>
          </p:cNvSpPr>
          <p:nvPr>
            <p:ph idx="1"/>
          </p:nvPr>
        </p:nvSpPr>
        <p:spPr>
          <a:xfrm>
            <a:off x="503238" y="1768475"/>
            <a:ext cx="9067800" cy="5791200"/>
          </a:xfrm>
        </p:spPr>
        <p:txBody>
          <a:bodyPr/>
          <a:lstStyle/>
          <a:p>
            <a:pPr>
              <a:buSzPct val="45000"/>
              <a:tabLst>
                <a:tab pos="0" algn="l"/>
                <a:tab pos="571500" algn="l"/>
                <a:tab pos="1485900" algn="l"/>
                <a:tab pos="2400300" algn="l"/>
                <a:tab pos="3314700" algn="l"/>
                <a:tab pos="4229100" algn="l"/>
                <a:tab pos="5143500" algn="l"/>
                <a:tab pos="6057900" algn="l"/>
                <a:tab pos="6972300" algn="l"/>
                <a:tab pos="7886700" algn="l"/>
                <a:tab pos="8801100" algn="l"/>
                <a:tab pos="9715500" algn="l"/>
              </a:tabLst>
            </a:pPr>
            <a:r>
              <a:rPr lang="en-US" dirty="0" smtClean="0">
                <a:latin typeface="Arial" charset="0"/>
              </a:rPr>
              <a:t>Hats, Veils, Suits, </a:t>
            </a:r>
            <a:r>
              <a:rPr lang="en-US" dirty="0" smtClean="0">
                <a:latin typeface="Arial" charset="0"/>
              </a:rPr>
              <a:t>Gloves</a:t>
            </a:r>
            <a:endParaRPr lang="en-US" dirty="0" smtClean="0">
              <a:latin typeface="Arial" charset="0"/>
            </a:endParaRPr>
          </a:p>
          <a:p>
            <a:pPr>
              <a:buSzPct val="45000"/>
              <a:tabLst>
                <a:tab pos="0" algn="l"/>
                <a:tab pos="571500" algn="l"/>
                <a:tab pos="1485900" algn="l"/>
                <a:tab pos="2400300" algn="l"/>
                <a:tab pos="3314700" algn="l"/>
                <a:tab pos="4229100" algn="l"/>
                <a:tab pos="5143500" algn="l"/>
                <a:tab pos="6057900" algn="l"/>
                <a:tab pos="6972300" algn="l"/>
                <a:tab pos="7886700" algn="l"/>
                <a:tab pos="8801100" algn="l"/>
                <a:tab pos="9715500" algn="l"/>
              </a:tabLst>
            </a:pPr>
            <a:endParaRPr lang="en-US" dirty="0" smtClean="0">
              <a:latin typeface="Arial" charset="0"/>
            </a:endParaRPr>
          </a:p>
          <a:p>
            <a:pPr>
              <a:buSzPct val="45000"/>
              <a:tabLst>
                <a:tab pos="0" algn="l"/>
                <a:tab pos="571500" algn="l"/>
                <a:tab pos="1485900" algn="l"/>
                <a:tab pos="2400300" algn="l"/>
                <a:tab pos="3314700" algn="l"/>
                <a:tab pos="4229100" algn="l"/>
                <a:tab pos="5143500" algn="l"/>
                <a:tab pos="6057900" algn="l"/>
                <a:tab pos="6972300" algn="l"/>
                <a:tab pos="7886700" algn="l"/>
                <a:tab pos="8801100" algn="l"/>
                <a:tab pos="9715500" algn="l"/>
              </a:tabLst>
            </a:pPr>
            <a:endParaRPr lang="en-US" dirty="0" smtClean="0">
              <a:latin typeface="Arial" charset="0"/>
            </a:endParaRPr>
          </a:p>
          <a:p>
            <a:pPr>
              <a:buSzPct val="45000"/>
              <a:tabLst>
                <a:tab pos="0" algn="l"/>
                <a:tab pos="571500" algn="l"/>
                <a:tab pos="1485900" algn="l"/>
                <a:tab pos="2400300" algn="l"/>
                <a:tab pos="3314700" algn="l"/>
                <a:tab pos="4229100" algn="l"/>
                <a:tab pos="5143500" algn="l"/>
                <a:tab pos="6057900" algn="l"/>
                <a:tab pos="6972300" algn="l"/>
                <a:tab pos="7886700" algn="l"/>
                <a:tab pos="8801100" algn="l"/>
                <a:tab pos="9715500" algn="l"/>
              </a:tabLst>
            </a:pPr>
            <a:endParaRPr lang="en-US" dirty="0" smtClean="0">
              <a:latin typeface="Arial" charset="0"/>
            </a:endParaRPr>
          </a:p>
          <a:p>
            <a:pPr>
              <a:buSzPct val="45000"/>
              <a:tabLst>
                <a:tab pos="0" algn="l"/>
                <a:tab pos="571500" algn="l"/>
                <a:tab pos="1485900" algn="l"/>
                <a:tab pos="2400300" algn="l"/>
                <a:tab pos="3314700" algn="l"/>
                <a:tab pos="4229100" algn="l"/>
                <a:tab pos="5143500" algn="l"/>
                <a:tab pos="6057900" algn="l"/>
                <a:tab pos="6972300" algn="l"/>
                <a:tab pos="7886700" algn="l"/>
                <a:tab pos="8801100" algn="l"/>
                <a:tab pos="9715500" algn="l"/>
              </a:tabLst>
            </a:pPr>
            <a:r>
              <a:rPr lang="en-US" dirty="0" smtClean="0">
                <a:latin typeface="Arial" charset="0"/>
              </a:rPr>
              <a:t>	Hive Tool, Bee Brush, </a:t>
            </a:r>
            <a:r>
              <a:rPr lang="en-US" dirty="0" smtClean="0">
                <a:latin typeface="Arial" charset="0"/>
              </a:rPr>
              <a:t>Frame Hanger, Scale, Smoker</a:t>
            </a:r>
            <a:endParaRPr lang="en-US" dirty="0" smtClean="0">
              <a:latin typeface="Arial" charset="0"/>
            </a:endParaRPr>
          </a:p>
          <a:p>
            <a:endParaRPr lang="en-US" dirty="0"/>
          </a:p>
        </p:txBody>
      </p:sp>
      <p:pic>
        <p:nvPicPr>
          <p:cNvPr id="5" name="Picture 3" descr="C:\Users\Ellen\Desktop\bee_brush___hive_tool.JPG"/>
          <p:cNvPicPr>
            <a:picLocks noChangeAspect="1" noChangeArrowheads="1"/>
          </p:cNvPicPr>
          <p:nvPr/>
        </p:nvPicPr>
        <p:blipFill>
          <a:blip r:embed="rId2" cstate="print"/>
          <a:srcRect/>
          <a:stretch>
            <a:fillRect/>
          </a:stretch>
        </p:blipFill>
        <p:spPr bwMode="auto">
          <a:xfrm>
            <a:off x="343786" y="5684837"/>
            <a:ext cx="2241464" cy="1371600"/>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7783512" y="5303837"/>
            <a:ext cx="2025485" cy="1791054"/>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5954712" y="1417637"/>
            <a:ext cx="1304925" cy="2528799"/>
          </a:xfrm>
          <a:prstGeom prst="rect">
            <a:avLst/>
          </a:prstGeom>
          <a:noFill/>
          <a:ln w="9525">
            <a:noFill/>
            <a:miter lim="800000"/>
            <a:headEnd/>
            <a:tailEnd/>
          </a:ln>
        </p:spPr>
      </p:pic>
      <p:pic>
        <p:nvPicPr>
          <p:cNvPr id="5122" name="Picture 2" descr="Image result for frame holder beekeeping"/>
          <p:cNvPicPr>
            <a:picLocks noChangeAspect="1" noChangeArrowheads="1"/>
          </p:cNvPicPr>
          <p:nvPr/>
        </p:nvPicPr>
        <p:blipFill>
          <a:blip r:embed="rId5" cstate="print"/>
          <a:srcRect/>
          <a:stretch>
            <a:fillRect/>
          </a:stretch>
        </p:blipFill>
        <p:spPr bwMode="auto">
          <a:xfrm>
            <a:off x="3211512" y="5608637"/>
            <a:ext cx="2114550" cy="1409700"/>
          </a:xfrm>
          <a:prstGeom prst="rect">
            <a:avLst/>
          </a:prstGeom>
          <a:noFill/>
        </p:spPr>
      </p:pic>
      <p:pic>
        <p:nvPicPr>
          <p:cNvPr id="8" name="Picture 5"/>
          <p:cNvPicPr>
            <a:picLocks noChangeAspect="1" noChangeArrowheads="1"/>
          </p:cNvPicPr>
          <p:nvPr/>
        </p:nvPicPr>
        <p:blipFill>
          <a:blip r:embed="rId6" cstate="print"/>
          <a:srcRect/>
          <a:stretch>
            <a:fillRect/>
          </a:stretch>
        </p:blipFill>
        <p:spPr bwMode="auto">
          <a:xfrm>
            <a:off x="6259512" y="4871777"/>
            <a:ext cx="1401219" cy="2489460"/>
          </a:xfrm>
          <a:prstGeom prst="rect">
            <a:avLst/>
          </a:prstGeom>
          <a:noFill/>
          <a:ln w="9525">
            <a:noFill/>
            <a:miter lim="800000"/>
            <a:headEnd/>
            <a:tailEnd/>
          </a:ln>
        </p:spPr>
      </p:pic>
      <p:pic>
        <p:nvPicPr>
          <p:cNvPr id="9" name="Picture 6"/>
          <p:cNvPicPr>
            <a:picLocks noChangeAspect="1" noChangeArrowheads="1"/>
          </p:cNvPicPr>
          <p:nvPr/>
        </p:nvPicPr>
        <p:blipFill>
          <a:blip r:embed="rId7" cstate="print"/>
          <a:srcRect/>
          <a:stretch>
            <a:fillRect/>
          </a:stretch>
        </p:blipFill>
        <p:spPr bwMode="auto">
          <a:xfrm>
            <a:off x="1458912" y="2255837"/>
            <a:ext cx="3293534" cy="1852613"/>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503238" y="1"/>
            <a:ext cx="9070975" cy="1563688"/>
          </a:xfrm>
          <a:prstGeom prst="rect">
            <a:avLst/>
          </a:prstGeom>
          <a:noFill/>
          <a:ln w="9525">
            <a:noFill/>
            <a:round/>
            <a:headEnd/>
            <a:tailEnd/>
          </a:ln>
        </p:spPr>
        <p:txBody>
          <a:bodyPr lIns="0" tIns="38880" rIns="0" bIns="0" anchor="ctr"/>
          <a:lstStyle/>
          <a:p>
            <a:pPr>
              <a:lnSpc>
                <a:spcPct val="93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5400" b="1" dirty="0">
                <a:solidFill>
                  <a:srgbClr val="000000"/>
                </a:solidFill>
                <a:latin typeface="Arial" charset="0"/>
              </a:rPr>
              <a:t>Resources</a:t>
            </a:r>
          </a:p>
        </p:txBody>
      </p:sp>
      <p:sp>
        <p:nvSpPr>
          <p:cNvPr id="10243" name="Text Box 2"/>
          <p:cNvSpPr txBox="1">
            <a:spLocks noChangeArrowheads="1"/>
          </p:cNvSpPr>
          <p:nvPr/>
        </p:nvSpPr>
        <p:spPr bwMode="auto">
          <a:xfrm>
            <a:off x="392112" y="1570037"/>
            <a:ext cx="9029701" cy="5715001"/>
          </a:xfrm>
          <a:prstGeom prst="rect">
            <a:avLst/>
          </a:prstGeom>
          <a:noFill/>
          <a:ln w="9525">
            <a:solidFill>
              <a:srgbClr val="0070C0"/>
            </a:solidFill>
            <a:round/>
            <a:headEnd/>
            <a:tailEnd/>
          </a:ln>
        </p:spPr>
        <p:txBody>
          <a:bodyPr lIns="0" tIns="28080" rIns="0" bIns="0"/>
          <a:lstStyle/>
          <a:p>
            <a:pPr>
              <a:lnSpc>
                <a:spcPct val="93000"/>
              </a:lnSpc>
              <a:spcAft>
                <a:spcPts val="1200"/>
              </a:spcAft>
              <a:buSzPct val="45000"/>
              <a:tabLst>
                <a:tab pos="0" algn="l"/>
                <a:tab pos="571500" algn="l"/>
                <a:tab pos="1485900" algn="l"/>
                <a:tab pos="2400300" algn="l"/>
                <a:tab pos="3314700" algn="l"/>
                <a:tab pos="4229100" algn="l"/>
                <a:tab pos="5143500" algn="l"/>
                <a:tab pos="6057900" algn="l"/>
                <a:tab pos="6972300" algn="l"/>
                <a:tab pos="7886700" algn="l"/>
                <a:tab pos="8801100" algn="l"/>
                <a:tab pos="9715500" algn="l"/>
              </a:tabLst>
            </a:pPr>
            <a:r>
              <a:rPr lang="en-US" sz="4000" b="1" dirty="0">
                <a:solidFill>
                  <a:srgbClr val="000000"/>
                </a:solidFill>
                <a:latin typeface="Arial" charset="0"/>
              </a:rPr>
              <a:t>Bee </a:t>
            </a:r>
            <a:r>
              <a:rPr lang="en-US" sz="4000" b="1" dirty="0" smtClean="0">
                <a:solidFill>
                  <a:srgbClr val="000000"/>
                </a:solidFill>
                <a:latin typeface="Arial" charset="0"/>
              </a:rPr>
              <a:t>Associations</a:t>
            </a:r>
            <a:endParaRPr lang="en-US" sz="1600" b="1" dirty="0" smtClean="0">
              <a:solidFill>
                <a:srgbClr val="000000"/>
              </a:solidFill>
              <a:latin typeface="Arial" charset="0"/>
            </a:endParaRPr>
          </a:p>
          <a:p>
            <a:pPr>
              <a:spcAft>
                <a:spcPts val="1200"/>
              </a:spcAft>
              <a:buSzPct val="45000"/>
              <a:tabLst>
                <a:tab pos="0" algn="l"/>
                <a:tab pos="571500" algn="l"/>
                <a:tab pos="1485900" algn="l"/>
                <a:tab pos="2400300" algn="l"/>
                <a:tab pos="3314700" algn="l"/>
                <a:tab pos="4229100" algn="l"/>
                <a:tab pos="5143500" algn="l"/>
                <a:tab pos="6057900" algn="l"/>
                <a:tab pos="6972300" algn="l"/>
                <a:tab pos="7886700" algn="l"/>
                <a:tab pos="8801100" algn="l"/>
                <a:tab pos="9715500" algn="l"/>
              </a:tabLst>
            </a:pPr>
            <a:r>
              <a:rPr lang="en-US" sz="4000" dirty="0" smtClean="0">
                <a:solidFill>
                  <a:srgbClr val="000000"/>
                </a:solidFill>
                <a:latin typeface="Arial" charset="0"/>
              </a:rPr>
              <a:t>		</a:t>
            </a:r>
            <a:r>
              <a:rPr lang="en-US" sz="2800" dirty="0" smtClean="0">
                <a:solidFill>
                  <a:srgbClr val="000000"/>
                </a:solidFill>
                <a:latin typeface="Arial" charset="0"/>
              </a:rPr>
              <a:t>Backyard Beekeepers</a:t>
            </a:r>
          </a:p>
          <a:p>
            <a:pPr>
              <a:spcAft>
                <a:spcPts val="1200"/>
              </a:spcAft>
              <a:buSzPct val="45000"/>
              <a:tabLst>
                <a:tab pos="0" algn="l"/>
                <a:tab pos="571500" algn="l"/>
                <a:tab pos="1485900" algn="l"/>
                <a:tab pos="2400300" algn="l"/>
                <a:tab pos="3314700" algn="l"/>
                <a:tab pos="4229100" algn="l"/>
                <a:tab pos="5143500" algn="l"/>
                <a:tab pos="6057900" algn="l"/>
                <a:tab pos="6972300" algn="l"/>
                <a:tab pos="7886700" algn="l"/>
                <a:tab pos="8801100" algn="l"/>
                <a:tab pos="9715500" algn="l"/>
              </a:tabLst>
            </a:pPr>
            <a:r>
              <a:rPr lang="en-US" sz="2800" dirty="0" smtClean="0">
                <a:solidFill>
                  <a:srgbClr val="000000"/>
                </a:solidFill>
                <a:latin typeface="Arial" charset="0"/>
              </a:rPr>
              <a:t>		Inland Empire Beekeepers</a:t>
            </a:r>
          </a:p>
          <a:p>
            <a:pPr>
              <a:spcAft>
                <a:spcPts val="1200"/>
              </a:spcAft>
              <a:buSzPct val="45000"/>
              <a:tabLst>
                <a:tab pos="0" algn="l"/>
                <a:tab pos="571500" algn="l"/>
                <a:tab pos="1485900" algn="l"/>
                <a:tab pos="2400300" algn="l"/>
                <a:tab pos="3314700" algn="l"/>
                <a:tab pos="4229100" algn="l"/>
                <a:tab pos="5143500" algn="l"/>
                <a:tab pos="6057900" algn="l"/>
                <a:tab pos="6972300" algn="l"/>
                <a:tab pos="7886700" algn="l"/>
                <a:tab pos="8801100" algn="l"/>
                <a:tab pos="9715500" algn="l"/>
              </a:tabLst>
            </a:pPr>
            <a:r>
              <a:rPr lang="en-US" sz="2800" dirty="0" smtClean="0">
                <a:solidFill>
                  <a:srgbClr val="000000"/>
                </a:solidFill>
                <a:latin typeface="Arial" charset="0"/>
              </a:rPr>
              <a:t>		West Plains Beekeepers </a:t>
            </a:r>
          </a:p>
          <a:p>
            <a:pPr>
              <a:spcAft>
                <a:spcPts val="1200"/>
              </a:spcAft>
              <a:buSzPct val="45000"/>
              <a:tabLst>
                <a:tab pos="0" algn="l"/>
                <a:tab pos="571500" algn="l"/>
                <a:tab pos="1485900" algn="l"/>
                <a:tab pos="2400300" algn="l"/>
                <a:tab pos="3314700" algn="l"/>
                <a:tab pos="4229100" algn="l"/>
                <a:tab pos="5143500" algn="l"/>
                <a:tab pos="6057900" algn="l"/>
                <a:tab pos="6972300" algn="l"/>
                <a:tab pos="7886700" algn="l"/>
                <a:tab pos="8801100" algn="l"/>
                <a:tab pos="9715500" algn="l"/>
              </a:tabLst>
            </a:pPr>
            <a:r>
              <a:rPr lang="en-US" sz="2800" dirty="0" smtClean="0">
                <a:solidFill>
                  <a:srgbClr val="000000"/>
                </a:solidFill>
                <a:latin typeface="Arial" charset="0"/>
              </a:rPr>
              <a:t>		Washington State Beekeepers</a:t>
            </a:r>
            <a:endParaRPr lang="en-US" sz="2800" dirty="0">
              <a:solidFill>
                <a:srgbClr val="000000"/>
              </a:solidFill>
              <a:latin typeface="Arial" charset="0"/>
            </a:endParaRPr>
          </a:p>
          <a:p>
            <a:pPr>
              <a:lnSpc>
                <a:spcPct val="150000"/>
              </a:lnSpc>
              <a:spcAft>
                <a:spcPts val="1413"/>
              </a:spcAft>
              <a:buSzPct val="45000"/>
              <a:tabLst>
                <a:tab pos="0" algn="l"/>
                <a:tab pos="571500" algn="l"/>
                <a:tab pos="1485900" algn="l"/>
                <a:tab pos="2400300" algn="l"/>
                <a:tab pos="3314700" algn="l"/>
                <a:tab pos="4229100" algn="l"/>
                <a:tab pos="5143500" algn="l"/>
                <a:tab pos="6057900" algn="l"/>
                <a:tab pos="6972300" algn="l"/>
                <a:tab pos="7886700" algn="l"/>
                <a:tab pos="8801100" algn="l"/>
                <a:tab pos="9715500" algn="l"/>
              </a:tabLst>
            </a:pPr>
            <a:r>
              <a:rPr lang="en-US" sz="4000" b="1" dirty="0" smtClean="0">
                <a:solidFill>
                  <a:srgbClr val="000000"/>
                </a:solidFill>
                <a:latin typeface="Arial" charset="0"/>
              </a:rPr>
              <a:t>Your Library</a:t>
            </a:r>
          </a:p>
          <a:p>
            <a:pPr>
              <a:lnSpc>
                <a:spcPct val="150000"/>
              </a:lnSpc>
              <a:spcAft>
                <a:spcPts val="1413"/>
              </a:spcAft>
              <a:buSzPct val="45000"/>
              <a:tabLst>
                <a:tab pos="0" algn="l"/>
                <a:tab pos="571500" algn="l"/>
                <a:tab pos="1485900" algn="l"/>
                <a:tab pos="2400300" algn="l"/>
                <a:tab pos="3314700" algn="l"/>
                <a:tab pos="4229100" algn="l"/>
                <a:tab pos="5143500" algn="l"/>
                <a:tab pos="6057900" algn="l"/>
                <a:tab pos="6972300" algn="l"/>
                <a:tab pos="7886700" algn="l"/>
                <a:tab pos="8801100" algn="l"/>
                <a:tab pos="9715500" algn="l"/>
              </a:tabLst>
            </a:pPr>
            <a:r>
              <a:rPr lang="en-US" sz="4000" b="1" dirty="0" smtClean="0">
                <a:solidFill>
                  <a:srgbClr val="000000"/>
                </a:solidFill>
                <a:latin typeface="Arial" charset="0"/>
              </a:rPr>
              <a:t>The </a:t>
            </a:r>
            <a:r>
              <a:rPr lang="en-US" sz="4000" b="1" dirty="0">
                <a:solidFill>
                  <a:srgbClr val="000000"/>
                </a:solidFill>
                <a:latin typeface="Arial" charset="0"/>
              </a:rPr>
              <a:t>Web</a:t>
            </a:r>
          </a:p>
          <a:p>
            <a:pPr>
              <a:lnSpc>
                <a:spcPct val="93000"/>
              </a:lnSpc>
              <a:spcAft>
                <a:spcPts val="1413"/>
              </a:spcAft>
              <a:buClrTx/>
              <a:buFontTx/>
              <a:buNone/>
              <a:tabLst>
                <a:tab pos="0" algn="l"/>
                <a:tab pos="571500" algn="l"/>
                <a:tab pos="1485900" algn="l"/>
                <a:tab pos="2400300" algn="l"/>
                <a:tab pos="3314700" algn="l"/>
                <a:tab pos="4229100" algn="l"/>
                <a:tab pos="5143500" algn="l"/>
                <a:tab pos="6057900" algn="l"/>
                <a:tab pos="6972300" algn="l"/>
                <a:tab pos="7886700" algn="l"/>
                <a:tab pos="8801100" algn="l"/>
                <a:tab pos="9715500" algn="l"/>
              </a:tabLst>
            </a:pPr>
            <a:endParaRPr lang="en-US" sz="4000" dirty="0">
              <a:solidFill>
                <a:srgbClr val="000000"/>
              </a:solidFill>
              <a:latin typeface="Arial" charset="0"/>
            </a:endParaRPr>
          </a:p>
        </p:txBody>
      </p:sp>
      <p:pic>
        <p:nvPicPr>
          <p:cNvPr id="10244" name="Picture 4" descr="C:\Users\Ellen\Desktop\D7K_2974.jpg"/>
          <p:cNvPicPr>
            <a:picLocks noChangeAspect="1" noChangeArrowheads="1"/>
          </p:cNvPicPr>
          <p:nvPr/>
        </p:nvPicPr>
        <p:blipFill>
          <a:blip r:embed="rId3" cstate="print"/>
          <a:srcRect/>
          <a:stretch>
            <a:fillRect/>
          </a:stretch>
        </p:blipFill>
        <p:spPr bwMode="auto">
          <a:xfrm>
            <a:off x="5802312" y="1"/>
            <a:ext cx="3784872" cy="3673474"/>
          </a:xfrm>
          <a:prstGeom prst="rect">
            <a:avLst/>
          </a:prstGeom>
          <a:noFill/>
        </p:spPr>
      </p:pic>
      <p:pic>
        <p:nvPicPr>
          <p:cNvPr id="10245" name="Picture 5" descr="C:\Users\Ellen\Desktop\D7K_2579.jpg"/>
          <p:cNvPicPr>
            <a:picLocks noChangeAspect="1" noChangeArrowheads="1"/>
          </p:cNvPicPr>
          <p:nvPr/>
        </p:nvPicPr>
        <p:blipFill>
          <a:blip r:embed="rId4" cstate="print"/>
          <a:srcRect/>
          <a:stretch>
            <a:fillRect/>
          </a:stretch>
        </p:blipFill>
        <p:spPr bwMode="auto">
          <a:xfrm>
            <a:off x="4049712" y="4770437"/>
            <a:ext cx="2971800" cy="2414516"/>
          </a:xfrm>
          <a:prstGeom prst="rect">
            <a:avLst/>
          </a:prstGeom>
          <a:noFill/>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4112" y="350837"/>
            <a:ext cx="7467600" cy="830997"/>
          </a:xfrm>
          <a:prstGeom prst="rect">
            <a:avLst/>
          </a:prstGeom>
          <a:noFill/>
        </p:spPr>
        <p:txBody>
          <a:bodyPr wrap="square" rtlCol="0">
            <a:spAutoFit/>
          </a:bodyPr>
          <a:lstStyle/>
          <a:p>
            <a:r>
              <a:rPr lang="en-US" sz="4800" dirty="0" smtClean="0"/>
              <a:t>Re</a:t>
            </a:r>
            <a:endParaRPr lang="en-US" sz="4800" dirty="0"/>
          </a:p>
        </p:txBody>
      </p:sp>
      <p:sp>
        <p:nvSpPr>
          <p:cNvPr id="3" name="Title 2"/>
          <p:cNvSpPr>
            <a:spLocks noGrp="1"/>
          </p:cNvSpPr>
          <p:nvPr>
            <p:ph type="title"/>
          </p:nvPr>
        </p:nvSpPr>
        <p:spPr/>
        <p:txBody>
          <a:bodyPr/>
          <a:lstStyle/>
          <a:p>
            <a:pPr algn="r"/>
            <a:r>
              <a:rPr lang="en-US" b="1" dirty="0" smtClean="0"/>
              <a:t>Recommended Books</a:t>
            </a:r>
            <a:endParaRPr lang="en-US" b="1" dirty="0"/>
          </a:p>
        </p:txBody>
      </p:sp>
      <p:sp>
        <p:nvSpPr>
          <p:cNvPr id="4" name="Content Placeholder 3"/>
          <p:cNvSpPr>
            <a:spLocks noGrp="1"/>
          </p:cNvSpPr>
          <p:nvPr>
            <p:ph idx="1"/>
          </p:nvPr>
        </p:nvSpPr>
        <p:spPr/>
        <p:txBody>
          <a:bodyPr/>
          <a:lstStyle/>
          <a:p>
            <a:endParaRPr lang="en-US" sz="2400" dirty="0" smtClean="0"/>
          </a:p>
          <a:p>
            <a:endParaRPr lang="en-US" sz="2400" dirty="0" smtClean="0"/>
          </a:p>
          <a:p>
            <a:endParaRPr lang="en-US" sz="2400" dirty="0" smtClean="0"/>
          </a:p>
          <a:p>
            <a:r>
              <a:rPr lang="en-US" sz="2400" dirty="0" smtClean="0"/>
              <a:t>Backyard Beekeeper – Revised and Updated: an Absolute Beginner’s Guide to Keeping Bees in Your Yard and Garden, by Kim Flottum, 2010.</a:t>
            </a:r>
          </a:p>
          <a:p>
            <a:r>
              <a:rPr lang="en-US" sz="2400" dirty="0" smtClean="0"/>
              <a:t>Beekeeping for Dummies, by Howland </a:t>
            </a:r>
            <a:r>
              <a:rPr lang="en-US" sz="2400" dirty="0" err="1" smtClean="0"/>
              <a:t>Blackiston</a:t>
            </a:r>
            <a:r>
              <a:rPr lang="en-US" sz="2400" dirty="0" smtClean="0"/>
              <a:t>, 2015.</a:t>
            </a:r>
          </a:p>
          <a:p>
            <a:endParaRPr lang="en-US" sz="2400" dirty="0"/>
          </a:p>
        </p:txBody>
      </p:sp>
      <p:pic>
        <p:nvPicPr>
          <p:cNvPr id="41986" name="Picture 2" descr="C:\Users\Ellen\Desktop\2013-05-26_12-09-56_907.jpg"/>
          <p:cNvPicPr>
            <a:picLocks noChangeAspect="1" noChangeArrowheads="1"/>
          </p:cNvPicPr>
          <p:nvPr/>
        </p:nvPicPr>
        <p:blipFill>
          <a:blip r:embed="rId2" cstate="print"/>
          <a:srcRect/>
          <a:stretch>
            <a:fillRect/>
          </a:stretch>
        </p:blipFill>
        <p:spPr bwMode="auto">
          <a:xfrm>
            <a:off x="5421312" y="4922837"/>
            <a:ext cx="3305006" cy="2255838"/>
          </a:xfrm>
          <a:prstGeom prst="rect">
            <a:avLst/>
          </a:prstGeom>
          <a:noFill/>
        </p:spPr>
      </p:pic>
      <p:pic>
        <p:nvPicPr>
          <p:cNvPr id="41987" name="Picture 3" descr="C:\Users\Ellen\Desktop\2012-07-06_14-13-50_439.jpg"/>
          <p:cNvPicPr>
            <a:picLocks noChangeAspect="1" noChangeArrowheads="1"/>
          </p:cNvPicPr>
          <p:nvPr/>
        </p:nvPicPr>
        <p:blipFill>
          <a:blip r:embed="rId3" cstate="print"/>
          <a:srcRect/>
          <a:stretch>
            <a:fillRect/>
          </a:stretch>
        </p:blipFill>
        <p:spPr bwMode="auto">
          <a:xfrm>
            <a:off x="696912" y="198437"/>
            <a:ext cx="2906712" cy="2589227"/>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503238" y="301625"/>
            <a:ext cx="9069387" cy="1260475"/>
          </a:xfrm>
          <a:prstGeom prst="rect">
            <a:avLst/>
          </a:prstGeom>
          <a:noFill/>
          <a:ln w="9525">
            <a:noFill/>
            <a:round/>
            <a:headEnd/>
            <a:tailEnd/>
          </a:ln>
        </p:spPr>
        <p:txBody>
          <a:bodyPr lIns="0" tIns="0" rIns="0" bIns="0" anchor="ctr"/>
          <a:lstStyle/>
          <a:p>
            <a:pPr algn="ctr">
              <a:lnSpc>
                <a:spcPct val="93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5400" b="1">
                <a:solidFill>
                  <a:srgbClr val="000000"/>
                </a:solidFill>
                <a:latin typeface="Arial" charset="0"/>
              </a:rPr>
              <a:t>Summary</a:t>
            </a:r>
          </a:p>
        </p:txBody>
      </p:sp>
      <p:grpSp>
        <p:nvGrpSpPr>
          <p:cNvPr id="11267" name="Group 2"/>
          <p:cNvGrpSpPr>
            <a:grpSpLocks/>
          </p:cNvGrpSpPr>
          <p:nvPr/>
        </p:nvGrpSpPr>
        <p:grpSpPr bwMode="auto">
          <a:xfrm>
            <a:off x="1273175" y="1646238"/>
            <a:ext cx="7527925" cy="5108575"/>
            <a:chOff x="802" y="1037"/>
            <a:chExt cx="4742" cy="3218"/>
          </a:xfrm>
        </p:grpSpPr>
        <p:pic>
          <p:nvPicPr>
            <p:cNvPr id="11268" name="Picture 3"/>
            <p:cNvPicPr>
              <a:picLocks noChangeAspect="1" noChangeArrowheads="1"/>
            </p:cNvPicPr>
            <p:nvPr/>
          </p:nvPicPr>
          <p:blipFill>
            <a:blip r:embed="rId3" cstate="print"/>
            <a:srcRect/>
            <a:stretch>
              <a:fillRect/>
            </a:stretch>
          </p:blipFill>
          <p:spPr bwMode="auto">
            <a:xfrm>
              <a:off x="802" y="1037"/>
              <a:ext cx="4742" cy="3218"/>
            </a:xfrm>
            <a:prstGeom prst="rect">
              <a:avLst/>
            </a:prstGeom>
            <a:noFill/>
            <a:ln w="9525">
              <a:noFill/>
              <a:round/>
              <a:headEnd/>
              <a:tailEnd/>
            </a:ln>
          </p:spPr>
        </p:pic>
        <p:sp>
          <p:nvSpPr>
            <p:cNvPr id="11269" name="Text Box 4"/>
            <p:cNvSpPr txBox="1">
              <a:spLocks noChangeArrowheads="1"/>
            </p:cNvSpPr>
            <p:nvPr/>
          </p:nvSpPr>
          <p:spPr bwMode="auto">
            <a:xfrm>
              <a:off x="802" y="1037"/>
              <a:ext cx="4742" cy="3218"/>
            </a:xfrm>
            <a:prstGeom prst="rect">
              <a:avLst/>
            </a:prstGeom>
            <a:noFill/>
            <a:ln w="9525">
              <a:noFill/>
              <a:round/>
              <a:headEnd/>
              <a:tailEnd/>
            </a:ln>
          </p:spPr>
          <p:txBody>
            <a:bodyPr wrap="none" anchor="ctr"/>
            <a:lstStyle/>
            <a:p>
              <a:endParaRPr lang="en-US"/>
            </a:p>
          </p:txBody>
        </p:sp>
      </p:gr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2"/>
          <p:cNvSpPr txBox="1">
            <a:spLocks noChangeArrowheads="1"/>
          </p:cNvSpPr>
          <p:nvPr/>
        </p:nvSpPr>
        <p:spPr bwMode="auto">
          <a:xfrm>
            <a:off x="503238" y="301625"/>
            <a:ext cx="9070975" cy="1262063"/>
          </a:xfrm>
          <a:prstGeom prst="rect">
            <a:avLst/>
          </a:prstGeom>
          <a:noFill/>
          <a:ln w="9525">
            <a:noFill/>
            <a:round/>
            <a:headEnd/>
            <a:tailEnd/>
          </a:ln>
        </p:spPr>
        <p:txBody>
          <a:bodyPr lIns="0" tIns="47520" rIns="0" bIns="0" anchor="ctr"/>
          <a:lstStyle/>
          <a:p>
            <a:pPr algn="ctr">
              <a:lnSpc>
                <a:spcPct val="93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6000" b="1" dirty="0">
                <a:solidFill>
                  <a:srgbClr val="000000"/>
                </a:solidFill>
                <a:latin typeface="Arial" charset="0"/>
              </a:rPr>
              <a:t>Why Keep Bees?</a:t>
            </a:r>
          </a:p>
        </p:txBody>
      </p:sp>
      <p:sp>
        <p:nvSpPr>
          <p:cNvPr id="3076" name="Text Box 3"/>
          <p:cNvSpPr txBox="1">
            <a:spLocks noChangeArrowheads="1"/>
          </p:cNvSpPr>
          <p:nvPr/>
        </p:nvSpPr>
        <p:spPr bwMode="auto">
          <a:xfrm>
            <a:off x="0" y="2027237"/>
            <a:ext cx="6335713" cy="5532438"/>
          </a:xfrm>
          <a:prstGeom prst="rect">
            <a:avLst/>
          </a:prstGeom>
          <a:noFill/>
          <a:ln w="9525">
            <a:noFill/>
            <a:round/>
            <a:headEnd/>
            <a:tailEnd/>
          </a:ln>
        </p:spPr>
        <p:txBody>
          <a:bodyPr lIns="0" tIns="35280" rIns="0" bIns="0"/>
          <a:lstStyle/>
          <a:p>
            <a:pPr lvl="1">
              <a:lnSpc>
                <a:spcPct val="93000"/>
              </a:lnSpc>
              <a:spcAft>
                <a:spcPts val="1413"/>
              </a:spcAft>
              <a:buSzPct val="45000"/>
              <a:tabLst>
                <a:tab pos="0" algn="l"/>
                <a:tab pos="571500" algn="l"/>
                <a:tab pos="1485900" algn="l"/>
                <a:tab pos="2400300" algn="l"/>
                <a:tab pos="3314700" algn="l"/>
                <a:tab pos="4229100" algn="l"/>
                <a:tab pos="5143500" algn="l"/>
                <a:tab pos="6057900" algn="l"/>
                <a:tab pos="6972300" algn="l"/>
                <a:tab pos="7886700" algn="l"/>
                <a:tab pos="8801100" algn="l"/>
                <a:tab pos="9715500" algn="l"/>
              </a:tabLst>
            </a:pPr>
            <a:r>
              <a:rPr lang="en-US" sz="5400" dirty="0" smtClean="0">
                <a:solidFill>
                  <a:srgbClr val="000000"/>
                </a:solidFill>
                <a:latin typeface="Arial" charset="0"/>
              </a:rPr>
              <a:t>Interesting </a:t>
            </a:r>
            <a:r>
              <a:rPr lang="en-US" sz="5400" dirty="0">
                <a:solidFill>
                  <a:srgbClr val="000000"/>
                </a:solidFill>
                <a:latin typeface="Arial" charset="0"/>
              </a:rPr>
              <a:t>Hobby</a:t>
            </a:r>
          </a:p>
          <a:p>
            <a:pPr lvl="1">
              <a:lnSpc>
                <a:spcPct val="93000"/>
              </a:lnSpc>
              <a:spcAft>
                <a:spcPts val="1413"/>
              </a:spcAft>
              <a:buSzPct val="45000"/>
              <a:tabLst>
                <a:tab pos="0" algn="l"/>
                <a:tab pos="571500" algn="l"/>
                <a:tab pos="1485900" algn="l"/>
                <a:tab pos="2400300" algn="l"/>
                <a:tab pos="3314700" algn="l"/>
                <a:tab pos="4229100" algn="l"/>
                <a:tab pos="5143500" algn="l"/>
                <a:tab pos="6057900" algn="l"/>
                <a:tab pos="6972300" algn="l"/>
                <a:tab pos="7886700" algn="l"/>
                <a:tab pos="8801100" algn="l"/>
                <a:tab pos="9715500" algn="l"/>
              </a:tabLst>
            </a:pPr>
            <a:r>
              <a:rPr lang="en-US" sz="5400" dirty="0">
                <a:solidFill>
                  <a:srgbClr val="000000"/>
                </a:solidFill>
                <a:latin typeface="Arial" charset="0"/>
              </a:rPr>
              <a:t>Pollination</a:t>
            </a:r>
          </a:p>
          <a:p>
            <a:pPr lvl="1">
              <a:lnSpc>
                <a:spcPct val="93000"/>
              </a:lnSpc>
              <a:spcAft>
                <a:spcPts val="1413"/>
              </a:spcAft>
              <a:buSzPct val="45000"/>
              <a:tabLst>
                <a:tab pos="0" algn="l"/>
                <a:tab pos="571500" algn="l"/>
                <a:tab pos="1485900" algn="l"/>
                <a:tab pos="2400300" algn="l"/>
                <a:tab pos="3314700" algn="l"/>
                <a:tab pos="4229100" algn="l"/>
                <a:tab pos="5143500" algn="l"/>
                <a:tab pos="6057900" algn="l"/>
                <a:tab pos="6972300" algn="l"/>
                <a:tab pos="7886700" algn="l"/>
                <a:tab pos="8801100" algn="l"/>
                <a:tab pos="9715500" algn="l"/>
              </a:tabLst>
            </a:pPr>
            <a:r>
              <a:rPr lang="en-US" sz="5400" dirty="0" smtClean="0">
                <a:solidFill>
                  <a:srgbClr val="000000"/>
                </a:solidFill>
                <a:latin typeface="Arial" charset="0"/>
              </a:rPr>
              <a:t>Sustainability</a:t>
            </a:r>
          </a:p>
          <a:p>
            <a:pPr lvl="1">
              <a:lnSpc>
                <a:spcPct val="93000"/>
              </a:lnSpc>
              <a:spcAft>
                <a:spcPts val="1413"/>
              </a:spcAft>
              <a:buSzPct val="45000"/>
              <a:tabLst>
                <a:tab pos="0" algn="l"/>
                <a:tab pos="571500" algn="l"/>
                <a:tab pos="1485900" algn="l"/>
                <a:tab pos="2400300" algn="l"/>
                <a:tab pos="3314700" algn="l"/>
                <a:tab pos="4229100" algn="l"/>
                <a:tab pos="5143500" algn="l"/>
                <a:tab pos="6057900" algn="l"/>
                <a:tab pos="6972300" algn="l"/>
                <a:tab pos="7886700" algn="l"/>
                <a:tab pos="8801100" algn="l"/>
                <a:tab pos="9715500" algn="l"/>
              </a:tabLst>
            </a:pPr>
            <a:r>
              <a:rPr lang="en-US" sz="5400" dirty="0" smtClean="0">
                <a:solidFill>
                  <a:srgbClr val="000000"/>
                </a:solidFill>
                <a:latin typeface="Arial" charset="0"/>
              </a:rPr>
              <a:t>Help Bees</a:t>
            </a:r>
          </a:p>
          <a:p>
            <a:pPr lvl="1">
              <a:lnSpc>
                <a:spcPct val="93000"/>
              </a:lnSpc>
              <a:spcAft>
                <a:spcPts val="1413"/>
              </a:spcAft>
              <a:buSzPct val="45000"/>
              <a:tabLst>
                <a:tab pos="0" algn="l"/>
                <a:tab pos="571500" algn="l"/>
                <a:tab pos="1485900" algn="l"/>
                <a:tab pos="2400300" algn="l"/>
                <a:tab pos="3314700" algn="l"/>
                <a:tab pos="4229100" algn="l"/>
                <a:tab pos="5143500" algn="l"/>
                <a:tab pos="6057900" algn="l"/>
                <a:tab pos="6972300" algn="l"/>
                <a:tab pos="7886700" algn="l"/>
                <a:tab pos="8801100" algn="l"/>
                <a:tab pos="9715500" algn="l"/>
              </a:tabLst>
            </a:pPr>
            <a:r>
              <a:rPr lang="en-US" sz="5400" dirty="0" smtClean="0">
                <a:solidFill>
                  <a:srgbClr val="000000"/>
                </a:solidFill>
                <a:latin typeface="Arial" charset="0"/>
              </a:rPr>
              <a:t>Honey</a:t>
            </a:r>
          </a:p>
          <a:p>
            <a:pPr lvl="1">
              <a:lnSpc>
                <a:spcPct val="93000"/>
              </a:lnSpc>
              <a:spcAft>
                <a:spcPts val="1413"/>
              </a:spcAft>
              <a:buSzPct val="45000"/>
              <a:tabLst>
                <a:tab pos="0" algn="l"/>
                <a:tab pos="571500" algn="l"/>
                <a:tab pos="1485900" algn="l"/>
                <a:tab pos="2400300" algn="l"/>
                <a:tab pos="3314700" algn="l"/>
                <a:tab pos="4229100" algn="l"/>
                <a:tab pos="5143500" algn="l"/>
                <a:tab pos="6057900" algn="l"/>
                <a:tab pos="6972300" algn="l"/>
                <a:tab pos="7886700" algn="l"/>
                <a:tab pos="8801100" algn="l"/>
                <a:tab pos="9715500" algn="l"/>
              </a:tabLst>
            </a:pPr>
            <a:endParaRPr lang="en-US" sz="5400" dirty="0">
              <a:solidFill>
                <a:srgbClr val="000000"/>
              </a:solidFill>
              <a:latin typeface="Arial" charset="0"/>
            </a:endParaRPr>
          </a:p>
          <a:p>
            <a:pPr lvl="1">
              <a:lnSpc>
                <a:spcPct val="93000"/>
              </a:lnSpc>
              <a:spcAft>
                <a:spcPts val="1413"/>
              </a:spcAft>
              <a:buSzPct val="45000"/>
              <a:tabLst>
                <a:tab pos="0" algn="l"/>
                <a:tab pos="571500" algn="l"/>
                <a:tab pos="1485900" algn="l"/>
                <a:tab pos="2400300" algn="l"/>
                <a:tab pos="3314700" algn="l"/>
                <a:tab pos="4229100" algn="l"/>
                <a:tab pos="5143500" algn="l"/>
                <a:tab pos="6057900" algn="l"/>
                <a:tab pos="6972300" algn="l"/>
                <a:tab pos="7886700" algn="l"/>
                <a:tab pos="8801100" algn="l"/>
                <a:tab pos="9715500" algn="l"/>
              </a:tabLst>
            </a:pPr>
            <a:endParaRPr lang="en-US" sz="5400" b="1" dirty="0">
              <a:solidFill>
                <a:srgbClr val="DEA900"/>
              </a:solidFill>
              <a:latin typeface="Arial" charset="0"/>
            </a:endParaRPr>
          </a:p>
        </p:txBody>
      </p:sp>
      <p:pic>
        <p:nvPicPr>
          <p:cNvPr id="24577" name="Picture 1" descr="C:\Users\Ellen\Desktop\D7K_2497.jpg"/>
          <p:cNvPicPr>
            <a:picLocks noChangeAspect="1" noChangeArrowheads="1"/>
          </p:cNvPicPr>
          <p:nvPr/>
        </p:nvPicPr>
        <p:blipFill>
          <a:blip r:embed="rId3" cstate="print"/>
          <a:srcRect/>
          <a:stretch>
            <a:fillRect/>
          </a:stretch>
        </p:blipFill>
        <p:spPr bwMode="auto">
          <a:xfrm>
            <a:off x="4629072" y="3398837"/>
            <a:ext cx="5451553" cy="3276600"/>
          </a:xfrm>
          <a:prstGeom prst="rect">
            <a:avLst/>
          </a:prstGeom>
          <a:noFill/>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0" y="-1"/>
            <a:ext cx="8164513" cy="1722437"/>
          </a:xfrm>
          <a:prstGeom prst="rect">
            <a:avLst/>
          </a:prstGeom>
          <a:noFill/>
          <a:ln w="9525">
            <a:noFill/>
            <a:round/>
            <a:headEnd/>
            <a:tailEnd/>
          </a:ln>
        </p:spPr>
        <p:txBody>
          <a:bodyPr lIns="0" tIns="52920" rIns="0" bIns="0" anchor="ctr"/>
          <a:lstStyle/>
          <a:p>
            <a:pPr algn="ctr">
              <a:lnSpc>
                <a:spcPct val="93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6000" b="1" dirty="0">
                <a:solidFill>
                  <a:srgbClr val="000000"/>
                </a:solidFill>
                <a:latin typeface="Arial" charset="0"/>
              </a:rPr>
              <a:t>Why Not Keep Bees?</a:t>
            </a:r>
          </a:p>
        </p:txBody>
      </p:sp>
      <p:sp>
        <p:nvSpPr>
          <p:cNvPr id="4099" name="Text Box 2"/>
          <p:cNvSpPr txBox="1">
            <a:spLocks noChangeArrowheads="1"/>
          </p:cNvSpPr>
          <p:nvPr/>
        </p:nvSpPr>
        <p:spPr bwMode="auto">
          <a:xfrm>
            <a:off x="544512" y="1874837"/>
            <a:ext cx="9067800" cy="5029200"/>
          </a:xfrm>
          <a:prstGeom prst="rect">
            <a:avLst/>
          </a:prstGeom>
          <a:noFill/>
          <a:ln w="9525">
            <a:noFill/>
            <a:round/>
            <a:headEnd/>
            <a:tailEnd/>
          </a:ln>
        </p:spPr>
        <p:txBody>
          <a:bodyPr lIns="0" tIns="38880" rIns="0" bIns="0"/>
          <a:lstStyle/>
          <a:p>
            <a:pPr>
              <a:lnSpc>
                <a:spcPct val="93000"/>
              </a:lnSpc>
              <a:spcAft>
                <a:spcPts val="1413"/>
              </a:spcAft>
              <a:buSzPct val="45000"/>
              <a:tabLst>
                <a:tab pos="0" algn="l"/>
                <a:tab pos="571500" algn="l"/>
                <a:tab pos="1485900" algn="l"/>
                <a:tab pos="2400300" algn="l"/>
                <a:tab pos="3314700" algn="l"/>
                <a:tab pos="4229100" algn="l"/>
                <a:tab pos="5143500" algn="l"/>
                <a:tab pos="6057900" algn="l"/>
                <a:tab pos="6972300" algn="l"/>
                <a:tab pos="7886700" algn="l"/>
                <a:tab pos="8801100" algn="l"/>
                <a:tab pos="9715500" algn="l"/>
              </a:tabLst>
            </a:pPr>
            <a:r>
              <a:rPr lang="en-US" sz="4400" b="1" dirty="0">
                <a:solidFill>
                  <a:srgbClr val="000000"/>
                </a:solidFill>
                <a:latin typeface="Arial" charset="0"/>
              </a:rPr>
              <a:t>You will get </a:t>
            </a:r>
            <a:r>
              <a:rPr lang="en-US" sz="4400" b="1" dirty="0" smtClean="0">
                <a:solidFill>
                  <a:srgbClr val="000000"/>
                </a:solidFill>
                <a:latin typeface="Arial" charset="0"/>
              </a:rPr>
              <a:t>stung</a:t>
            </a:r>
          </a:p>
          <a:p>
            <a:pPr>
              <a:lnSpc>
                <a:spcPct val="93000"/>
              </a:lnSpc>
              <a:spcAft>
                <a:spcPts val="1413"/>
              </a:spcAft>
              <a:buSzPct val="45000"/>
              <a:tabLst>
                <a:tab pos="0" algn="l"/>
                <a:tab pos="571500" algn="l"/>
                <a:tab pos="1485900" algn="l"/>
                <a:tab pos="2400300" algn="l"/>
                <a:tab pos="3314700" algn="l"/>
                <a:tab pos="4229100" algn="l"/>
                <a:tab pos="5143500" algn="l"/>
                <a:tab pos="6057900" algn="l"/>
                <a:tab pos="6972300" algn="l"/>
                <a:tab pos="7886700" algn="l"/>
                <a:tab pos="8801100" algn="l"/>
                <a:tab pos="9715500" algn="l"/>
              </a:tabLst>
            </a:pPr>
            <a:r>
              <a:rPr lang="en-US" sz="4400" b="1" dirty="0" smtClean="0">
                <a:solidFill>
                  <a:srgbClr val="000000"/>
                </a:solidFill>
                <a:latin typeface="Arial" charset="0"/>
              </a:rPr>
              <a:t>You will lose hives</a:t>
            </a:r>
          </a:p>
          <a:p>
            <a:pPr>
              <a:lnSpc>
                <a:spcPct val="93000"/>
              </a:lnSpc>
              <a:spcAft>
                <a:spcPts val="1413"/>
              </a:spcAft>
              <a:buSzPct val="45000"/>
              <a:tabLst>
                <a:tab pos="0" algn="l"/>
                <a:tab pos="571500" algn="l"/>
                <a:tab pos="1485900" algn="l"/>
                <a:tab pos="2400300" algn="l"/>
                <a:tab pos="3314700" algn="l"/>
                <a:tab pos="4229100" algn="l"/>
                <a:tab pos="5143500" algn="l"/>
                <a:tab pos="6057900" algn="l"/>
                <a:tab pos="6972300" algn="l"/>
                <a:tab pos="7886700" algn="l"/>
                <a:tab pos="8801100" algn="l"/>
                <a:tab pos="9715500" algn="l"/>
              </a:tabLst>
            </a:pPr>
            <a:r>
              <a:rPr lang="en-US" sz="4400" b="1" dirty="0" smtClean="0">
                <a:solidFill>
                  <a:srgbClr val="000000"/>
                </a:solidFill>
                <a:latin typeface="Arial" charset="0"/>
              </a:rPr>
              <a:t>There </a:t>
            </a:r>
            <a:r>
              <a:rPr lang="en-US" sz="4400" b="1" dirty="0" smtClean="0">
                <a:solidFill>
                  <a:srgbClr val="000000"/>
                </a:solidFill>
                <a:latin typeface="Arial" charset="0"/>
              </a:rPr>
              <a:t>is work involved</a:t>
            </a:r>
          </a:p>
          <a:p>
            <a:pPr>
              <a:lnSpc>
                <a:spcPct val="93000"/>
              </a:lnSpc>
              <a:spcAft>
                <a:spcPts val="1413"/>
              </a:spcAft>
              <a:buSzPct val="45000"/>
              <a:tabLst>
                <a:tab pos="0" algn="l"/>
                <a:tab pos="571500" algn="l"/>
                <a:tab pos="1485900" algn="l"/>
                <a:tab pos="2400300" algn="l"/>
                <a:tab pos="3314700" algn="l"/>
                <a:tab pos="4229100" algn="l"/>
                <a:tab pos="5143500" algn="l"/>
                <a:tab pos="6057900" algn="l"/>
                <a:tab pos="6972300" algn="l"/>
                <a:tab pos="7886700" algn="l"/>
                <a:tab pos="8801100" algn="l"/>
                <a:tab pos="9715500" algn="l"/>
              </a:tabLst>
            </a:pPr>
            <a:r>
              <a:rPr lang="en-US" sz="4400" b="1" dirty="0" smtClean="0">
                <a:solidFill>
                  <a:srgbClr val="000000"/>
                </a:solidFill>
                <a:latin typeface="Arial" charset="0"/>
              </a:rPr>
              <a:t>There </a:t>
            </a:r>
            <a:r>
              <a:rPr lang="en-US" sz="4400" b="1" dirty="0">
                <a:solidFill>
                  <a:srgbClr val="000000"/>
                </a:solidFill>
                <a:latin typeface="Arial" charset="0"/>
              </a:rPr>
              <a:t>is a learning </a:t>
            </a:r>
            <a:r>
              <a:rPr lang="en-US" sz="4400" b="1" dirty="0" smtClean="0">
                <a:solidFill>
                  <a:srgbClr val="000000"/>
                </a:solidFill>
                <a:latin typeface="Arial" charset="0"/>
              </a:rPr>
              <a:t>curve</a:t>
            </a:r>
          </a:p>
          <a:p>
            <a:pPr>
              <a:lnSpc>
                <a:spcPct val="93000"/>
              </a:lnSpc>
              <a:spcAft>
                <a:spcPts val="1413"/>
              </a:spcAft>
              <a:buSzPct val="45000"/>
              <a:tabLst>
                <a:tab pos="0" algn="l"/>
                <a:tab pos="571500" algn="l"/>
                <a:tab pos="1485900" algn="l"/>
                <a:tab pos="2400300" algn="l"/>
                <a:tab pos="3314700" algn="l"/>
                <a:tab pos="4229100" algn="l"/>
                <a:tab pos="5143500" algn="l"/>
                <a:tab pos="6057900" algn="l"/>
                <a:tab pos="6972300" algn="l"/>
                <a:tab pos="7886700" algn="l"/>
                <a:tab pos="8801100" algn="l"/>
                <a:tab pos="9715500" algn="l"/>
              </a:tabLst>
            </a:pPr>
            <a:r>
              <a:rPr lang="en-US" sz="4400" b="1" dirty="0" smtClean="0">
                <a:solidFill>
                  <a:srgbClr val="000000"/>
                </a:solidFill>
                <a:latin typeface="Arial" charset="0"/>
              </a:rPr>
              <a:t>Cost</a:t>
            </a:r>
            <a:endParaRPr lang="en-US" sz="4400" b="1" dirty="0">
              <a:solidFill>
                <a:srgbClr val="000000"/>
              </a:solidFill>
              <a:latin typeface="Arial" charset="0"/>
            </a:endParaRPr>
          </a:p>
        </p:txBody>
      </p:sp>
      <p:pic>
        <p:nvPicPr>
          <p:cNvPr id="22529" name="Picture 1" descr="C:\Users\Ellen\Desktop\20160825_143024.jpg"/>
          <p:cNvPicPr>
            <a:picLocks noChangeAspect="1" noChangeArrowheads="1"/>
          </p:cNvPicPr>
          <p:nvPr/>
        </p:nvPicPr>
        <p:blipFill>
          <a:blip r:embed="rId3" cstate="print"/>
          <a:srcRect/>
          <a:stretch>
            <a:fillRect/>
          </a:stretch>
        </p:blipFill>
        <p:spPr bwMode="auto">
          <a:xfrm>
            <a:off x="7220694" y="1189037"/>
            <a:ext cx="2859931" cy="3733800"/>
          </a:xfrm>
          <a:prstGeom prst="rect">
            <a:avLst/>
          </a:prstGeom>
          <a:noFill/>
        </p:spPr>
      </p:pic>
      <p:pic>
        <p:nvPicPr>
          <p:cNvPr id="22530" name="Picture 2" descr="C:\Users\Ellen\Desktop\20160715_160417.jpg"/>
          <p:cNvPicPr>
            <a:picLocks noChangeAspect="1" noChangeArrowheads="1"/>
          </p:cNvPicPr>
          <p:nvPr/>
        </p:nvPicPr>
        <p:blipFill>
          <a:blip r:embed="rId4" cstate="print"/>
          <a:srcRect/>
          <a:stretch>
            <a:fillRect/>
          </a:stretch>
        </p:blipFill>
        <p:spPr bwMode="auto">
          <a:xfrm>
            <a:off x="3059112" y="5075237"/>
            <a:ext cx="3973513" cy="2235100"/>
          </a:xfrm>
          <a:prstGeom prst="rect">
            <a:avLst/>
          </a:prstGeom>
          <a:noFill/>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503238" y="198438"/>
            <a:ext cx="9070975" cy="1219200"/>
          </a:xfrm>
          <a:prstGeom prst="rect">
            <a:avLst/>
          </a:prstGeom>
          <a:noFill/>
          <a:ln w="9525">
            <a:noFill/>
            <a:round/>
            <a:headEnd/>
            <a:tailEnd/>
          </a:ln>
        </p:spPr>
        <p:txBody>
          <a:bodyPr lIns="0" tIns="52920" rIns="0" bIns="0" anchor="ctr"/>
          <a:lstStyle/>
          <a:p>
            <a:pPr algn="ctr">
              <a:lnSpc>
                <a:spcPct val="93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6000" b="1" dirty="0" smtClean="0">
                <a:solidFill>
                  <a:srgbClr val="000000"/>
                </a:solidFill>
                <a:latin typeface="Arial" charset="0"/>
              </a:rPr>
              <a:t>Before Committing: Things to Think About</a:t>
            </a:r>
            <a:endParaRPr lang="en-US" sz="6000" b="1" dirty="0">
              <a:solidFill>
                <a:srgbClr val="000000"/>
              </a:solidFill>
              <a:latin typeface="Arial" charset="0"/>
            </a:endParaRPr>
          </a:p>
        </p:txBody>
      </p:sp>
      <p:sp>
        <p:nvSpPr>
          <p:cNvPr id="5123" name="Text Box 2"/>
          <p:cNvSpPr txBox="1">
            <a:spLocks noChangeArrowheads="1"/>
          </p:cNvSpPr>
          <p:nvPr/>
        </p:nvSpPr>
        <p:spPr bwMode="auto">
          <a:xfrm>
            <a:off x="239712" y="2636837"/>
            <a:ext cx="9288463" cy="4781551"/>
          </a:xfrm>
          <a:prstGeom prst="rect">
            <a:avLst/>
          </a:prstGeom>
          <a:noFill/>
          <a:ln w="9525">
            <a:noFill/>
            <a:round/>
            <a:headEnd/>
            <a:tailEnd/>
          </a:ln>
        </p:spPr>
        <p:txBody>
          <a:bodyPr lIns="0" tIns="42480" rIns="0" bIns="0"/>
          <a:lstStyle/>
          <a:p>
            <a:pPr>
              <a:lnSpc>
                <a:spcPct val="93000"/>
              </a:lnSpc>
              <a:spcAft>
                <a:spcPts val="1413"/>
              </a:spcAft>
              <a:buSzPct val="45000"/>
              <a:tabLst>
                <a:tab pos="0" algn="l"/>
                <a:tab pos="571500" algn="l"/>
                <a:tab pos="1485900" algn="l"/>
                <a:tab pos="2400300" algn="l"/>
                <a:tab pos="3314700" algn="l"/>
                <a:tab pos="4229100" algn="l"/>
                <a:tab pos="5143500" algn="l"/>
                <a:tab pos="6057900" algn="l"/>
                <a:tab pos="6972300" algn="l"/>
                <a:tab pos="7886700" algn="l"/>
                <a:tab pos="8801100" algn="l"/>
                <a:tab pos="9715500" algn="l"/>
              </a:tabLst>
            </a:pPr>
            <a:r>
              <a:rPr lang="en-US" sz="5400" dirty="0">
                <a:solidFill>
                  <a:srgbClr val="000000"/>
                </a:solidFill>
                <a:latin typeface="Arial" charset="0"/>
              </a:rPr>
              <a:t>Beekeeping Regulations</a:t>
            </a:r>
          </a:p>
          <a:p>
            <a:pPr>
              <a:lnSpc>
                <a:spcPct val="93000"/>
              </a:lnSpc>
              <a:spcAft>
                <a:spcPts val="1413"/>
              </a:spcAft>
              <a:buSzPct val="45000"/>
              <a:buFont typeface="Wingdings" charset="2"/>
              <a:buChar char=""/>
              <a:tabLst>
                <a:tab pos="0" algn="l"/>
                <a:tab pos="571500" algn="l"/>
                <a:tab pos="1485900" algn="l"/>
                <a:tab pos="2400300" algn="l"/>
                <a:tab pos="3314700" algn="l"/>
                <a:tab pos="4229100" algn="l"/>
                <a:tab pos="5143500" algn="l"/>
                <a:tab pos="6057900" algn="l"/>
                <a:tab pos="6972300" algn="l"/>
                <a:tab pos="7886700" algn="l"/>
                <a:tab pos="8801100" algn="l"/>
                <a:tab pos="9715500" algn="l"/>
              </a:tabLst>
            </a:pPr>
            <a:endParaRPr lang="en-US" sz="4800" dirty="0" smtClean="0">
              <a:solidFill>
                <a:srgbClr val="000000"/>
              </a:solidFill>
              <a:latin typeface="Arial" charset="0"/>
            </a:endParaRPr>
          </a:p>
          <a:p>
            <a:pPr>
              <a:lnSpc>
                <a:spcPct val="93000"/>
              </a:lnSpc>
              <a:spcAft>
                <a:spcPts val="1413"/>
              </a:spcAft>
              <a:buSzPct val="45000"/>
              <a:tabLst>
                <a:tab pos="0" algn="l"/>
                <a:tab pos="571500" algn="l"/>
                <a:tab pos="1485900" algn="l"/>
                <a:tab pos="2400300" algn="l"/>
                <a:tab pos="3314700" algn="l"/>
                <a:tab pos="4229100" algn="l"/>
                <a:tab pos="5143500" algn="l"/>
                <a:tab pos="6057900" algn="l"/>
                <a:tab pos="6972300" algn="l"/>
                <a:tab pos="7886700" algn="l"/>
                <a:tab pos="8801100" algn="l"/>
                <a:tab pos="9715500" algn="l"/>
              </a:tabLst>
            </a:pPr>
            <a:r>
              <a:rPr lang="en-US" sz="5400" dirty="0" smtClean="0">
                <a:solidFill>
                  <a:srgbClr val="000000"/>
                </a:solidFill>
                <a:latin typeface="Arial" charset="0"/>
              </a:rPr>
              <a:t>Time </a:t>
            </a:r>
            <a:r>
              <a:rPr lang="en-US" sz="5400" dirty="0">
                <a:solidFill>
                  <a:srgbClr val="000000"/>
                </a:solidFill>
                <a:latin typeface="Arial" charset="0"/>
              </a:rPr>
              <a:t>Commitment</a:t>
            </a:r>
          </a:p>
          <a:p>
            <a:pPr>
              <a:lnSpc>
                <a:spcPct val="93000"/>
              </a:lnSpc>
              <a:spcAft>
                <a:spcPts val="1413"/>
              </a:spcAft>
              <a:buSzPct val="45000"/>
              <a:buFont typeface="Wingdings" charset="2"/>
              <a:buChar char=""/>
              <a:tabLst>
                <a:tab pos="0" algn="l"/>
                <a:tab pos="571500" algn="l"/>
                <a:tab pos="1485900" algn="l"/>
                <a:tab pos="2400300" algn="l"/>
                <a:tab pos="3314700" algn="l"/>
                <a:tab pos="4229100" algn="l"/>
                <a:tab pos="5143500" algn="l"/>
                <a:tab pos="6057900" algn="l"/>
                <a:tab pos="6972300" algn="l"/>
                <a:tab pos="7886700" algn="l"/>
                <a:tab pos="8801100" algn="l"/>
                <a:tab pos="9715500" algn="l"/>
              </a:tabLst>
            </a:pPr>
            <a:endParaRPr lang="en-US" sz="4800" dirty="0" smtClean="0">
              <a:solidFill>
                <a:srgbClr val="000000"/>
              </a:solidFill>
              <a:latin typeface="Arial" charset="0"/>
            </a:endParaRPr>
          </a:p>
          <a:p>
            <a:pPr>
              <a:lnSpc>
                <a:spcPct val="93000"/>
              </a:lnSpc>
              <a:spcAft>
                <a:spcPts val="1413"/>
              </a:spcAft>
              <a:buSzPct val="45000"/>
              <a:tabLst>
                <a:tab pos="0" algn="l"/>
                <a:tab pos="571500" algn="l"/>
                <a:tab pos="1485900" algn="l"/>
                <a:tab pos="2400300" algn="l"/>
                <a:tab pos="3314700" algn="l"/>
                <a:tab pos="4229100" algn="l"/>
                <a:tab pos="5143500" algn="l"/>
                <a:tab pos="6057900" algn="l"/>
                <a:tab pos="6972300" algn="l"/>
                <a:tab pos="7886700" algn="l"/>
                <a:tab pos="8801100" algn="l"/>
                <a:tab pos="9715500" algn="l"/>
              </a:tabLst>
            </a:pPr>
            <a:r>
              <a:rPr lang="en-US" sz="5400" dirty="0" smtClean="0">
                <a:solidFill>
                  <a:srgbClr val="000000"/>
                </a:solidFill>
                <a:latin typeface="Arial" charset="0"/>
              </a:rPr>
              <a:t>Expense</a:t>
            </a:r>
            <a:endParaRPr lang="en-US" sz="5400" dirty="0">
              <a:solidFill>
                <a:srgbClr val="000000"/>
              </a:solidFill>
              <a:latin typeface="Arial" charset="0"/>
            </a:endParaRPr>
          </a:p>
          <a:p>
            <a:pPr>
              <a:lnSpc>
                <a:spcPct val="93000"/>
              </a:lnSpc>
              <a:spcAft>
                <a:spcPts val="1413"/>
              </a:spcAft>
              <a:buClrTx/>
              <a:buFontTx/>
              <a:buNone/>
              <a:tabLst>
                <a:tab pos="0" algn="l"/>
                <a:tab pos="571500" algn="l"/>
                <a:tab pos="1485900" algn="l"/>
                <a:tab pos="2400300" algn="l"/>
                <a:tab pos="3314700" algn="l"/>
                <a:tab pos="4229100" algn="l"/>
                <a:tab pos="5143500" algn="l"/>
                <a:tab pos="6057900" algn="l"/>
                <a:tab pos="6972300" algn="l"/>
                <a:tab pos="7886700" algn="l"/>
                <a:tab pos="8801100" algn="l"/>
                <a:tab pos="9715500" algn="l"/>
              </a:tabLst>
            </a:pPr>
            <a:endParaRPr lang="en-US" sz="4000" dirty="0">
              <a:solidFill>
                <a:srgbClr val="000000"/>
              </a:solidFill>
              <a:latin typeface="Arial" charset="0"/>
            </a:endParaRPr>
          </a:p>
        </p:txBody>
      </p:sp>
      <p:pic>
        <p:nvPicPr>
          <p:cNvPr id="5124" name="Picture 3"/>
          <p:cNvPicPr>
            <a:picLocks noChangeAspect="1" noChangeArrowheads="1"/>
          </p:cNvPicPr>
          <p:nvPr/>
        </p:nvPicPr>
        <p:blipFill>
          <a:blip r:embed="rId3" cstate="print"/>
          <a:srcRect/>
          <a:stretch>
            <a:fillRect/>
          </a:stretch>
        </p:blipFill>
        <p:spPr bwMode="auto">
          <a:xfrm>
            <a:off x="7173912" y="4237037"/>
            <a:ext cx="1754187" cy="1709737"/>
          </a:xfrm>
          <a:prstGeom prst="rect">
            <a:avLst/>
          </a:prstGeom>
          <a:noFill/>
          <a:ln w="9525">
            <a:noFill/>
            <a:round/>
            <a:headEnd/>
            <a:tailEnd/>
          </a:ln>
        </p:spPr>
      </p:pic>
      <p:pic>
        <p:nvPicPr>
          <p:cNvPr id="5125" name="Picture 4"/>
          <p:cNvPicPr>
            <a:picLocks noChangeAspect="1" noChangeArrowheads="1"/>
          </p:cNvPicPr>
          <p:nvPr/>
        </p:nvPicPr>
        <p:blipFill>
          <a:blip r:embed="rId4" cstate="print"/>
          <a:srcRect/>
          <a:stretch>
            <a:fillRect/>
          </a:stretch>
        </p:blipFill>
        <p:spPr bwMode="auto">
          <a:xfrm>
            <a:off x="4583112" y="5608637"/>
            <a:ext cx="1828800" cy="1828800"/>
          </a:xfrm>
          <a:prstGeom prst="rect">
            <a:avLst/>
          </a:prstGeom>
          <a:noFill/>
          <a:ln w="9525">
            <a:noFill/>
            <a:round/>
            <a:headEnd/>
            <a:tailEnd/>
          </a:ln>
        </p:spPr>
      </p:pic>
      <p:pic>
        <p:nvPicPr>
          <p:cNvPr id="5126" name="Picture 5"/>
          <p:cNvPicPr>
            <a:picLocks noChangeAspect="1" noChangeArrowheads="1"/>
          </p:cNvPicPr>
          <p:nvPr/>
        </p:nvPicPr>
        <p:blipFill>
          <a:blip r:embed="rId5" cstate="print"/>
          <a:srcRect/>
          <a:stretch>
            <a:fillRect/>
          </a:stretch>
        </p:blipFill>
        <p:spPr bwMode="auto">
          <a:xfrm>
            <a:off x="8496300" y="2179637"/>
            <a:ext cx="1584325" cy="1795462"/>
          </a:xfrm>
          <a:prstGeom prst="rect">
            <a:avLst/>
          </a:prstGeom>
          <a:noFill/>
          <a:ln w="9525">
            <a:noFill/>
            <a:round/>
            <a:headEnd/>
            <a:tailEnd/>
          </a:ln>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503238" y="198438"/>
            <a:ext cx="9070975" cy="1143000"/>
          </a:xfrm>
          <a:prstGeom prst="rect">
            <a:avLst/>
          </a:prstGeom>
          <a:noFill/>
          <a:ln w="9525">
            <a:noFill/>
            <a:round/>
            <a:headEnd/>
            <a:tailEnd/>
          </a:ln>
        </p:spPr>
        <p:txBody>
          <a:bodyPr lIns="0" tIns="42480" rIns="0" bIns="0" anchor="ctr"/>
          <a:lstStyle/>
          <a:p>
            <a:pPr algn="ctr">
              <a:lnSpc>
                <a:spcPct val="93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800" b="1">
                <a:solidFill>
                  <a:srgbClr val="000000"/>
                </a:solidFill>
                <a:latin typeface="Arial" charset="0"/>
              </a:rPr>
              <a:t>Beekeeping Regulations</a:t>
            </a:r>
          </a:p>
        </p:txBody>
      </p:sp>
      <p:sp>
        <p:nvSpPr>
          <p:cNvPr id="6147" name="Text Box 2"/>
          <p:cNvSpPr txBox="1">
            <a:spLocks noChangeArrowheads="1"/>
          </p:cNvSpPr>
          <p:nvPr/>
        </p:nvSpPr>
        <p:spPr bwMode="auto">
          <a:xfrm>
            <a:off x="239712" y="1417638"/>
            <a:ext cx="9334501" cy="6142037"/>
          </a:xfrm>
          <a:prstGeom prst="rect">
            <a:avLst/>
          </a:prstGeom>
          <a:noFill/>
          <a:ln w="9525">
            <a:noFill/>
            <a:round/>
            <a:headEnd/>
            <a:tailEnd/>
          </a:ln>
        </p:spPr>
        <p:txBody>
          <a:bodyPr lIns="0" tIns="35280" rIns="0" bIns="0"/>
          <a:lstStyle/>
          <a:p>
            <a:pPr>
              <a:lnSpc>
                <a:spcPct val="93000"/>
              </a:lnSpc>
              <a:spcAft>
                <a:spcPts val="0"/>
              </a:spcAft>
              <a:buSzPct val="45000"/>
              <a:tabLst>
                <a:tab pos="0" algn="l"/>
                <a:tab pos="571500" algn="l"/>
                <a:tab pos="1485900" algn="l"/>
                <a:tab pos="2400300" algn="l"/>
                <a:tab pos="3314700" algn="l"/>
                <a:tab pos="4229100" algn="l"/>
                <a:tab pos="5143500" algn="l"/>
                <a:tab pos="6057900" algn="l"/>
                <a:tab pos="6972300" algn="l"/>
                <a:tab pos="7886700" algn="l"/>
                <a:tab pos="8801100" algn="l"/>
                <a:tab pos="9715500" algn="l"/>
              </a:tabLst>
            </a:pPr>
            <a:r>
              <a:rPr lang="en-US" sz="3200" u="sng" dirty="0">
                <a:solidFill>
                  <a:srgbClr val="000000"/>
                </a:solidFill>
                <a:latin typeface="Arial" charset="0"/>
              </a:rPr>
              <a:t>Washington </a:t>
            </a:r>
            <a:r>
              <a:rPr lang="en-US" sz="3200" u="sng" dirty="0" smtClean="0">
                <a:solidFill>
                  <a:srgbClr val="000000"/>
                </a:solidFill>
                <a:latin typeface="Arial" charset="0"/>
              </a:rPr>
              <a:t>State </a:t>
            </a:r>
            <a:r>
              <a:rPr lang="en-US" sz="3200" dirty="0" smtClean="0">
                <a:solidFill>
                  <a:srgbClr val="000000"/>
                </a:solidFill>
                <a:latin typeface="Arial" charset="0"/>
              </a:rPr>
              <a:t>– </a:t>
            </a:r>
            <a:r>
              <a:rPr lang="en-US" sz="2400" dirty="0" smtClean="0">
                <a:solidFill>
                  <a:srgbClr val="000000"/>
                </a:solidFill>
                <a:latin typeface="Arial" charset="0"/>
              </a:rPr>
              <a:t>WAC 16-602-025 (apiary registration)  		1-5 hives: $5.00; 6-25 hives: $10.00</a:t>
            </a:r>
          </a:p>
          <a:p>
            <a:pPr lvl="1">
              <a:lnSpc>
                <a:spcPct val="93000"/>
              </a:lnSpc>
              <a:spcAft>
                <a:spcPts val="0"/>
              </a:spcAft>
              <a:buSzPct val="45000"/>
              <a:buFont typeface="Arial" pitchFamily="34" charset="0"/>
              <a:buChar char="•"/>
              <a:tabLst>
                <a:tab pos="0" algn="l"/>
                <a:tab pos="571500" algn="l"/>
                <a:tab pos="1485900" algn="l"/>
                <a:tab pos="2400300" algn="l"/>
                <a:tab pos="3314700" algn="l"/>
                <a:tab pos="4229100" algn="l"/>
                <a:tab pos="5143500" algn="l"/>
                <a:tab pos="6057900" algn="l"/>
                <a:tab pos="6972300" algn="l"/>
                <a:tab pos="7886700" algn="l"/>
                <a:tab pos="8801100" algn="l"/>
                <a:tab pos="9715500" algn="l"/>
              </a:tabLst>
            </a:pPr>
            <a:endParaRPr lang="en-US" sz="2800" dirty="0">
              <a:solidFill>
                <a:srgbClr val="000000"/>
              </a:solidFill>
              <a:latin typeface="Arial" charset="0"/>
            </a:endParaRPr>
          </a:p>
          <a:p>
            <a:pPr>
              <a:lnSpc>
                <a:spcPct val="93000"/>
              </a:lnSpc>
              <a:spcAft>
                <a:spcPts val="1413"/>
              </a:spcAft>
              <a:buSzPct val="45000"/>
              <a:tabLst>
                <a:tab pos="0" algn="l"/>
                <a:tab pos="571500" algn="l"/>
                <a:tab pos="1485900" algn="l"/>
                <a:tab pos="2400300" algn="l"/>
                <a:tab pos="3314700" algn="l"/>
                <a:tab pos="4229100" algn="l"/>
                <a:tab pos="5143500" algn="l"/>
                <a:tab pos="6057900" algn="l"/>
                <a:tab pos="6972300" algn="l"/>
                <a:tab pos="7886700" algn="l"/>
                <a:tab pos="8801100" algn="l"/>
                <a:tab pos="9715500" algn="l"/>
              </a:tabLst>
            </a:pPr>
            <a:r>
              <a:rPr lang="en-US" sz="3200" dirty="0" smtClean="0">
                <a:solidFill>
                  <a:srgbClr val="000000"/>
                </a:solidFill>
                <a:latin typeface="Arial" charset="0"/>
              </a:rPr>
              <a:t>*</a:t>
            </a:r>
            <a:r>
              <a:rPr lang="en-US" sz="3200" u="sng" dirty="0" smtClean="0">
                <a:solidFill>
                  <a:srgbClr val="000000"/>
                </a:solidFill>
                <a:latin typeface="Arial" charset="0"/>
              </a:rPr>
              <a:t>Spokane </a:t>
            </a:r>
            <a:r>
              <a:rPr lang="en-US" sz="3200" u="sng" dirty="0">
                <a:solidFill>
                  <a:srgbClr val="000000"/>
                </a:solidFill>
                <a:latin typeface="Arial" charset="0"/>
              </a:rPr>
              <a:t>County</a:t>
            </a:r>
            <a:r>
              <a:rPr lang="en-US" sz="3200" dirty="0">
                <a:solidFill>
                  <a:srgbClr val="000000"/>
                </a:solidFill>
                <a:latin typeface="Arial" charset="0"/>
              </a:rPr>
              <a:t> </a:t>
            </a:r>
            <a:r>
              <a:rPr lang="en-US" sz="2400" dirty="0" smtClean="0">
                <a:solidFill>
                  <a:srgbClr val="000000"/>
                </a:solidFill>
                <a:latin typeface="Arial" charset="0"/>
              </a:rPr>
              <a:t>(unincorporated areas) </a:t>
            </a:r>
            <a:r>
              <a:rPr lang="en-US" sz="3200" dirty="0" smtClean="0">
                <a:solidFill>
                  <a:srgbClr val="000000"/>
                </a:solidFill>
                <a:latin typeface="Arial" charset="0"/>
              </a:rPr>
              <a:t>– </a:t>
            </a:r>
            <a:r>
              <a:rPr lang="en-US" i="1" dirty="0" smtClean="0">
                <a:solidFill>
                  <a:srgbClr val="000000"/>
                </a:solidFill>
                <a:latin typeface="Arial" charset="0"/>
              </a:rPr>
              <a:t>see following</a:t>
            </a:r>
            <a:endParaRPr lang="en-US" i="1" dirty="0">
              <a:solidFill>
                <a:srgbClr val="000000"/>
              </a:solidFill>
              <a:latin typeface="Arial" charset="0"/>
            </a:endParaRPr>
          </a:p>
          <a:p>
            <a:pPr>
              <a:lnSpc>
                <a:spcPct val="93000"/>
              </a:lnSpc>
              <a:spcAft>
                <a:spcPts val="1413"/>
              </a:spcAft>
              <a:buSzPct val="45000"/>
              <a:tabLst>
                <a:tab pos="0" algn="l"/>
                <a:tab pos="571500" algn="l"/>
                <a:tab pos="1485900" algn="l"/>
                <a:tab pos="2400300" algn="l"/>
                <a:tab pos="3314700" algn="l"/>
                <a:tab pos="4229100" algn="l"/>
                <a:tab pos="5143500" algn="l"/>
                <a:tab pos="6057900" algn="l"/>
                <a:tab pos="6972300" algn="l"/>
                <a:tab pos="7886700" algn="l"/>
                <a:tab pos="8801100" algn="l"/>
                <a:tab pos="9715500" algn="l"/>
              </a:tabLst>
            </a:pPr>
            <a:r>
              <a:rPr lang="en-US" sz="3200" dirty="0" smtClean="0">
                <a:solidFill>
                  <a:srgbClr val="000000"/>
                </a:solidFill>
                <a:latin typeface="Arial" charset="0"/>
              </a:rPr>
              <a:t> </a:t>
            </a:r>
            <a:r>
              <a:rPr lang="en-US" sz="3200" u="sng" dirty="0" smtClean="0">
                <a:solidFill>
                  <a:srgbClr val="000000"/>
                </a:solidFill>
                <a:latin typeface="Arial" charset="0"/>
              </a:rPr>
              <a:t>Airway Heights</a:t>
            </a:r>
            <a:r>
              <a:rPr lang="en-US" sz="3200" dirty="0" smtClean="0">
                <a:solidFill>
                  <a:srgbClr val="000000"/>
                </a:solidFill>
                <a:latin typeface="Arial" charset="0"/>
              </a:rPr>
              <a:t> – not allowed</a:t>
            </a:r>
            <a:endParaRPr lang="en-US" sz="3200" dirty="0">
              <a:solidFill>
                <a:srgbClr val="000000"/>
              </a:solidFill>
              <a:latin typeface="Arial" charset="0"/>
            </a:endParaRPr>
          </a:p>
          <a:p>
            <a:pPr>
              <a:lnSpc>
                <a:spcPct val="93000"/>
              </a:lnSpc>
              <a:spcAft>
                <a:spcPts val="1413"/>
              </a:spcAft>
              <a:buSzPct val="45000"/>
              <a:tabLst>
                <a:tab pos="0" algn="l"/>
                <a:tab pos="571500" algn="l"/>
                <a:tab pos="1485900" algn="l"/>
                <a:tab pos="2400300" algn="l"/>
                <a:tab pos="3314700" algn="l"/>
                <a:tab pos="4229100" algn="l"/>
                <a:tab pos="5143500" algn="l"/>
                <a:tab pos="6057900" algn="l"/>
                <a:tab pos="6972300" algn="l"/>
                <a:tab pos="7886700" algn="l"/>
                <a:tab pos="8801100" algn="l"/>
                <a:tab pos="9715500" algn="l"/>
              </a:tabLst>
            </a:pPr>
            <a:r>
              <a:rPr lang="en-US" sz="3200" dirty="0" smtClean="0">
                <a:solidFill>
                  <a:srgbClr val="000000"/>
                </a:solidFill>
                <a:latin typeface="Arial" charset="0"/>
              </a:rPr>
              <a:t> </a:t>
            </a:r>
            <a:r>
              <a:rPr lang="en-US" sz="3200" u="sng" dirty="0" smtClean="0">
                <a:solidFill>
                  <a:srgbClr val="000000"/>
                </a:solidFill>
                <a:latin typeface="Arial" charset="0"/>
              </a:rPr>
              <a:t>Cheney</a:t>
            </a:r>
            <a:r>
              <a:rPr lang="en-US" sz="3200" dirty="0" smtClean="0">
                <a:solidFill>
                  <a:srgbClr val="000000"/>
                </a:solidFill>
                <a:latin typeface="Arial" charset="0"/>
              </a:rPr>
              <a:t> – no ordinance</a:t>
            </a:r>
            <a:endParaRPr lang="en-US" sz="3200" dirty="0">
              <a:solidFill>
                <a:srgbClr val="000000"/>
              </a:solidFill>
              <a:latin typeface="Arial" charset="0"/>
            </a:endParaRPr>
          </a:p>
          <a:p>
            <a:pPr>
              <a:lnSpc>
                <a:spcPct val="93000"/>
              </a:lnSpc>
              <a:spcAft>
                <a:spcPts val="1413"/>
              </a:spcAft>
              <a:buSzPct val="45000"/>
              <a:tabLst>
                <a:tab pos="0" algn="l"/>
                <a:tab pos="571500" algn="l"/>
                <a:tab pos="1485900" algn="l"/>
                <a:tab pos="2400300" algn="l"/>
                <a:tab pos="3314700" algn="l"/>
                <a:tab pos="4229100" algn="l"/>
                <a:tab pos="5143500" algn="l"/>
                <a:tab pos="6057900" algn="l"/>
                <a:tab pos="6972300" algn="l"/>
                <a:tab pos="7886700" algn="l"/>
                <a:tab pos="8801100" algn="l"/>
                <a:tab pos="9715500" algn="l"/>
              </a:tabLst>
            </a:pPr>
            <a:r>
              <a:rPr lang="en-US" sz="3200" dirty="0" smtClean="0">
                <a:solidFill>
                  <a:srgbClr val="000000"/>
                </a:solidFill>
                <a:latin typeface="Arial" charset="0"/>
              </a:rPr>
              <a:t> </a:t>
            </a:r>
            <a:r>
              <a:rPr lang="en-US" sz="3200" u="sng" dirty="0" smtClean="0">
                <a:solidFill>
                  <a:srgbClr val="000000"/>
                </a:solidFill>
                <a:latin typeface="Arial" charset="0"/>
              </a:rPr>
              <a:t>Deer Park</a:t>
            </a:r>
            <a:r>
              <a:rPr lang="en-US" sz="3200" dirty="0" smtClean="0">
                <a:solidFill>
                  <a:srgbClr val="000000"/>
                </a:solidFill>
                <a:latin typeface="Arial" charset="0"/>
              </a:rPr>
              <a:t> – no ordinance</a:t>
            </a:r>
          </a:p>
          <a:p>
            <a:pPr>
              <a:lnSpc>
                <a:spcPct val="93000"/>
              </a:lnSpc>
              <a:spcAft>
                <a:spcPts val="1413"/>
              </a:spcAft>
              <a:buSzPct val="45000"/>
              <a:tabLst>
                <a:tab pos="0" algn="l"/>
                <a:tab pos="571500" algn="l"/>
                <a:tab pos="1485900" algn="l"/>
                <a:tab pos="2400300" algn="l"/>
                <a:tab pos="3314700" algn="l"/>
                <a:tab pos="4229100" algn="l"/>
                <a:tab pos="5143500" algn="l"/>
                <a:tab pos="6057900" algn="l"/>
                <a:tab pos="6972300" algn="l"/>
                <a:tab pos="7886700" algn="l"/>
                <a:tab pos="8801100" algn="l"/>
                <a:tab pos="9715500" algn="l"/>
              </a:tabLst>
            </a:pPr>
            <a:r>
              <a:rPr lang="en-US" sz="3200" dirty="0" smtClean="0">
                <a:solidFill>
                  <a:srgbClr val="000000"/>
                </a:solidFill>
                <a:latin typeface="Arial" charset="0"/>
              </a:rPr>
              <a:t> </a:t>
            </a:r>
            <a:r>
              <a:rPr lang="en-US" sz="3200" u="sng" dirty="0" smtClean="0">
                <a:solidFill>
                  <a:srgbClr val="000000"/>
                </a:solidFill>
                <a:latin typeface="Arial" charset="0"/>
              </a:rPr>
              <a:t>Liberty Lake</a:t>
            </a:r>
            <a:r>
              <a:rPr lang="en-US" sz="3200" dirty="0" smtClean="0">
                <a:solidFill>
                  <a:srgbClr val="000000"/>
                </a:solidFill>
                <a:latin typeface="Arial" charset="0"/>
              </a:rPr>
              <a:t> – no ordinance</a:t>
            </a:r>
            <a:endParaRPr lang="en-US" sz="3200" dirty="0">
              <a:solidFill>
                <a:srgbClr val="000000"/>
              </a:solidFill>
              <a:latin typeface="Arial" charset="0"/>
            </a:endParaRPr>
          </a:p>
          <a:p>
            <a:pPr>
              <a:lnSpc>
                <a:spcPct val="93000"/>
              </a:lnSpc>
              <a:spcAft>
                <a:spcPts val="1413"/>
              </a:spcAft>
              <a:buSzPct val="45000"/>
              <a:tabLst>
                <a:tab pos="0" algn="l"/>
                <a:tab pos="571500" algn="l"/>
                <a:tab pos="1485900" algn="l"/>
                <a:tab pos="2400300" algn="l"/>
                <a:tab pos="3314700" algn="l"/>
                <a:tab pos="4229100" algn="l"/>
                <a:tab pos="5143500" algn="l"/>
                <a:tab pos="6057900" algn="l"/>
                <a:tab pos="6972300" algn="l"/>
                <a:tab pos="7886700" algn="l"/>
                <a:tab pos="8801100" algn="l"/>
                <a:tab pos="9715500" algn="l"/>
              </a:tabLst>
            </a:pPr>
            <a:r>
              <a:rPr lang="en-US" sz="3200" dirty="0" smtClean="0">
                <a:solidFill>
                  <a:srgbClr val="000000"/>
                </a:solidFill>
                <a:latin typeface="Arial" charset="0"/>
              </a:rPr>
              <a:t> </a:t>
            </a:r>
            <a:r>
              <a:rPr lang="en-US" sz="3200" u="sng" dirty="0" smtClean="0">
                <a:solidFill>
                  <a:srgbClr val="000000"/>
                </a:solidFill>
                <a:latin typeface="Arial" charset="0"/>
              </a:rPr>
              <a:t>Medical Lake</a:t>
            </a:r>
            <a:r>
              <a:rPr lang="en-US" sz="3200" dirty="0" smtClean="0">
                <a:solidFill>
                  <a:srgbClr val="000000"/>
                </a:solidFill>
                <a:latin typeface="Arial" charset="0"/>
              </a:rPr>
              <a:t> – no ordinance</a:t>
            </a:r>
            <a:endParaRPr lang="en-US" sz="3200" dirty="0">
              <a:solidFill>
                <a:srgbClr val="000000"/>
              </a:solidFill>
              <a:latin typeface="Arial" charset="0"/>
            </a:endParaRPr>
          </a:p>
          <a:p>
            <a:pPr>
              <a:lnSpc>
                <a:spcPct val="93000"/>
              </a:lnSpc>
              <a:spcAft>
                <a:spcPts val="1413"/>
              </a:spcAft>
              <a:buSzPct val="45000"/>
              <a:tabLst>
                <a:tab pos="0" algn="l"/>
                <a:tab pos="571500" algn="l"/>
                <a:tab pos="1485900" algn="l"/>
                <a:tab pos="2400300" algn="l"/>
                <a:tab pos="3314700" algn="l"/>
                <a:tab pos="4229100" algn="l"/>
                <a:tab pos="5143500" algn="l"/>
                <a:tab pos="6057900" algn="l"/>
                <a:tab pos="6972300" algn="l"/>
                <a:tab pos="7886700" algn="l"/>
                <a:tab pos="8801100" algn="l"/>
                <a:tab pos="9715500" algn="l"/>
              </a:tabLst>
            </a:pPr>
            <a:r>
              <a:rPr lang="en-US" sz="3200" dirty="0" smtClean="0">
                <a:solidFill>
                  <a:srgbClr val="000000"/>
                </a:solidFill>
                <a:latin typeface="Arial" charset="0"/>
              </a:rPr>
              <a:t>*</a:t>
            </a:r>
            <a:r>
              <a:rPr lang="en-US" sz="3200" u="sng" dirty="0" smtClean="0">
                <a:solidFill>
                  <a:srgbClr val="000000"/>
                </a:solidFill>
                <a:latin typeface="Arial" charset="0"/>
              </a:rPr>
              <a:t>Spokane City</a:t>
            </a:r>
            <a:r>
              <a:rPr lang="en-US" sz="3200" dirty="0" smtClean="0">
                <a:solidFill>
                  <a:srgbClr val="000000"/>
                </a:solidFill>
                <a:latin typeface="Arial" charset="0"/>
              </a:rPr>
              <a:t> – </a:t>
            </a:r>
            <a:r>
              <a:rPr lang="en-US" i="1" dirty="0" smtClean="0">
                <a:solidFill>
                  <a:srgbClr val="000000"/>
                </a:solidFill>
                <a:latin typeface="Arial" charset="0"/>
              </a:rPr>
              <a:t>see following</a:t>
            </a:r>
            <a:endParaRPr lang="en-US" i="1" dirty="0">
              <a:solidFill>
                <a:srgbClr val="000000"/>
              </a:solidFill>
              <a:latin typeface="Arial" charset="0"/>
            </a:endParaRPr>
          </a:p>
          <a:p>
            <a:pPr>
              <a:lnSpc>
                <a:spcPct val="93000"/>
              </a:lnSpc>
              <a:spcAft>
                <a:spcPts val="1413"/>
              </a:spcAft>
              <a:buSzPct val="45000"/>
              <a:tabLst>
                <a:tab pos="0" algn="l"/>
                <a:tab pos="571500" algn="l"/>
                <a:tab pos="1485900" algn="l"/>
                <a:tab pos="2400300" algn="l"/>
                <a:tab pos="3314700" algn="l"/>
                <a:tab pos="4229100" algn="l"/>
                <a:tab pos="5143500" algn="l"/>
                <a:tab pos="6057900" algn="l"/>
                <a:tab pos="6972300" algn="l"/>
                <a:tab pos="7886700" algn="l"/>
                <a:tab pos="8801100" algn="l"/>
                <a:tab pos="9715500" algn="l"/>
              </a:tabLst>
            </a:pPr>
            <a:r>
              <a:rPr lang="en-US" sz="3200" dirty="0" smtClean="0">
                <a:solidFill>
                  <a:srgbClr val="000000"/>
                </a:solidFill>
                <a:latin typeface="Arial" charset="0"/>
              </a:rPr>
              <a:t>*</a:t>
            </a:r>
            <a:r>
              <a:rPr lang="en-US" sz="3200" u="sng" dirty="0" smtClean="0">
                <a:solidFill>
                  <a:srgbClr val="000000"/>
                </a:solidFill>
                <a:latin typeface="Arial" charset="0"/>
              </a:rPr>
              <a:t>Spokane Valley</a:t>
            </a:r>
            <a:r>
              <a:rPr lang="en-US" sz="3200" dirty="0" smtClean="0">
                <a:solidFill>
                  <a:srgbClr val="000000"/>
                </a:solidFill>
                <a:latin typeface="Arial" charset="0"/>
              </a:rPr>
              <a:t> – </a:t>
            </a:r>
            <a:r>
              <a:rPr lang="en-US" i="1" dirty="0" smtClean="0">
                <a:solidFill>
                  <a:srgbClr val="000000"/>
                </a:solidFill>
                <a:latin typeface="Arial" charset="0"/>
              </a:rPr>
              <a:t>see following</a:t>
            </a:r>
            <a:endParaRPr lang="en-US" i="1" dirty="0">
              <a:solidFill>
                <a:srgbClr val="000000"/>
              </a:solidFill>
              <a:latin typeface="Arial" charset="0"/>
            </a:endParaRPr>
          </a:p>
          <a:p>
            <a:pPr>
              <a:lnSpc>
                <a:spcPct val="93000"/>
              </a:lnSpc>
              <a:spcAft>
                <a:spcPts val="1413"/>
              </a:spcAft>
              <a:buSzPct val="45000"/>
              <a:buFont typeface="Wingdings" charset="2"/>
              <a:buNone/>
              <a:tabLst>
                <a:tab pos="0" algn="l"/>
                <a:tab pos="571500" algn="l"/>
                <a:tab pos="1485900" algn="l"/>
                <a:tab pos="2400300" algn="l"/>
                <a:tab pos="3314700" algn="l"/>
                <a:tab pos="4229100" algn="l"/>
                <a:tab pos="5143500" algn="l"/>
                <a:tab pos="6057900" algn="l"/>
                <a:tab pos="6972300" algn="l"/>
                <a:tab pos="7886700" algn="l"/>
                <a:tab pos="8801100" algn="l"/>
                <a:tab pos="9715500" algn="l"/>
              </a:tabLst>
            </a:pPr>
            <a:endParaRPr lang="en-US" sz="4000" dirty="0">
              <a:solidFill>
                <a:srgbClr val="000000"/>
              </a:solidFill>
              <a:latin typeface="Arial" charset="0"/>
            </a:endParaRPr>
          </a:p>
          <a:p>
            <a:pPr>
              <a:lnSpc>
                <a:spcPct val="93000"/>
              </a:lnSpc>
              <a:spcAft>
                <a:spcPts val="1413"/>
              </a:spcAft>
              <a:buSzPct val="45000"/>
              <a:buFont typeface="Wingdings" charset="2"/>
              <a:buNone/>
              <a:tabLst>
                <a:tab pos="0" algn="l"/>
                <a:tab pos="571500" algn="l"/>
                <a:tab pos="1485900" algn="l"/>
                <a:tab pos="2400300" algn="l"/>
                <a:tab pos="3314700" algn="l"/>
                <a:tab pos="4229100" algn="l"/>
                <a:tab pos="5143500" algn="l"/>
                <a:tab pos="6057900" algn="l"/>
                <a:tab pos="6972300" algn="l"/>
                <a:tab pos="7886700" algn="l"/>
                <a:tab pos="8801100" algn="l"/>
                <a:tab pos="9715500" algn="l"/>
              </a:tabLst>
            </a:pPr>
            <a:endParaRPr lang="en-US" sz="4000" dirty="0">
              <a:solidFill>
                <a:srgbClr val="000000"/>
              </a:solidFill>
              <a:latin typeface="Arial" charset="0"/>
            </a:endParaRPr>
          </a:p>
        </p:txBody>
      </p:sp>
      <p:pic>
        <p:nvPicPr>
          <p:cNvPr id="6148" name="Picture 4" descr="C:\Users\Ellen\AppData\Local\Microsoft\Windows\Temporary Internet Files\Content.IE5\6QZGI3K3\MP900408864[2].jpg"/>
          <p:cNvPicPr>
            <a:picLocks noChangeAspect="1" noChangeArrowheads="1"/>
          </p:cNvPicPr>
          <p:nvPr/>
        </p:nvPicPr>
        <p:blipFill>
          <a:blip r:embed="rId3" cstate="print"/>
          <a:srcRect/>
          <a:stretch>
            <a:fillRect/>
          </a:stretch>
        </p:blipFill>
        <p:spPr bwMode="auto">
          <a:xfrm>
            <a:off x="5843587" y="3170237"/>
            <a:ext cx="4237038" cy="4237038"/>
          </a:xfrm>
          <a:prstGeom prst="rect">
            <a:avLst/>
          </a:prstGeom>
          <a:noFill/>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50837"/>
            <a:ext cx="11822112" cy="6801862"/>
          </a:xfrm>
          <a:prstGeom prst="rect">
            <a:avLst/>
          </a:prstGeom>
        </p:spPr>
        <p:txBody>
          <a:bodyPr wrap="square">
            <a:spAutoFit/>
          </a:bodyPr>
          <a:lstStyle/>
          <a:p>
            <a:r>
              <a:rPr lang="en-US" sz="4400" b="1" dirty="0" smtClean="0">
                <a:solidFill>
                  <a:schemeClr val="tx1"/>
                </a:solidFill>
              </a:rPr>
              <a:t>Spokane County Ordinances:</a:t>
            </a:r>
          </a:p>
          <a:p>
            <a:endParaRPr lang="en-US" sz="1400" dirty="0">
              <a:solidFill>
                <a:schemeClr val="tx1"/>
              </a:solidFill>
            </a:endParaRPr>
          </a:p>
          <a:p>
            <a:r>
              <a:rPr lang="en-US" sz="1400" dirty="0" smtClean="0">
                <a:solidFill>
                  <a:schemeClr val="tx1"/>
                </a:solidFill>
              </a:rPr>
              <a:t>4</a:t>
            </a:r>
            <a:r>
              <a:rPr lang="en-US" sz="1400" dirty="0">
                <a:solidFill>
                  <a:schemeClr val="tx1"/>
                </a:solidFill>
              </a:rPr>
              <a:t>. </a:t>
            </a:r>
            <a:r>
              <a:rPr lang="en-US" sz="1400" dirty="0">
                <a:solidFill>
                  <a:srgbClr val="FF0000"/>
                </a:solidFill>
              </a:rPr>
              <a:t>Beekeeping </a:t>
            </a:r>
            <a:r>
              <a:rPr lang="en-US" sz="1400" dirty="0" smtClean="0">
                <a:solidFill>
                  <a:schemeClr val="tx1"/>
                </a:solidFill>
              </a:rPr>
              <a:t>(LDR</a:t>
            </a:r>
            <a:r>
              <a:rPr lang="en-US" sz="1400" dirty="0">
                <a:solidFill>
                  <a:schemeClr val="tx1"/>
                </a:solidFill>
              </a:rPr>
              <a:t>, LDR-P, MDR, HDR zones)</a:t>
            </a:r>
          </a:p>
          <a:p>
            <a:r>
              <a:rPr lang="en-US" sz="1400" dirty="0" smtClean="0">
                <a:solidFill>
                  <a:schemeClr val="tx1"/>
                </a:solidFill>
              </a:rPr>
              <a:t>	a</a:t>
            </a:r>
            <a:r>
              <a:rPr lang="en-US" sz="1400" dirty="0">
                <a:solidFill>
                  <a:schemeClr val="tx1"/>
                </a:solidFill>
              </a:rPr>
              <a:t>. Beekeeping is allowed as an accessory use on any lot or parcel occupied by a </a:t>
            </a:r>
            <a:r>
              <a:rPr lang="en-US" sz="1400" dirty="0" smtClean="0">
                <a:solidFill>
                  <a:schemeClr val="tx1"/>
                </a:solidFill>
              </a:rPr>
              <a:t>single family residence</a:t>
            </a:r>
            <a:r>
              <a:rPr lang="en-US" sz="1400" dirty="0">
                <a:solidFill>
                  <a:schemeClr val="tx1"/>
                </a:solidFill>
              </a:rPr>
              <a:t>.</a:t>
            </a:r>
          </a:p>
          <a:p>
            <a:r>
              <a:rPr lang="en-US" sz="1400" dirty="0" smtClean="0">
                <a:solidFill>
                  <a:schemeClr val="tx1"/>
                </a:solidFill>
              </a:rPr>
              <a:t>	b</a:t>
            </a:r>
            <a:r>
              <a:rPr lang="en-US" sz="1400" dirty="0">
                <a:solidFill>
                  <a:schemeClr val="tx1"/>
                </a:solidFill>
              </a:rPr>
              <a:t>. The keeping of bees shall meet the requirements of the Washington State Department </a:t>
            </a:r>
            <a:r>
              <a:rPr lang="en-US" sz="1400" dirty="0" smtClean="0">
                <a:solidFill>
                  <a:schemeClr val="tx1"/>
                </a:solidFill>
              </a:rPr>
              <a:t>of Agriculture </a:t>
            </a:r>
            <a:r>
              <a:rPr lang="en-US" sz="1400" dirty="0">
                <a:solidFill>
                  <a:schemeClr val="tx1"/>
                </a:solidFill>
              </a:rPr>
              <a:t>RCW 15.60 </a:t>
            </a:r>
            <a:endParaRPr lang="en-US" sz="1400" dirty="0" smtClean="0">
              <a:solidFill>
                <a:schemeClr val="tx1"/>
              </a:solidFill>
            </a:endParaRPr>
          </a:p>
          <a:p>
            <a:r>
              <a:rPr lang="en-US" sz="1400" dirty="0">
                <a:solidFill>
                  <a:schemeClr val="tx1"/>
                </a:solidFill>
              </a:rPr>
              <a:t>	</a:t>
            </a:r>
            <a:r>
              <a:rPr lang="en-US" sz="1400" dirty="0" smtClean="0">
                <a:solidFill>
                  <a:schemeClr val="tx1"/>
                </a:solidFill>
              </a:rPr>
              <a:t>	or </a:t>
            </a:r>
            <a:r>
              <a:rPr lang="en-US" sz="1400" dirty="0">
                <a:solidFill>
                  <a:schemeClr val="tx1"/>
                </a:solidFill>
              </a:rPr>
              <a:t>as hereafter amended.</a:t>
            </a:r>
          </a:p>
          <a:p>
            <a:r>
              <a:rPr lang="en-US" sz="1400" dirty="0" smtClean="0">
                <a:solidFill>
                  <a:schemeClr val="tx1"/>
                </a:solidFill>
              </a:rPr>
              <a:t>	c</a:t>
            </a:r>
            <a:r>
              <a:rPr lang="en-US" sz="1400" dirty="0">
                <a:solidFill>
                  <a:schemeClr val="tx1"/>
                </a:solidFill>
              </a:rPr>
              <a:t>. The number of colonies allowed is limited to two (2) for the first 4,356 square feet of </a:t>
            </a:r>
            <a:r>
              <a:rPr lang="en-US" sz="1400" dirty="0" smtClean="0">
                <a:solidFill>
                  <a:schemeClr val="tx1"/>
                </a:solidFill>
              </a:rPr>
              <a:t>lot area</a:t>
            </a:r>
            <a:r>
              <a:rPr lang="en-US" sz="1400" dirty="0">
                <a:solidFill>
                  <a:schemeClr val="tx1"/>
                </a:solidFill>
              </a:rPr>
              <a:t>, and one (1) for every </a:t>
            </a:r>
            <a:endParaRPr lang="en-US" sz="1400" dirty="0" smtClean="0">
              <a:solidFill>
                <a:schemeClr val="tx1"/>
              </a:solidFill>
            </a:endParaRPr>
          </a:p>
          <a:p>
            <a:r>
              <a:rPr lang="en-US" sz="1400" dirty="0">
                <a:solidFill>
                  <a:schemeClr val="tx1"/>
                </a:solidFill>
              </a:rPr>
              <a:t>	</a:t>
            </a:r>
            <a:r>
              <a:rPr lang="en-US" sz="1400" dirty="0" smtClean="0">
                <a:solidFill>
                  <a:schemeClr val="tx1"/>
                </a:solidFill>
              </a:rPr>
              <a:t>	4,356 </a:t>
            </a:r>
            <a:r>
              <a:rPr lang="en-US" sz="1400" dirty="0">
                <a:solidFill>
                  <a:schemeClr val="tx1"/>
                </a:solidFill>
              </a:rPr>
              <a:t>square feet of lot area thereafter. There is no limit </a:t>
            </a:r>
            <a:r>
              <a:rPr lang="en-US" sz="1400" dirty="0" smtClean="0">
                <a:solidFill>
                  <a:schemeClr val="tx1"/>
                </a:solidFill>
              </a:rPr>
              <a:t>on the </a:t>
            </a:r>
            <a:r>
              <a:rPr lang="en-US" sz="1400" dirty="0">
                <a:solidFill>
                  <a:schemeClr val="tx1"/>
                </a:solidFill>
              </a:rPr>
              <a:t>number of </a:t>
            </a:r>
            <a:r>
              <a:rPr lang="en-US" sz="1400" dirty="0" err="1">
                <a:solidFill>
                  <a:schemeClr val="tx1"/>
                </a:solidFill>
              </a:rPr>
              <a:t>Nucs</a:t>
            </a:r>
            <a:r>
              <a:rPr lang="en-US" sz="1400" dirty="0">
                <a:solidFill>
                  <a:schemeClr val="tx1"/>
                </a:solidFill>
              </a:rPr>
              <a:t>/Nuclei.</a:t>
            </a:r>
          </a:p>
          <a:p>
            <a:r>
              <a:rPr lang="en-US" sz="1400" dirty="0" smtClean="0">
                <a:solidFill>
                  <a:schemeClr val="tx1"/>
                </a:solidFill>
              </a:rPr>
              <a:t>	d</a:t>
            </a:r>
            <a:r>
              <a:rPr lang="en-US" sz="1400" dirty="0">
                <a:solidFill>
                  <a:schemeClr val="tx1"/>
                </a:solidFill>
              </a:rPr>
              <a:t>. Beehives shall be setback a minimum of twenty-five (25) feet from any abutting side </a:t>
            </a:r>
            <a:r>
              <a:rPr lang="en-US" sz="1400" dirty="0" smtClean="0">
                <a:solidFill>
                  <a:schemeClr val="tx1"/>
                </a:solidFill>
              </a:rPr>
              <a:t>or rear </a:t>
            </a:r>
            <a:r>
              <a:rPr lang="en-US" sz="1400" dirty="0">
                <a:solidFill>
                  <a:schemeClr val="tx1"/>
                </a:solidFill>
              </a:rPr>
              <a:t>property line or public </a:t>
            </a:r>
            <a:endParaRPr lang="en-US" sz="1400" dirty="0" smtClean="0">
              <a:solidFill>
                <a:schemeClr val="tx1"/>
              </a:solidFill>
            </a:endParaRPr>
          </a:p>
          <a:p>
            <a:r>
              <a:rPr lang="en-US" sz="1400" dirty="0">
                <a:solidFill>
                  <a:schemeClr val="tx1"/>
                </a:solidFill>
              </a:rPr>
              <a:t>	</a:t>
            </a:r>
            <a:r>
              <a:rPr lang="en-US" sz="1400" dirty="0" smtClean="0">
                <a:solidFill>
                  <a:schemeClr val="tx1"/>
                </a:solidFill>
              </a:rPr>
              <a:t>	right-of-way</a:t>
            </a:r>
            <a:r>
              <a:rPr lang="en-US" sz="1400" dirty="0">
                <a:solidFill>
                  <a:schemeClr val="tx1"/>
                </a:solidFill>
              </a:rPr>
              <a:t>, except that beehives may be setback up to </a:t>
            </a:r>
            <a:r>
              <a:rPr lang="en-US" sz="1400" dirty="0" smtClean="0">
                <a:solidFill>
                  <a:schemeClr val="tx1"/>
                </a:solidFill>
              </a:rPr>
              <a:t>five (5</a:t>
            </a:r>
            <a:r>
              <a:rPr lang="en-US" sz="1400" dirty="0">
                <a:solidFill>
                  <a:schemeClr val="tx1"/>
                </a:solidFill>
              </a:rPr>
              <a:t>) feet from any abutting side or rear property line </a:t>
            </a:r>
            <a:endParaRPr lang="en-US" sz="1400" dirty="0" smtClean="0">
              <a:solidFill>
                <a:schemeClr val="tx1"/>
              </a:solidFill>
            </a:endParaRPr>
          </a:p>
          <a:p>
            <a:r>
              <a:rPr lang="en-US" sz="1400" dirty="0">
                <a:solidFill>
                  <a:schemeClr val="tx1"/>
                </a:solidFill>
              </a:rPr>
              <a:t>	</a:t>
            </a:r>
            <a:r>
              <a:rPr lang="en-US" sz="1400" dirty="0" smtClean="0">
                <a:solidFill>
                  <a:schemeClr val="tx1"/>
                </a:solidFill>
              </a:rPr>
              <a:t>	when </a:t>
            </a:r>
            <a:r>
              <a:rPr lang="en-US" sz="1400" dirty="0">
                <a:solidFill>
                  <a:schemeClr val="tx1"/>
                </a:solidFill>
              </a:rPr>
              <a:t>the beekeeper establishes </a:t>
            </a:r>
            <a:r>
              <a:rPr lang="en-US" sz="1400" dirty="0" smtClean="0">
                <a:solidFill>
                  <a:schemeClr val="tx1"/>
                </a:solidFill>
              </a:rPr>
              <a:t>and maintains </a:t>
            </a:r>
            <a:r>
              <a:rPr lang="en-US" sz="1400" dirty="0">
                <a:solidFill>
                  <a:schemeClr val="tx1"/>
                </a:solidFill>
              </a:rPr>
              <a:t>a flyway barrier as provided in section (e) below.</a:t>
            </a:r>
          </a:p>
          <a:p>
            <a:r>
              <a:rPr lang="en-US" sz="1400" dirty="0" smtClean="0">
                <a:solidFill>
                  <a:schemeClr val="tx1"/>
                </a:solidFill>
              </a:rPr>
              <a:t>	e</a:t>
            </a:r>
            <a:r>
              <a:rPr lang="en-US" sz="1400" dirty="0">
                <a:solidFill>
                  <a:schemeClr val="tx1"/>
                </a:solidFill>
              </a:rPr>
              <a:t>. A flyway barrier shall be at least six (6) feet in height consisting of a solid wall, </a:t>
            </a:r>
            <a:r>
              <a:rPr lang="en-US" sz="1400" dirty="0" smtClean="0">
                <a:solidFill>
                  <a:schemeClr val="tx1"/>
                </a:solidFill>
              </a:rPr>
              <a:t>solid fencing </a:t>
            </a:r>
            <a:r>
              <a:rPr lang="en-US" sz="1400" dirty="0">
                <a:solidFill>
                  <a:schemeClr val="tx1"/>
                </a:solidFill>
              </a:rPr>
              <a:t>material, dense vegetation </a:t>
            </a:r>
            <a:endParaRPr lang="en-US" sz="1400" dirty="0" smtClean="0">
              <a:solidFill>
                <a:schemeClr val="tx1"/>
              </a:solidFill>
            </a:endParaRPr>
          </a:p>
          <a:p>
            <a:r>
              <a:rPr lang="en-US" sz="1400" dirty="0">
                <a:solidFill>
                  <a:schemeClr val="tx1"/>
                </a:solidFill>
              </a:rPr>
              <a:t>	</a:t>
            </a:r>
            <a:r>
              <a:rPr lang="en-US" sz="1400" dirty="0" smtClean="0">
                <a:solidFill>
                  <a:schemeClr val="tx1"/>
                </a:solidFill>
              </a:rPr>
              <a:t>	or </a:t>
            </a:r>
            <a:r>
              <a:rPr lang="en-US" sz="1400" dirty="0">
                <a:solidFill>
                  <a:schemeClr val="tx1"/>
                </a:solidFill>
              </a:rPr>
              <a:t>combination thereof that is parallel to such </a:t>
            </a:r>
            <a:r>
              <a:rPr lang="en-US" sz="1400" dirty="0" smtClean="0">
                <a:solidFill>
                  <a:schemeClr val="tx1"/>
                </a:solidFill>
              </a:rPr>
              <a:t>side and/or </a:t>
            </a:r>
            <a:r>
              <a:rPr lang="en-US" sz="1400" dirty="0">
                <a:solidFill>
                  <a:schemeClr val="tx1"/>
                </a:solidFill>
              </a:rPr>
              <a:t>rear property line(s) and extends beyond the beehive(s) </a:t>
            </a:r>
            <a:endParaRPr lang="en-US" sz="1400" dirty="0" smtClean="0">
              <a:solidFill>
                <a:schemeClr val="tx1"/>
              </a:solidFill>
            </a:endParaRPr>
          </a:p>
          <a:p>
            <a:r>
              <a:rPr lang="en-US" sz="1400" dirty="0">
                <a:solidFill>
                  <a:schemeClr val="tx1"/>
                </a:solidFill>
              </a:rPr>
              <a:t>	</a:t>
            </a:r>
            <a:r>
              <a:rPr lang="en-US" sz="1400" dirty="0" smtClean="0">
                <a:solidFill>
                  <a:schemeClr val="tx1"/>
                </a:solidFill>
              </a:rPr>
              <a:t>	in </a:t>
            </a:r>
            <a:r>
              <a:rPr lang="en-US" sz="1400" dirty="0">
                <a:solidFill>
                  <a:schemeClr val="tx1"/>
                </a:solidFill>
              </a:rPr>
              <a:t>each direction so </a:t>
            </a:r>
            <a:r>
              <a:rPr lang="en-US" sz="1400" dirty="0" smtClean="0">
                <a:solidFill>
                  <a:schemeClr val="tx1"/>
                </a:solidFill>
              </a:rPr>
              <a:t>that bees </a:t>
            </a:r>
            <a:r>
              <a:rPr lang="en-US" sz="1400" dirty="0">
                <a:solidFill>
                  <a:schemeClr val="tx1"/>
                </a:solidFill>
              </a:rPr>
              <a:t>are forced to fly at an elevation of at least six (6) feet above ground level over the</a:t>
            </a:r>
          </a:p>
          <a:p>
            <a:r>
              <a:rPr lang="en-US" sz="1400" dirty="0" smtClean="0">
                <a:solidFill>
                  <a:schemeClr val="tx1"/>
                </a:solidFill>
              </a:rPr>
              <a:t>		property </a:t>
            </a:r>
            <a:r>
              <a:rPr lang="en-US" sz="1400" dirty="0">
                <a:solidFill>
                  <a:schemeClr val="tx1"/>
                </a:solidFill>
              </a:rPr>
              <a:t>lines in the vicinity of the </a:t>
            </a:r>
            <a:r>
              <a:rPr lang="en-US" sz="1400" dirty="0" smtClean="0">
                <a:solidFill>
                  <a:schemeClr val="tx1"/>
                </a:solidFill>
              </a:rPr>
              <a:t>colony.</a:t>
            </a:r>
          </a:p>
          <a:p>
            <a:r>
              <a:rPr lang="en-US" sz="1400" dirty="0">
                <a:solidFill>
                  <a:schemeClr val="tx1"/>
                </a:solidFill>
              </a:rPr>
              <a:t>7</a:t>
            </a:r>
            <a:r>
              <a:rPr lang="en-US" sz="1400" dirty="0">
                <a:solidFill>
                  <a:srgbClr val="FF0000"/>
                </a:solidFill>
              </a:rPr>
              <a:t>. Beekeeping </a:t>
            </a:r>
            <a:r>
              <a:rPr lang="en-US" sz="1400" dirty="0">
                <a:solidFill>
                  <a:schemeClr val="tx1"/>
                </a:solidFill>
              </a:rPr>
              <a:t>(LTA, STA, F zones)</a:t>
            </a:r>
          </a:p>
          <a:p>
            <a:r>
              <a:rPr lang="en-US" sz="1400" dirty="0" smtClean="0">
                <a:solidFill>
                  <a:schemeClr val="tx1"/>
                </a:solidFill>
              </a:rPr>
              <a:t>	a</a:t>
            </a:r>
            <a:r>
              <a:rPr lang="en-US" sz="1400" dirty="0">
                <a:solidFill>
                  <a:schemeClr val="tx1"/>
                </a:solidFill>
              </a:rPr>
              <a:t>. Beekeeping is allowed as a primary or accessory use on any lot or parcel.</a:t>
            </a:r>
          </a:p>
          <a:p>
            <a:r>
              <a:rPr lang="en-US" sz="1400" dirty="0" smtClean="0">
                <a:solidFill>
                  <a:schemeClr val="tx1"/>
                </a:solidFill>
              </a:rPr>
              <a:t>	b</a:t>
            </a:r>
            <a:r>
              <a:rPr lang="en-US" sz="1400" dirty="0">
                <a:solidFill>
                  <a:schemeClr val="tx1"/>
                </a:solidFill>
              </a:rPr>
              <a:t>. The keeping of bees shall be consistent with the requirements of the Washington </a:t>
            </a:r>
            <a:r>
              <a:rPr lang="en-US" sz="1400" dirty="0" smtClean="0">
                <a:solidFill>
                  <a:schemeClr val="tx1"/>
                </a:solidFill>
              </a:rPr>
              <a:t>State Department </a:t>
            </a:r>
            <a:r>
              <a:rPr lang="en-US" sz="1400" dirty="0">
                <a:solidFill>
                  <a:schemeClr val="tx1"/>
                </a:solidFill>
              </a:rPr>
              <a:t>of Agriculture </a:t>
            </a:r>
            <a:endParaRPr lang="en-US" sz="1400" dirty="0" smtClean="0">
              <a:solidFill>
                <a:schemeClr val="tx1"/>
              </a:solidFill>
            </a:endParaRPr>
          </a:p>
          <a:p>
            <a:r>
              <a:rPr lang="en-US" sz="1400" dirty="0">
                <a:solidFill>
                  <a:schemeClr val="tx1"/>
                </a:solidFill>
              </a:rPr>
              <a:t>	</a:t>
            </a:r>
            <a:r>
              <a:rPr lang="en-US" sz="1400" dirty="0" smtClean="0">
                <a:solidFill>
                  <a:schemeClr val="tx1"/>
                </a:solidFill>
              </a:rPr>
              <a:t>	RCW </a:t>
            </a:r>
            <a:r>
              <a:rPr lang="en-US" sz="1400" dirty="0">
                <a:solidFill>
                  <a:schemeClr val="tx1"/>
                </a:solidFill>
              </a:rPr>
              <a:t>15.60 RCW or as hereafter amended.</a:t>
            </a:r>
          </a:p>
          <a:p>
            <a:r>
              <a:rPr lang="en-US" sz="1400" dirty="0" smtClean="0">
                <a:solidFill>
                  <a:schemeClr val="tx1"/>
                </a:solidFill>
              </a:rPr>
              <a:t>	c</a:t>
            </a:r>
            <a:r>
              <a:rPr lang="en-US" sz="1400" dirty="0">
                <a:solidFill>
                  <a:schemeClr val="tx1"/>
                </a:solidFill>
              </a:rPr>
              <a:t>. There is no limit to the number of beehives, colonies, or </a:t>
            </a:r>
            <a:r>
              <a:rPr lang="en-US" sz="1400" dirty="0" err="1">
                <a:solidFill>
                  <a:schemeClr val="tx1"/>
                </a:solidFill>
              </a:rPr>
              <a:t>nucs</a:t>
            </a:r>
            <a:r>
              <a:rPr lang="en-US" sz="1400" dirty="0">
                <a:solidFill>
                  <a:schemeClr val="tx1"/>
                </a:solidFill>
              </a:rPr>
              <a:t> allowed per lot.</a:t>
            </a:r>
          </a:p>
          <a:p>
            <a:r>
              <a:rPr lang="en-US" sz="1400" dirty="0" smtClean="0">
                <a:solidFill>
                  <a:schemeClr val="tx1"/>
                </a:solidFill>
              </a:rPr>
              <a:t>	d</a:t>
            </a:r>
            <a:r>
              <a:rPr lang="en-US" sz="1400" dirty="0">
                <a:solidFill>
                  <a:schemeClr val="tx1"/>
                </a:solidFill>
              </a:rPr>
              <a:t>. Beehives shall be setback a minimum o twenty-five (25) feet from any public right-of-way</a:t>
            </a:r>
            <a:r>
              <a:rPr lang="en-US" sz="1400" dirty="0" smtClean="0">
                <a:solidFill>
                  <a:schemeClr val="tx1"/>
                </a:solidFill>
              </a:rPr>
              <a:t>, private </a:t>
            </a:r>
            <a:r>
              <a:rPr lang="en-US" sz="1400" dirty="0">
                <a:solidFill>
                  <a:schemeClr val="tx1"/>
                </a:solidFill>
              </a:rPr>
              <a:t>road, or improved </a:t>
            </a:r>
            <a:endParaRPr lang="en-US" sz="1400" dirty="0" smtClean="0">
              <a:solidFill>
                <a:schemeClr val="tx1"/>
              </a:solidFill>
            </a:endParaRPr>
          </a:p>
          <a:p>
            <a:r>
              <a:rPr lang="en-US" sz="1400" dirty="0">
                <a:solidFill>
                  <a:schemeClr val="tx1"/>
                </a:solidFill>
              </a:rPr>
              <a:t>	</a:t>
            </a:r>
            <a:r>
              <a:rPr lang="en-US" sz="1400" dirty="0" smtClean="0">
                <a:solidFill>
                  <a:schemeClr val="tx1"/>
                </a:solidFill>
              </a:rPr>
              <a:t>	shared </a:t>
            </a:r>
            <a:r>
              <a:rPr lang="en-US" sz="1400" dirty="0">
                <a:solidFill>
                  <a:schemeClr val="tx1"/>
                </a:solidFill>
              </a:rPr>
              <a:t>access easement.</a:t>
            </a:r>
          </a:p>
          <a:p>
            <a:r>
              <a:rPr lang="en-US" sz="1400" dirty="0" smtClean="0">
                <a:solidFill>
                  <a:schemeClr val="tx1"/>
                </a:solidFill>
              </a:rPr>
              <a:t>	e</a:t>
            </a:r>
            <a:r>
              <a:rPr lang="en-US" sz="1400" dirty="0">
                <a:solidFill>
                  <a:schemeClr val="tx1"/>
                </a:solidFill>
              </a:rPr>
              <a:t>. Beehives shall be setback a minimum of five (5) feet from any side or rear property </a:t>
            </a:r>
            <a:r>
              <a:rPr lang="en-US" sz="1400" dirty="0" smtClean="0">
                <a:solidFill>
                  <a:schemeClr val="tx1"/>
                </a:solidFill>
              </a:rPr>
              <a:t>lines and </a:t>
            </a:r>
            <a:r>
              <a:rPr lang="en-US" sz="1400" dirty="0">
                <a:solidFill>
                  <a:schemeClr val="tx1"/>
                </a:solidFill>
              </a:rPr>
              <a:t>minimum of fifty (50) </a:t>
            </a:r>
            <a:r>
              <a:rPr lang="en-US" sz="1400" dirty="0" smtClean="0">
                <a:solidFill>
                  <a:schemeClr val="tx1"/>
                </a:solidFill>
              </a:rPr>
              <a:t>feet</a:t>
            </a:r>
          </a:p>
          <a:p>
            <a:r>
              <a:rPr lang="en-US" sz="1400" dirty="0">
                <a:solidFill>
                  <a:schemeClr val="tx1"/>
                </a:solidFill>
              </a:rPr>
              <a:t>	</a:t>
            </a:r>
            <a:r>
              <a:rPr lang="en-US" sz="1400" dirty="0" smtClean="0">
                <a:solidFill>
                  <a:schemeClr val="tx1"/>
                </a:solidFill>
              </a:rPr>
              <a:t>	from </a:t>
            </a:r>
            <a:r>
              <a:rPr lang="en-US" sz="1400" dirty="0">
                <a:solidFill>
                  <a:schemeClr val="tx1"/>
                </a:solidFill>
              </a:rPr>
              <a:t>any adjacent residence.</a:t>
            </a:r>
          </a:p>
          <a:p>
            <a:r>
              <a:rPr lang="en-US" sz="1400" dirty="0" smtClean="0">
                <a:solidFill>
                  <a:schemeClr val="tx1"/>
                </a:solidFill>
              </a:rPr>
              <a:t>	f</a:t>
            </a:r>
            <a:r>
              <a:rPr lang="en-US" sz="1400" dirty="0">
                <a:solidFill>
                  <a:schemeClr val="tx1"/>
                </a:solidFill>
              </a:rPr>
              <a:t>. In cases where, due to lot size, a fifty (50) foot setback from an adjacent residence is </a:t>
            </a:r>
            <a:r>
              <a:rPr lang="en-US" sz="1400" dirty="0" smtClean="0">
                <a:solidFill>
                  <a:schemeClr val="tx1"/>
                </a:solidFill>
              </a:rPr>
              <a:t>not possible</a:t>
            </a:r>
            <a:r>
              <a:rPr lang="en-US" sz="1400" dirty="0">
                <a:solidFill>
                  <a:schemeClr val="tx1"/>
                </a:solidFill>
              </a:rPr>
              <a:t>, beehives shall be </a:t>
            </a:r>
            <a:endParaRPr lang="en-US" sz="1400" dirty="0" smtClean="0">
              <a:solidFill>
                <a:schemeClr val="tx1"/>
              </a:solidFill>
            </a:endParaRPr>
          </a:p>
          <a:p>
            <a:r>
              <a:rPr lang="en-US" sz="1400" dirty="0">
                <a:solidFill>
                  <a:schemeClr val="tx1"/>
                </a:solidFill>
              </a:rPr>
              <a:t>	</a:t>
            </a:r>
            <a:r>
              <a:rPr lang="en-US" sz="1400" dirty="0" smtClean="0">
                <a:solidFill>
                  <a:schemeClr val="tx1"/>
                </a:solidFill>
              </a:rPr>
              <a:t>	centrally </a:t>
            </a:r>
            <a:r>
              <a:rPr lang="en-US" sz="1400" dirty="0">
                <a:solidFill>
                  <a:schemeClr val="tx1"/>
                </a:solidFill>
              </a:rPr>
              <a:t>located on the lot to the greatest extent possible.</a:t>
            </a:r>
          </a:p>
          <a:p>
            <a:r>
              <a:rPr lang="en-US" sz="1400" dirty="0" smtClean="0">
                <a:solidFill>
                  <a:schemeClr val="tx1"/>
                </a:solidFill>
              </a:rPr>
              <a:t>	g</a:t>
            </a:r>
            <a:r>
              <a:rPr lang="en-US" sz="1400" dirty="0">
                <a:solidFill>
                  <a:schemeClr val="tx1"/>
                </a:solidFill>
              </a:rPr>
              <a:t>. The requirements of (d) and (e) above are waived in regard to any side of the </a:t>
            </a:r>
            <a:r>
              <a:rPr lang="en-US" sz="1400" dirty="0" smtClean="0">
                <a:solidFill>
                  <a:schemeClr val="tx1"/>
                </a:solidFill>
              </a:rPr>
              <a:t>property adjacent </a:t>
            </a:r>
            <a:r>
              <a:rPr lang="en-US" sz="1400" dirty="0">
                <a:solidFill>
                  <a:schemeClr val="tx1"/>
                </a:solidFill>
              </a:rPr>
              <a:t>to a parcel not used for </a:t>
            </a:r>
            <a:endParaRPr lang="en-US" sz="1400" dirty="0" smtClean="0">
              <a:solidFill>
                <a:schemeClr val="tx1"/>
              </a:solidFill>
            </a:endParaRPr>
          </a:p>
          <a:p>
            <a:r>
              <a:rPr lang="en-US" sz="1400" dirty="0">
                <a:solidFill>
                  <a:schemeClr val="tx1"/>
                </a:solidFill>
              </a:rPr>
              <a:t>	</a:t>
            </a:r>
            <a:r>
              <a:rPr lang="en-US" sz="1400" dirty="0" smtClean="0">
                <a:solidFill>
                  <a:schemeClr val="tx1"/>
                </a:solidFill>
              </a:rPr>
              <a:t>	residential </a:t>
            </a:r>
            <a:r>
              <a:rPr lang="en-US" sz="1400" dirty="0">
                <a:solidFill>
                  <a:schemeClr val="tx1"/>
                </a:solidFill>
              </a:rPr>
              <a:t>purposes.</a:t>
            </a:r>
          </a:p>
          <a:p>
            <a:endParaRPr lang="en-US" sz="1400"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0" y="565512"/>
            <a:ext cx="10080625" cy="7312190"/>
          </a:xfrm>
          <a:prstGeom prst="rect">
            <a:avLst/>
          </a:prstGeom>
          <a:solidFill>
            <a:srgbClr val="FFFFFF"/>
          </a:solidFill>
          <a:ln w="9525">
            <a:noFill/>
            <a:miter lim="800000"/>
            <a:headEnd/>
            <a:tailEnd/>
          </a:ln>
          <a:effectLst/>
        </p:spPr>
        <p:txBody>
          <a:bodyPr vert="horz" wrap="square" lIns="91440" tIns="107916" rIns="91440" bIns="107916" numCol="1" anchor="ctr" anchorCtr="0" compatLnSpc="1">
            <a:prstTxWarp prst="textNoShape">
              <a:avLst/>
            </a:prstTxWarp>
            <a:spAutoFit/>
          </a:bodyPr>
          <a:lstStyle/>
          <a:p>
            <a:pPr marL="0" marR="0" lvl="0" indent="0" algn="l" defTabSz="4572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GB" sz="1800" b="0" i="0" u="none" strike="noStrike" cap="none" normalizeH="0" baseline="0" dirty="0" smtClean="0">
                <a:ln>
                  <a:noFill/>
                </a:ln>
                <a:solidFill>
                  <a:schemeClr val="bg1"/>
                </a:solidFill>
                <a:effectLst/>
                <a:latin typeface="Calibri" pitchFamily="34" charset="0"/>
                <a:ea typeface="Microsoft YaHei" pitchFamily="34" charset="-122"/>
              </a:rPr>
              <a:t>Spokane</a:t>
            </a:r>
          </a:p>
          <a:p>
            <a:pPr marL="0" marR="0" lvl="0" indent="0" algn="l" defTabSz="457200" rtl="0" eaLnBrk="0" fontAlgn="base" latinLnBrk="0" hangingPunct="0">
              <a:lnSpc>
                <a:spcPct val="100000"/>
              </a:lnSpc>
              <a:spcBef>
                <a:spcPct val="0"/>
              </a:spcBef>
              <a:spcAft>
                <a:spcPct val="0"/>
              </a:spcAft>
              <a:buClrTx/>
              <a:buSzTx/>
              <a:buFontTx/>
              <a:buNone/>
              <a:tabLst/>
            </a:pPr>
            <a:r>
              <a:rPr kumimoji="0" lang="en-GB" sz="4000" b="1" i="0" u="none" strike="noStrike" cap="none" normalizeH="0" baseline="0" dirty="0" smtClean="0">
                <a:ln>
                  <a:noFill/>
                </a:ln>
                <a:solidFill>
                  <a:srgbClr val="222222"/>
                </a:solidFill>
                <a:effectLst/>
                <a:latin typeface="Tahoma" pitchFamily="34" charset="0"/>
                <a:ea typeface="Microsoft YaHei" pitchFamily="34" charset="-122"/>
                <a:cs typeface="Tahoma" pitchFamily="34" charset="0"/>
              </a:rPr>
              <a:t>Spokane Municipal Code</a:t>
            </a:r>
          </a:p>
          <a:p>
            <a:pPr marL="0" marR="0" lvl="0" indent="0" algn="l" defTabSz="4572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dirty="0" smtClean="0">
                <a:ln>
                  <a:noFill/>
                </a:ln>
                <a:solidFill>
                  <a:srgbClr val="222222"/>
                </a:solidFill>
                <a:effectLst/>
                <a:latin typeface="Tahoma" pitchFamily="34" charset="0"/>
                <a:ea typeface="Microsoft YaHei" pitchFamily="34" charset="-122"/>
                <a:cs typeface="Tahoma" pitchFamily="34" charset="0"/>
              </a:rPr>
              <a:t>Title 17C Land Use Standards</a:t>
            </a:r>
          </a:p>
          <a:p>
            <a:pPr marL="0" marR="0" lvl="0" indent="0" algn="l" defTabSz="4572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dirty="0" smtClean="0">
                <a:ln>
                  <a:noFill/>
                </a:ln>
                <a:solidFill>
                  <a:srgbClr val="222222"/>
                </a:solidFill>
                <a:effectLst/>
                <a:latin typeface="Tahoma" pitchFamily="34" charset="0"/>
                <a:ea typeface="Microsoft YaHei" pitchFamily="34" charset="-122"/>
                <a:cs typeface="Tahoma" pitchFamily="34" charset="0"/>
              </a:rPr>
              <a:t>Chapter 17C.310 Animal Keeping</a:t>
            </a:r>
          </a:p>
          <a:p>
            <a:pPr marL="742950" marR="0" lvl="1" indent="-742950" algn="l" defTabSz="4572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dirty="0" smtClean="0">
                <a:ln>
                  <a:noFill/>
                </a:ln>
                <a:solidFill>
                  <a:srgbClr val="FF0000"/>
                </a:solidFill>
                <a:effectLst/>
                <a:latin typeface="Tahoma" pitchFamily="34" charset="0"/>
                <a:ea typeface="Microsoft YaHei" pitchFamily="34" charset="-122"/>
                <a:cs typeface="Tahoma" pitchFamily="34" charset="0"/>
              </a:rPr>
              <a:t>Section 17C.310.130 Beekeeping</a:t>
            </a:r>
            <a:r>
              <a:rPr kumimoji="0" lang="en-GB" sz="1100" b="1" i="0" u="none" strike="noStrike" cap="none" normalizeH="0" baseline="0" dirty="0" smtClean="0">
                <a:ln>
                  <a:noFill/>
                </a:ln>
                <a:solidFill>
                  <a:srgbClr val="222222"/>
                </a:solidFill>
                <a:effectLst/>
                <a:latin typeface="Tahoma" pitchFamily="34" charset="0"/>
                <a:ea typeface="Microsoft YaHei" pitchFamily="34" charset="-122"/>
                <a:cs typeface="Tahoma" pitchFamily="34" charset="0"/>
              </a:rPr>
              <a:t/>
            </a:r>
            <a:br>
              <a:rPr kumimoji="0" lang="en-GB" sz="1100" b="1" i="0" u="none" strike="noStrike" cap="none" normalizeH="0" baseline="0" dirty="0" smtClean="0">
                <a:ln>
                  <a:noFill/>
                </a:ln>
                <a:solidFill>
                  <a:srgbClr val="222222"/>
                </a:solidFill>
                <a:effectLst/>
                <a:latin typeface="Tahoma" pitchFamily="34" charset="0"/>
                <a:ea typeface="Microsoft YaHei" pitchFamily="34" charset="-122"/>
                <a:cs typeface="Tahoma" pitchFamily="34" charset="0"/>
              </a:rPr>
            </a:br>
            <a:endParaRPr kumimoji="0" lang="en-GB" sz="1100" b="1" i="0" u="none" strike="noStrike" cap="none" normalizeH="0" baseline="0" dirty="0" smtClean="0">
              <a:ln>
                <a:noFill/>
              </a:ln>
              <a:solidFill>
                <a:srgbClr val="222222"/>
              </a:solidFill>
              <a:effectLst/>
              <a:latin typeface="Tahoma" pitchFamily="34" charset="0"/>
              <a:ea typeface="Microsoft YaHei" pitchFamily="34" charset="-122"/>
              <a:cs typeface="Tahoma" pitchFamily="34" charset="0"/>
            </a:endParaRPr>
          </a:p>
          <a:p>
            <a:pPr marL="1143000" marR="0" lvl="2" indent="-1143000" algn="l" defTabSz="457200" rtl="0" eaLnBrk="0" fontAlgn="base" latinLnBrk="0" hangingPunct="0">
              <a:lnSpc>
                <a:spcPct val="100000"/>
              </a:lnSpc>
              <a:spcBef>
                <a:spcPct val="0"/>
              </a:spcBef>
              <a:spcAft>
                <a:spcPct val="0"/>
              </a:spcAft>
              <a:buClrTx/>
              <a:buSzTx/>
              <a:buFontTx/>
              <a:buAutoNum type="alphaUcPeriod"/>
              <a:tabLst/>
            </a:pPr>
            <a:r>
              <a:rPr kumimoji="0" lang="en-GB" sz="1100" b="0" i="0" u="none" strike="noStrike" cap="none" normalizeH="0" baseline="0" dirty="0" smtClean="0">
                <a:ln>
                  <a:noFill/>
                </a:ln>
                <a:solidFill>
                  <a:srgbClr val="222222"/>
                </a:solidFill>
                <a:effectLst/>
                <a:latin typeface="Tahoma" pitchFamily="34" charset="0"/>
                <a:ea typeface="Microsoft YaHei" pitchFamily="34" charset="-122"/>
                <a:cs typeface="Tahoma" pitchFamily="34" charset="0"/>
              </a:rPr>
              <a:t>Where Permitted.</a:t>
            </a:r>
            <a:br>
              <a:rPr kumimoji="0" lang="en-GB" sz="1100" b="0" i="0" u="none" strike="noStrike" cap="none" normalizeH="0" baseline="0" dirty="0" smtClean="0">
                <a:ln>
                  <a:noFill/>
                </a:ln>
                <a:solidFill>
                  <a:srgbClr val="222222"/>
                </a:solidFill>
                <a:effectLst/>
                <a:latin typeface="Tahoma" pitchFamily="34" charset="0"/>
                <a:ea typeface="Microsoft YaHei" pitchFamily="34" charset="-122"/>
                <a:cs typeface="Tahoma" pitchFamily="34" charset="0"/>
              </a:rPr>
            </a:br>
            <a:r>
              <a:rPr kumimoji="0" lang="en-GB" sz="1100" b="0" i="0" u="none" strike="noStrike" cap="none" normalizeH="0" baseline="0" dirty="0" smtClean="0">
                <a:ln>
                  <a:noFill/>
                </a:ln>
                <a:solidFill>
                  <a:srgbClr val="222222"/>
                </a:solidFill>
                <a:effectLst/>
                <a:latin typeface="Tahoma" pitchFamily="34" charset="0"/>
                <a:ea typeface="Microsoft YaHei" pitchFamily="34" charset="-122"/>
                <a:cs typeface="Tahoma" pitchFamily="34" charset="0"/>
              </a:rPr>
              <a:t>Beekeeping is allowed as an accessory use on any lot occupied by a single-family residence that is in the RA, RSF, RTF, RMF and RHD zones. Beekeeping for educational or research purposes by an institution such as college, high school or agricultural extension office is allowed as a Type II conditional use permit in all zones, subject to the requirements of subsection (B)(1) through (5) below.</a:t>
            </a:r>
            <a:br>
              <a:rPr kumimoji="0" lang="en-GB" sz="1100" b="0" i="0" u="none" strike="noStrike" cap="none" normalizeH="0" baseline="0" dirty="0" smtClean="0">
                <a:ln>
                  <a:noFill/>
                </a:ln>
                <a:solidFill>
                  <a:srgbClr val="222222"/>
                </a:solidFill>
                <a:effectLst/>
                <a:latin typeface="Tahoma" pitchFamily="34" charset="0"/>
                <a:ea typeface="Microsoft YaHei" pitchFamily="34" charset="-122"/>
                <a:cs typeface="Tahoma" pitchFamily="34" charset="0"/>
              </a:rPr>
            </a:br>
            <a:r>
              <a:rPr kumimoji="0" lang="en-GB" sz="1100" b="0" i="0" u="none" strike="noStrike" cap="none" normalizeH="0" baseline="0" dirty="0" smtClean="0">
                <a:ln>
                  <a:noFill/>
                </a:ln>
                <a:solidFill>
                  <a:srgbClr val="222222"/>
                </a:solidFill>
                <a:effectLst/>
                <a:latin typeface="Calibri"/>
                <a:ea typeface="Microsoft YaHei" pitchFamily="34" charset="-122"/>
                <a:cs typeface="Tahoma" pitchFamily="34" charset="0"/>
              </a:rPr>
              <a:t> </a:t>
            </a:r>
            <a:endParaRPr kumimoji="0" lang="en-GB" sz="1100" b="0" i="0" u="none" strike="noStrike" cap="none" normalizeH="0" baseline="0" dirty="0" smtClean="0">
              <a:ln>
                <a:noFill/>
              </a:ln>
              <a:solidFill>
                <a:srgbClr val="222222"/>
              </a:solidFill>
              <a:effectLst/>
              <a:latin typeface="Tahoma" pitchFamily="34" charset="0"/>
              <a:ea typeface="Microsoft YaHei" pitchFamily="34" charset="-122"/>
              <a:cs typeface="Tahoma" pitchFamily="34" charset="0"/>
            </a:endParaRPr>
          </a:p>
          <a:p>
            <a:pPr marL="1143000" marR="0" lvl="2" indent="-1143000" algn="l" defTabSz="457200" rtl="0" eaLnBrk="0" fontAlgn="base" latinLnBrk="0" hangingPunct="0">
              <a:lnSpc>
                <a:spcPct val="100000"/>
              </a:lnSpc>
              <a:spcBef>
                <a:spcPct val="0"/>
              </a:spcBef>
              <a:spcAft>
                <a:spcPct val="0"/>
              </a:spcAft>
              <a:buClrTx/>
              <a:buSzTx/>
              <a:buFontTx/>
              <a:buAutoNum type="alphaUcPeriod" startAt="2"/>
              <a:tabLst/>
            </a:pPr>
            <a:r>
              <a:rPr kumimoji="0" lang="en-GB" sz="1100" b="0" i="0" u="none" strike="noStrike" cap="none" normalizeH="0" baseline="0" dirty="0" smtClean="0">
                <a:ln>
                  <a:noFill/>
                </a:ln>
                <a:solidFill>
                  <a:srgbClr val="222222"/>
                </a:solidFill>
                <a:effectLst/>
                <a:latin typeface="Tahoma" pitchFamily="34" charset="0"/>
                <a:ea typeface="Microsoft YaHei" pitchFamily="34" charset="-122"/>
                <a:cs typeface="Tahoma" pitchFamily="34" charset="0"/>
              </a:rPr>
              <a:t>Standards Applicable to Beekeeping.</a:t>
            </a:r>
            <a:br>
              <a:rPr kumimoji="0" lang="en-GB" sz="1100" b="0" i="0" u="none" strike="noStrike" cap="none" normalizeH="0" baseline="0" dirty="0" smtClean="0">
                <a:ln>
                  <a:noFill/>
                </a:ln>
                <a:solidFill>
                  <a:srgbClr val="222222"/>
                </a:solidFill>
                <a:effectLst/>
                <a:latin typeface="Tahoma" pitchFamily="34" charset="0"/>
                <a:ea typeface="Microsoft YaHei" pitchFamily="34" charset="-122"/>
                <a:cs typeface="Tahoma" pitchFamily="34" charset="0"/>
              </a:rPr>
            </a:br>
            <a:r>
              <a:rPr kumimoji="0" lang="en-GB" sz="1100" b="0" i="0" u="none" strike="noStrike" cap="none" normalizeH="0" baseline="0" dirty="0" smtClean="0">
                <a:ln>
                  <a:noFill/>
                </a:ln>
                <a:solidFill>
                  <a:srgbClr val="222222"/>
                </a:solidFill>
                <a:effectLst/>
                <a:latin typeface="Tahoma" pitchFamily="34" charset="0"/>
                <a:ea typeface="Microsoft YaHei" pitchFamily="34" charset="-122"/>
                <a:cs typeface="Tahoma" pitchFamily="34" charset="0"/>
              </a:rPr>
              <a:t>Beekeeping is subject to the following standards:</a:t>
            </a:r>
          </a:p>
          <a:p>
            <a:pPr marL="1600200" marR="0" lvl="3" indent="-1600200" algn="l" defTabSz="457200" rtl="0" eaLnBrk="0" fontAlgn="base" latinLnBrk="0" hangingPunct="0">
              <a:lnSpc>
                <a:spcPct val="100000"/>
              </a:lnSpc>
              <a:spcBef>
                <a:spcPct val="0"/>
              </a:spcBef>
              <a:spcAft>
                <a:spcPct val="0"/>
              </a:spcAft>
              <a:buClrTx/>
              <a:buSzTx/>
              <a:buFontTx/>
              <a:buAutoNum type="arabicPeriod"/>
              <a:tabLst/>
            </a:pPr>
            <a:r>
              <a:rPr kumimoji="0" lang="en-GB" sz="1100" b="0" i="0" u="none" strike="noStrike" cap="none" normalizeH="0" baseline="0" dirty="0" smtClean="0">
                <a:ln>
                  <a:noFill/>
                </a:ln>
                <a:solidFill>
                  <a:srgbClr val="222222"/>
                </a:solidFill>
                <a:effectLst/>
                <a:latin typeface="Tahoma" pitchFamily="34" charset="0"/>
                <a:ea typeface="Microsoft YaHei" pitchFamily="34" charset="-122"/>
                <a:cs typeface="Tahoma" pitchFamily="34" charset="0"/>
              </a:rPr>
              <a:t>Location, Density and Maintenance of Colonies.</a:t>
            </a:r>
          </a:p>
          <a:p>
            <a:pPr marL="2057400" marR="0" lvl="4" indent="-2057400" algn="l" defTabSz="457200" rtl="0" eaLnBrk="0" fontAlgn="base" latinLnBrk="0" hangingPunct="0">
              <a:lnSpc>
                <a:spcPct val="100000"/>
              </a:lnSpc>
              <a:spcBef>
                <a:spcPct val="0"/>
              </a:spcBef>
              <a:spcAft>
                <a:spcPct val="0"/>
              </a:spcAft>
              <a:buClrTx/>
              <a:buSzTx/>
              <a:buFontTx/>
              <a:buAutoNum type="alphaLcPeriod"/>
              <a:tabLst/>
            </a:pPr>
            <a:r>
              <a:rPr kumimoji="0" lang="en-GB" sz="1100" b="0" i="0" u="none" strike="noStrike" cap="none" normalizeH="0" baseline="0" dirty="0" smtClean="0">
                <a:ln>
                  <a:noFill/>
                </a:ln>
                <a:solidFill>
                  <a:srgbClr val="222222"/>
                </a:solidFill>
                <a:effectLst/>
                <a:latin typeface="Tahoma" pitchFamily="34" charset="0"/>
                <a:ea typeface="Microsoft YaHei" pitchFamily="34" charset="-122"/>
                <a:cs typeface="Tahoma" pitchFamily="34" charset="0"/>
              </a:rPr>
              <a:t>The number of colonies is limited to one colony per four thousand three hundred fifty square feet of lot area, up to a maximum of eight colonies; and</a:t>
            </a:r>
          </a:p>
          <a:p>
            <a:pPr marL="2057400" marR="0" lvl="4" indent="-2057400" algn="l" defTabSz="457200" rtl="0" eaLnBrk="0" fontAlgn="base" latinLnBrk="0" hangingPunct="0">
              <a:lnSpc>
                <a:spcPct val="100000"/>
              </a:lnSpc>
              <a:spcBef>
                <a:spcPct val="0"/>
              </a:spcBef>
              <a:spcAft>
                <a:spcPct val="0"/>
              </a:spcAft>
              <a:buClrTx/>
              <a:buSzTx/>
              <a:buFontTx/>
              <a:buAutoNum type="alphaLcPeriod" startAt="2"/>
              <a:tabLst/>
            </a:pPr>
            <a:r>
              <a:rPr kumimoji="0" lang="en-GB" sz="1100" b="0" i="0" u="none" strike="noStrike" cap="none" normalizeH="0" baseline="0" dirty="0" smtClean="0">
                <a:ln>
                  <a:noFill/>
                </a:ln>
                <a:solidFill>
                  <a:srgbClr val="222222"/>
                </a:solidFill>
                <a:effectLst/>
                <a:latin typeface="Tahoma" pitchFamily="34" charset="0"/>
                <a:ea typeface="Microsoft YaHei" pitchFamily="34" charset="-122"/>
                <a:cs typeface="Tahoma" pitchFamily="34" charset="0"/>
              </a:rPr>
              <a:t>Colonies shall be setback a minimum of twenty-five feet of any property line, except that a colony may be situated within ten feet of a side lot line or rear lot line provided the following provisions are met:</a:t>
            </a:r>
          </a:p>
          <a:p>
            <a:pPr marL="2057400" marR="0" lvl="4" indent="-2057400" algn="l" defTabSz="457200" rtl="0" eaLnBrk="0" fontAlgn="base" latinLnBrk="0" hangingPunct="0">
              <a:lnSpc>
                <a:spcPct val="100000"/>
              </a:lnSpc>
              <a:spcBef>
                <a:spcPct val="0"/>
              </a:spcBef>
              <a:spcAft>
                <a:spcPct val="0"/>
              </a:spcAft>
              <a:buClrTx/>
              <a:buSzTx/>
              <a:buFontTx/>
              <a:buAutoNum type="romanLcPeriod"/>
              <a:tabLst/>
            </a:pPr>
            <a:r>
              <a:rPr kumimoji="0" lang="en-GB" sz="1100" b="0" i="0" u="none" strike="noStrike" cap="none" normalizeH="0" baseline="0" dirty="0" smtClean="0">
                <a:ln>
                  <a:noFill/>
                </a:ln>
                <a:solidFill>
                  <a:srgbClr val="222222"/>
                </a:solidFill>
                <a:effectLst/>
                <a:latin typeface="Tahoma" pitchFamily="34" charset="0"/>
                <a:ea typeface="Microsoft YaHei" pitchFamily="34" charset="-122"/>
                <a:cs typeface="Tahoma" pitchFamily="34" charset="0"/>
              </a:rPr>
              <a:t>The beehives are isolated from public access by a security fence as required under</a:t>
            </a:r>
            <a:r>
              <a:rPr kumimoji="0" lang="en-GB" sz="1100" b="0" i="0" u="none" strike="noStrike" cap="none" normalizeH="0" baseline="0" dirty="0" smtClean="0">
                <a:ln>
                  <a:noFill/>
                </a:ln>
                <a:solidFill>
                  <a:srgbClr val="222222"/>
                </a:solidFill>
                <a:effectLst/>
                <a:latin typeface="Calibri"/>
                <a:ea typeface="Microsoft YaHei" pitchFamily="34" charset="-122"/>
                <a:cs typeface="Tahoma" pitchFamily="34" charset="0"/>
              </a:rPr>
              <a:t> </a:t>
            </a:r>
            <a:r>
              <a:rPr kumimoji="0" lang="en-GB" sz="1100" b="0" i="0" u="none" strike="noStrike" cap="none" normalizeH="0" baseline="0" dirty="0" smtClean="0">
                <a:ln>
                  <a:noFill/>
                </a:ln>
                <a:solidFill>
                  <a:srgbClr val="1155CC"/>
                </a:solidFill>
                <a:effectLst/>
                <a:latin typeface="Tahoma" pitchFamily="34" charset="0"/>
                <a:ea typeface="Microsoft YaHei" pitchFamily="34" charset="-122"/>
                <a:cs typeface="Tahoma" pitchFamily="34" charset="0"/>
                <a:hlinkClick r:id="rId2"/>
              </a:rPr>
              <a:t>SMC 17C.110.230(F)</a:t>
            </a:r>
            <a:r>
              <a:rPr kumimoji="0" lang="en-GB" sz="1100" b="0" i="0" u="none" strike="noStrike" cap="none" normalizeH="0" baseline="0" dirty="0" smtClean="0">
                <a:ln>
                  <a:noFill/>
                </a:ln>
                <a:solidFill>
                  <a:srgbClr val="222222"/>
                </a:solidFill>
                <a:effectLst/>
                <a:latin typeface="Tahoma" pitchFamily="34" charset="0"/>
                <a:ea typeface="Microsoft YaHei" pitchFamily="34" charset="-122"/>
                <a:cs typeface="Tahoma" pitchFamily="34" charset="0"/>
              </a:rPr>
              <a:t>; and</a:t>
            </a:r>
          </a:p>
          <a:p>
            <a:pPr marL="2057400" marR="0" lvl="4" indent="-2057400" algn="l" defTabSz="457200" rtl="0" eaLnBrk="0" fontAlgn="base" latinLnBrk="0" hangingPunct="0">
              <a:lnSpc>
                <a:spcPct val="100000"/>
              </a:lnSpc>
              <a:spcBef>
                <a:spcPct val="0"/>
              </a:spcBef>
              <a:spcAft>
                <a:spcPct val="0"/>
              </a:spcAft>
              <a:buClrTx/>
              <a:buSzTx/>
              <a:buFontTx/>
              <a:buAutoNum type="romanLcPeriod" startAt="2"/>
              <a:tabLst/>
            </a:pPr>
            <a:r>
              <a:rPr kumimoji="0" lang="en-GB" sz="1100" b="0" i="0" u="none" strike="noStrike" cap="none" normalizeH="0" baseline="0" dirty="0" smtClean="0">
                <a:ln>
                  <a:noFill/>
                </a:ln>
                <a:solidFill>
                  <a:srgbClr val="222222"/>
                </a:solidFill>
                <a:effectLst/>
                <a:latin typeface="Tahoma" pitchFamily="34" charset="0"/>
                <a:ea typeface="Microsoft YaHei" pitchFamily="34" charset="-122"/>
                <a:cs typeface="Tahoma" pitchFamily="34" charset="0"/>
              </a:rPr>
              <a:t>The beekeeper establishes and maintains a flyway barrier at least six feet in height consisting of a solid wall, solid fencing material, dense vegetation or combination thereof that is parallel to the property line and extends ten feet beyond the colony in each direction so that all bees are forced to fly at an elevation of at least six feet above ground level over the property lines in the vicinity of the colony; or</a:t>
            </a:r>
          </a:p>
          <a:p>
            <a:pPr marL="2057400" marR="0" lvl="4" indent="-2057400" algn="l" defTabSz="457200" rtl="0" eaLnBrk="0" fontAlgn="base" latinLnBrk="0" hangingPunct="0">
              <a:lnSpc>
                <a:spcPct val="100000"/>
              </a:lnSpc>
              <a:spcBef>
                <a:spcPct val="0"/>
              </a:spcBef>
              <a:spcAft>
                <a:spcPct val="0"/>
              </a:spcAft>
              <a:buClrTx/>
              <a:buSzTx/>
              <a:buFontTx/>
              <a:buAutoNum type="romanLcPeriod" startAt="3"/>
              <a:tabLst/>
            </a:pPr>
            <a:r>
              <a:rPr kumimoji="0" lang="en-GB" sz="1100" b="0" i="0" u="none" strike="noStrike" cap="none" normalizeH="0" baseline="0" dirty="0" smtClean="0">
                <a:ln>
                  <a:noFill/>
                </a:ln>
                <a:solidFill>
                  <a:srgbClr val="222222"/>
                </a:solidFill>
                <a:effectLst/>
                <a:latin typeface="Tahoma" pitchFamily="34" charset="0"/>
                <a:ea typeface="Microsoft YaHei" pitchFamily="34" charset="-122"/>
                <a:cs typeface="Tahoma" pitchFamily="34" charset="0"/>
              </a:rPr>
              <a:t>The colony is situated ten feet or more above the grade of the nearest adjoining property line.</a:t>
            </a:r>
          </a:p>
          <a:p>
            <a:pPr marL="1600200" marR="0" lvl="3" indent="-1600200" algn="l" defTabSz="457200" rtl="0" eaLnBrk="0" fontAlgn="base" latinLnBrk="0" hangingPunct="0">
              <a:lnSpc>
                <a:spcPct val="100000"/>
              </a:lnSpc>
              <a:spcBef>
                <a:spcPct val="0"/>
              </a:spcBef>
              <a:spcAft>
                <a:spcPct val="0"/>
              </a:spcAft>
              <a:buClrTx/>
              <a:buSzTx/>
              <a:buFontTx/>
              <a:buAutoNum type="arabicPeriod" startAt="2"/>
              <a:tabLst/>
            </a:pPr>
            <a:r>
              <a:rPr kumimoji="0" lang="en-GB" sz="1100" b="0" i="0" u="none" strike="noStrike" cap="none" normalizeH="0" baseline="0" dirty="0" smtClean="0">
                <a:ln>
                  <a:noFill/>
                </a:ln>
                <a:solidFill>
                  <a:srgbClr val="222222"/>
                </a:solidFill>
                <a:effectLst/>
                <a:latin typeface="Tahoma" pitchFamily="34" charset="0"/>
                <a:ea typeface="Microsoft YaHei" pitchFamily="34" charset="-122"/>
                <a:cs typeface="Tahoma" pitchFamily="34" charset="0"/>
              </a:rPr>
              <a:t>Colonies shall be maintained in movable-frame hives with adequate space and management techniques to prevent overcrowding and swarming.</a:t>
            </a:r>
          </a:p>
          <a:p>
            <a:pPr marL="1600200" marR="0" lvl="3" indent="-1600200" algn="l" defTabSz="457200" rtl="0" eaLnBrk="0" fontAlgn="base" latinLnBrk="0" hangingPunct="0">
              <a:lnSpc>
                <a:spcPct val="100000"/>
              </a:lnSpc>
              <a:spcBef>
                <a:spcPct val="0"/>
              </a:spcBef>
              <a:spcAft>
                <a:spcPct val="0"/>
              </a:spcAft>
              <a:buClrTx/>
              <a:buSzTx/>
              <a:buFontTx/>
              <a:buAutoNum type="arabicPeriod" startAt="3"/>
              <a:tabLst/>
            </a:pPr>
            <a:r>
              <a:rPr kumimoji="0" lang="en-GB" sz="1100" b="0" i="0" u="none" strike="noStrike" cap="none" normalizeH="0" baseline="0" dirty="0" smtClean="0">
                <a:ln>
                  <a:noFill/>
                </a:ln>
                <a:solidFill>
                  <a:srgbClr val="222222"/>
                </a:solidFill>
                <a:effectLst/>
                <a:latin typeface="Tahoma" pitchFamily="34" charset="0"/>
                <a:ea typeface="Microsoft YaHei" pitchFamily="34" charset="-122"/>
                <a:cs typeface="Tahoma" pitchFamily="34" charset="0"/>
              </a:rPr>
              <a:t>In any instance in which a colony exhibits aggressive or swarming behavior, the beekeeper must ensure that the colony is re-</a:t>
            </a:r>
            <a:r>
              <a:rPr kumimoji="0" lang="en-GB" sz="1100" b="0" i="0" u="none" strike="noStrike" cap="none" normalizeH="0" baseline="0" dirty="0" err="1" smtClean="0">
                <a:ln>
                  <a:noFill/>
                </a:ln>
                <a:solidFill>
                  <a:srgbClr val="222222"/>
                </a:solidFill>
                <a:effectLst/>
                <a:latin typeface="Tahoma" pitchFamily="34" charset="0"/>
                <a:ea typeface="Microsoft YaHei" pitchFamily="34" charset="-122"/>
                <a:cs typeface="Tahoma" pitchFamily="34" charset="0"/>
              </a:rPr>
              <a:t>queened</a:t>
            </a:r>
            <a:r>
              <a:rPr kumimoji="0" lang="en-GB" sz="1100" b="0" i="0" u="none" strike="noStrike" cap="none" normalizeH="0" baseline="0" dirty="0" smtClean="0">
                <a:ln>
                  <a:noFill/>
                </a:ln>
                <a:solidFill>
                  <a:srgbClr val="222222"/>
                </a:solidFill>
                <a:effectLst/>
                <a:latin typeface="Tahoma" pitchFamily="34" charset="0"/>
                <a:ea typeface="Microsoft YaHei" pitchFamily="34" charset="-122"/>
                <a:cs typeface="Tahoma" pitchFamily="34" charset="0"/>
              </a:rPr>
              <a:t>. Aggressive behavior is any instance in which unusual aggressive characteristics such as stinging or attacking without provocation occurs.</a:t>
            </a:r>
          </a:p>
          <a:p>
            <a:pPr marL="1600200" marR="0" lvl="3" indent="-1600200" algn="l" defTabSz="457200" rtl="0" eaLnBrk="0" fontAlgn="base" latinLnBrk="0" hangingPunct="0">
              <a:lnSpc>
                <a:spcPct val="100000"/>
              </a:lnSpc>
              <a:spcBef>
                <a:spcPct val="0"/>
              </a:spcBef>
              <a:spcAft>
                <a:spcPct val="0"/>
              </a:spcAft>
              <a:buClrTx/>
              <a:buSzTx/>
              <a:buFontTx/>
              <a:buAutoNum type="arabicPeriod" startAt="4"/>
              <a:tabLst/>
            </a:pPr>
            <a:r>
              <a:rPr kumimoji="0" lang="en-GB" sz="1100" b="0" i="0" u="none" strike="noStrike" cap="none" normalizeH="0" baseline="0" dirty="0" smtClean="0">
                <a:ln>
                  <a:noFill/>
                </a:ln>
                <a:solidFill>
                  <a:srgbClr val="222222"/>
                </a:solidFill>
                <a:effectLst/>
                <a:latin typeface="Tahoma" pitchFamily="34" charset="0"/>
                <a:ea typeface="Microsoft YaHei" pitchFamily="34" charset="-122"/>
                <a:cs typeface="Tahoma" pitchFamily="34" charset="0"/>
              </a:rPr>
              <a:t>Every beekeeper shall maintain an adequate supply of water for bees located close to each colony.</a:t>
            </a:r>
          </a:p>
          <a:p>
            <a:pPr marL="1600200" marR="0" lvl="3" indent="-1600200" algn="l" defTabSz="457200" rtl="0" eaLnBrk="0" fontAlgn="base" latinLnBrk="0" hangingPunct="0">
              <a:lnSpc>
                <a:spcPct val="100000"/>
              </a:lnSpc>
              <a:spcBef>
                <a:spcPct val="0"/>
              </a:spcBef>
              <a:spcAft>
                <a:spcPct val="0"/>
              </a:spcAft>
              <a:buClrTx/>
              <a:buSzTx/>
              <a:buFontTx/>
              <a:buAutoNum type="arabicPeriod" startAt="5"/>
              <a:tabLst/>
            </a:pPr>
            <a:r>
              <a:rPr kumimoji="0" lang="en-GB" sz="1100" b="0" i="0" u="none" strike="noStrike" cap="none" normalizeH="0" baseline="0" dirty="0" smtClean="0">
                <a:ln>
                  <a:noFill/>
                </a:ln>
                <a:solidFill>
                  <a:srgbClr val="222222"/>
                </a:solidFill>
                <a:effectLst/>
                <a:latin typeface="Tahoma" pitchFamily="34" charset="0"/>
                <a:ea typeface="Microsoft YaHei" pitchFamily="34" charset="-122"/>
                <a:cs typeface="Tahoma" pitchFamily="34" charset="0"/>
              </a:rPr>
              <a:t>Registrations and Training.</a:t>
            </a:r>
          </a:p>
          <a:p>
            <a:pPr marL="2057400" marR="0" lvl="4" indent="-2057400" algn="l" defTabSz="457200" rtl="0" eaLnBrk="0" fontAlgn="base" latinLnBrk="0" hangingPunct="0">
              <a:lnSpc>
                <a:spcPct val="100000"/>
              </a:lnSpc>
              <a:spcBef>
                <a:spcPct val="0"/>
              </a:spcBef>
              <a:spcAft>
                <a:spcPct val="0"/>
              </a:spcAft>
              <a:buClrTx/>
              <a:buSzTx/>
              <a:buFontTx/>
              <a:buAutoNum type="alphaLcPeriod"/>
              <a:tabLst/>
            </a:pPr>
            <a:r>
              <a:rPr kumimoji="0" lang="en-GB" sz="1100" b="0" i="0" u="none" strike="noStrike" cap="none" normalizeH="0" baseline="0" dirty="0" smtClean="0">
                <a:ln>
                  <a:noFill/>
                </a:ln>
                <a:solidFill>
                  <a:srgbClr val="222222"/>
                </a:solidFill>
                <a:effectLst/>
                <a:latin typeface="Tahoma" pitchFamily="34" charset="0"/>
                <a:ea typeface="Microsoft YaHei" pitchFamily="34" charset="-122"/>
                <a:cs typeface="Tahoma" pitchFamily="34" charset="0"/>
              </a:rPr>
              <a:t>All colonies shall be registered with the director of the state department of agriculture pursuant to RCW 15.60.021 no later than</a:t>
            </a:r>
            <a:r>
              <a:rPr kumimoji="0" lang="en-GB" sz="1100" b="0" i="0" u="none" strike="noStrike" cap="none" normalizeH="0" baseline="0" dirty="0" smtClean="0">
                <a:ln>
                  <a:noFill/>
                </a:ln>
                <a:solidFill>
                  <a:srgbClr val="222222"/>
                </a:solidFill>
                <a:effectLst/>
                <a:latin typeface="Calibri"/>
                <a:ea typeface="Microsoft YaHei" pitchFamily="34" charset="-122"/>
                <a:cs typeface="Tahoma" pitchFamily="34" charset="0"/>
              </a:rPr>
              <a:t> </a:t>
            </a:r>
            <a:r>
              <a:rPr kumimoji="0" lang="en-GB" sz="1100" b="0" i="0" u="none" strike="noStrike" cap="none" normalizeH="0" baseline="0" dirty="0" smtClean="0">
                <a:ln>
                  <a:noFill/>
                </a:ln>
                <a:solidFill>
                  <a:srgbClr val="222222"/>
                </a:solidFill>
                <a:effectLst/>
                <a:latin typeface="Tahoma" pitchFamily="34" charset="0"/>
                <a:ea typeface="Microsoft YaHei" pitchFamily="34" charset="-122"/>
                <a:cs typeface="Tahoma" pitchFamily="34" charset="0"/>
              </a:rPr>
              <a:t>April 1st</a:t>
            </a:r>
            <a:r>
              <a:rPr kumimoji="0" lang="en-GB" sz="1100" b="0" i="0" u="none" strike="noStrike" cap="none" normalizeH="0" baseline="0" dirty="0" smtClean="0">
                <a:ln>
                  <a:noFill/>
                </a:ln>
                <a:solidFill>
                  <a:srgbClr val="222222"/>
                </a:solidFill>
                <a:effectLst/>
                <a:latin typeface="Calibri"/>
                <a:ea typeface="Microsoft YaHei" pitchFamily="34" charset="-122"/>
                <a:cs typeface="Tahoma" pitchFamily="34" charset="0"/>
              </a:rPr>
              <a:t> </a:t>
            </a:r>
            <a:r>
              <a:rPr kumimoji="0" lang="en-GB" sz="1100" b="0" i="0" u="none" strike="noStrike" cap="none" normalizeH="0" baseline="0" dirty="0" smtClean="0">
                <a:ln>
                  <a:noFill/>
                </a:ln>
                <a:solidFill>
                  <a:srgbClr val="222222"/>
                </a:solidFill>
                <a:effectLst/>
                <a:latin typeface="Tahoma" pitchFamily="34" charset="0"/>
                <a:ea typeface="Microsoft YaHei" pitchFamily="34" charset="-122"/>
                <a:cs typeface="Tahoma" pitchFamily="34" charset="0"/>
              </a:rPr>
              <a:t>of each year.</a:t>
            </a:r>
          </a:p>
          <a:p>
            <a:pPr marL="2057400" marR="0" lvl="4" indent="-2057400" algn="l" defTabSz="457200" rtl="0" eaLnBrk="0" fontAlgn="base" latinLnBrk="0" hangingPunct="0">
              <a:lnSpc>
                <a:spcPct val="100000"/>
              </a:lnSpc>
              <a:spcBef>
                <a:spcPct val="0"/>
              </a:spcBef>
              <a:spcAft>
                <a:spcPct val="0"/>
              </a:spcAft>
              <a:buClrTx/>
              <a:buSzTx/>
              <a:buFontTx/>
              <a:buAutoNum type="alphaLcPeriod" startAt="2"/>
              <a:tabLst/>
            </a:pPr>
            <a:r>
              <a:rPr kumimoji="0" lang="en-GB" sz="1100" b="0" i="0" u="none" strike="noStrike" cap="none" normalizeH="0" baseline="0" dirty="0" smtClean="0">
                <a:ln>
                  <a:noFill/>
                </a:ln>
                <a:solidFill>
                  <a:srgbClr val="222222"/>
                </a:solidFill>
                <a:effectLst/>
                <a:latin typeface="Tahoma" pitchFamily="34" charset="0"/>
                <a:ea typeface="Microsoft YaHei" pitchFamily="34" charset="-122"/>
                <a:cs typeface="Tahoma" pitchFamily="34" charset="0"/>
              </a:rPr>
              <a:t>The beekeeper shall have completed the requirements for apprenticeship level of the Washington State Beekeeper</a:t>
            </a:r>
            <a:r>
              <a:rPr kumimoji="0" lang="en-GB" sz="1100" b="0" i="0" u="none" strike="noStrike" cap="none" normalizeH="0" baseline="0" dirty="0" smtClean="0">
                <a:ln>
                  <a:noFill/>
                </a:ln>
                <a:solidFill>
                  <a:srgbClr val="222222"/>
                </a:solidFill>
                <a:effectLst/>
                <a:latin typeface="Calibri"/>
                <a:ea typeface="Microsoft YaHei" pitchFamily="34" charset="-122"/>
                <a:cs typeface="Tahoma" pitchFamily="34" charset="0"/>
              </a:rPr>
              <a:t>’</a:t>
            </a:r>
            <a:r>
              <a:rPr kumimoji="0" lang="en-GB" sz="1100" b="0" i="0" u="none" strike="noStrike" cap="none" normalizeH="0" baseline="0" dirty="0" smtClean="0">
                <a:ln>
                  <a:noFill/>
                </a:ln>
                <a:solidFill>
                  <a:srgbClr val="222222"/>
                </a:solidFill>
                <a:effectLst/>
                <a:latin typeface="Tahoma" pitchFamily="34" charset="0"/>
                <a:ea typeface="Microsoft YaHei" pitchFamily="34" charset="-122"/>
                <a:cs typeface="Tahoma" pitchFamily="34" charset="0"/>
              </a:rPr>
              <a:t>s Association master beekeeper certification program.</a:t>
            </a:r>
          </a:p>
          <a:p>
            <a:pPr marL="742950" marR="0" lvl="1" indent="-742950" algn="l" defTabSz="4572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222222"/>
                </a:solidFill>
                <a:effectLst/>
                <a:latin typeface="Tahoma" pitchFamily="34" charset="0"/>
                <a:ea typeface="Microsoft YaHei" pitchFamily="34" charset="-122"/>
                <a:cs typeface="Tahoma" pitchFamily="34" charset="0"/>
              </a:rPr>
              <a:t>Date Passed: Monday, September 24, 2007</a:t>
            </a:r>
            <a:endParaRPr kumimoji="0" lang="en-GB" sz="1100" b="1" i="0" u="none" strike="noStrike" cap="none" normalizeH="0" baseline="0" dirty="0" smtClean="0">
              <a:ln>
                <a:noFill/>
              </a:ln>
              <a:solidFill>
                <a:srgbClr val="222222"/>
              </a:solidFill>
              <a:effectLst/>
              <a:latin typeface="Tahoma" pitchFamily="34" charset="0"/>
              <a:ea typeface="Microsoft YaHei" pitchFamily="34" charset="-122"/>
              <a:cs typeface="Tahoma" pitchFamily="34" charset="0"/>
            </a:endParaRPr>
          </a:p>
          <a:p>
            <a:pPr marL="742950" marR="0" lvl="1" indent="-742950" algn="l" defTabSz="4572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222222"/>
                </a:solidFill>
                <a:effectLst/>
                <a:latin typeface="Tahoma" pitchFamily="34" charset="0"/>
                <a:ea typeface="Microsoft YaHei" pitchFamily="34" charset="-122"/>
                <a:cs typeface="Tahoma" pitchFamily="34" charset="0"/>
              </a:rPr>
              <a:t>ORD C34109 Section 4</a:t>
            </a:r>
            <a:endParaRPr kumimoji="0" lang="en-GB" sz="1100" b="1" i="0" u="none" strike="noStrike" cap="none" normalizeH="0" baseline="0" dirty="0" smtClean="0">
              <a:ln>
                <a:noFill/>
              </a:ln>
              <a:solidFill>
                <a:srgbClr val="222222"/>
              </a:solidFill>
              <a:effectLst/>
              <a:latin typeface="Tahoma" pitchFamily="34" charset="0"/>
              <a:ea typeface="Microsoft YaHei" pitchFamily="34" charset="-122"/>
              <a:cs typeface="Tahoma"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bg1"/>
              </a:solidFill>
              <a:effectLst/>
              <a:latin typeface="Calibri" pitchFamily="34" charset="0"/>
              <a:ea typeface="Microsoft YaHei"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Spokane Valley Municipal Code</a:t>
            </a:r>
            <a:endParaRPr lang="en-US" b="1" dirty="0"/>
          </a:p>
        </p:txBody>
      </p:sp>
      <p:sp>
        <p:nvSpPr>
          <p:cNvPr id="3" name="Content Placeholder 2"/>
          <p:cNvSpPr>
            <a:spLocks noGrp="1"/>
          </p:cNvSpPr>
          <p:nvPr>
            <p:ph idx="1"/>
          </p:nvPr>
        </p:nvSpPr>
        <p:spPr/>
        <p:txBody>
          <a:bodyPr/>
          <a:lstStyle/>
          <a:p>
            <a:r>
              <a:rPr lang="en-US" sz="2000" dirty="0" smtClean="0"/>
              <a:t>19.40.150 Animal raising and keeping</a:t>
            </a:r>
          </a:p>
          <a:p>
            <a:r>
              <a:rPr lang="en-US" sz="2000" dirty="0" smtClean="0"/>
              <a:t>Where permitted, the keeping of poultry and livestock (excluding swine and chickens) is subject to the following conditions:</a:t>
            </a:r>
          </a:p>
          <a:p>
            <a:r>
              <a:rPr lang="en-US" sz="2000" dirty="0" smtClean="0"/>
              <a:t>	A. Minimum Lot Requirements.</a:t>
            </a:r>
          </a:p>
          <a:p>
            <a:r>
              <a:rPr lang="en-US" sz="2000" dirty="0" smtClean="0"/>
              <a:t>			1. In residential zones, the </a:t>
            </a:r>
            <a:r>
              <a:rPr lang="en-US" sz="2000" dirty="0" smtClean="0">
                <a:solidFill>
                  <a:schemeClr val="tx1"/>
                </a:solidFill>
              </a:rPr>
              <a:t>lot or tract </a:t>
            </a:r>
            <a:r>
              <a:rPr lang="en-US" sz="2000" dirty="0" smtClean="0"/>
              <a:t>must exceed 40,000 square feet;</a:t>
            </a:r>
          </a:p>
          <a:p>
            <a:r>
              <a:rPr lang="en-US" sz="2000" dirty="0" smtClean="0"/>
              <a:t>			2. In mixed-use zones, on lots or tracts with legally established 					residential uses that exceed 40,000 square feet;</a:t>
            </a:r>
          </a:p>
          <a:p>
            <a:r>
              <a:rPr lang="en-US" sz="2000" dirty="0" smtClean="0"/>
              <a:t>	B. The keeping of swine is not permitted;</a:t>
            </a:r>
          </a:p>
          <a:p>
            <a:r>
              <a:rPr lang="en-US" sz="2000" dirty="0" smtClean="0"/>
              <a:t>	C. </a:t>
            </a:r>
            <a:r>
              <a:rPr lang="en-US" sz="2000" u="sng" dirty="0" smtClean="0">
                <a:solidFill>
                  <a:srgbClr val="FF0000"/>
                </a:solidFill>
                <a:effectLst>
                  <a:outerShdw blurRad="38100" dist="38100" dir="2700000" algn="tl">
                    <a:srgbClr val="000000">
                      <a:alpha val="43137"/>
                    </a:srgbClr>
                  </a:outerShdw>
                </a:effectLst>
              </a:rPr>
              <a:t>Beekeeping for noncommercial purposes is limited to 25 hives</a:t>
            </a:r>
          </a:p>
          <a:p>
            <a:r>
              <a:rPr lang="en-US" sz="2000" dirty="0" smtClean="0"/>
              <a:t>	D. …..</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1382713" y="122238"/>
            <a:ext cx="6019800" cy="1036637"/>
          </a:xfrm>
          <a:prstGeom prst="rect">
            <a:avLst/>
          </a:prstGeom>
          <a:noFill/>
          <a:ln w="9525">
            <a:noFill/>
            <a:round/>
            <a:headEnd/>
            <a:tailEnd/>
          </a:ln>
        </p:spPr>
        <p:txBody>
          <a:bodyPr lIns="0" tIns="47520" rIns="0" bIns="0" anchor="ctr"/>
          <a:lstStyle/>
          <a:p>
            <a:pPr>
              <a:lnSpc>
                <a:spcPct val="93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5400" b="1" dirty="0">
                <a:solidFill>
                  <a:srgbClr val="000000"/>
                </a:solidFill>
                <a:latin typeface="Arial" charset="0"/>
              </a:rPr>
              <a:t>Time Commitment</a:t>
            </a:r>
          </a:p>
        </p:txBody>
      </p:sp>
      <p:sp>
        <p:nvSpPr>
          <p:cNvPr id="7171" name="Text Box 2"/>
          <p:cNvSpPr txBox="1">
            <a:spLocks noChangeArrowheads="1"/>
          </p:cNvSpPr>
          <p:nvPr/>
        </p:nvSpPr>
        <p:spPr bwMode="auto">
          <a:xfrm>
            <a:off x="0" y="1189038"/>
            <a:ext cx="10080625" cy="6370637"/>
          </a:xfrm>
          <a:prstGeom prst="rect">
            <a:avLst/>
          </a:prstGeom>
          <a:noFill/>
          <a:ln w="9525">
            <a:noFill/>
            <a:round/>
            <a:headEnd/>
            <a:tailEnd/>
          </a:ln>
        </p:spPr>
        <p:txBody>
          <a:bodyPr lIns="0" tIns="38880" rIns="0" bIns="0"/>
          <a:lstStyle/>
          <a:p>
            <a:pPr marL="430213" indent="-322263">
              <a:lnSpc>
                <a:spcPct val="93000"/>
              </a:lnSpc>
              <a:spcAft>
                <a:spcPts val="1413"/>
              </a:spcAft>
              <a:buClrTx/>
              <a:buFontTx/>
              <a:buNone/>
              <a:tabLst>
                <a:tab pos="430213" algn="l"/>
                <a:tab pos="1001713" algn="l"/>
                <a:tab pos="1916113" algn="l"/>
                <a:tab pos="2830513" algn="l"/>
                <a:tab pos="3744913" algn="l"/>
                <a:tab pos="4659313" algn="l"/>
                <a:tab pos="5573713" algn="l"/>
                <a:tab pos="6488113" algn="l"/>
                <a:tab pos="7402513" algn="l"/>
                <a:tab pos="8316913" algn="l"/>
                <a:tab pos="9231313" algn="l"/>
                <a:tab pos="10145713" algn="l"/>
              </a:tabLst>
            </a:pPr>
            <a:r>
              <a:rPr lang="en-US" sz="3200" dirty="0">
                <a:solidFill>
                  <a:srgbClr val="000000"/>
                </a:solidFill>
                <a:latin typeface="Arial" charset="0"/>
              </a:rPr>
              <a:t>        April </a:t>
            </a:r>
            <a:r>
              <a:rPr lang="en-US" sz="4400" dirty="0">
                <a:solidFill>
                  <a:srgbClr val="000000"/>
                </a:solidFill>
                <a:latin typeface="Arial" charset="0"/>
              </a:rPr>
              <a:t>                            </a:t>
            </a:r>
            <a:r>
              <a:rPr lang="en-US" sz="3200" dirty="0">
                <a:solidFill>
                  <a:srgbClr val="000000"/>
                </a:solidFill>
                <a:latin typeface="Arial" charset="0"/>
              </a:rPr>
              <a:t>Spring - Summer</a:t>
            </a:r>
          </a:p>
          <a:p>
            <a:pPr marL="430213" indent="-322263">
              <a:lnSpc>
                <a:spcPct val="93000"/>
              </a:lnSpc>
              <a:spcAft>
                <a:spcPts val="1413"/>
              </a:spcAft>
              <a:buClrTx/>
              <a:buFontTx/>
              <a:buNone/>
              <a:tabLst>
                <a:tab pos="430213" algn="l"/>
                <a:tab pos="1001713" algn="l"/>
                <a:tab pos="1916113" algn="l"/>
                <a:tab pos="2830513" algn="l"/>
                <a:tab pos="3744913" algn="l"/>
                <a:tab pos="4659313" algn="l"/>
                <a:tab pos="5573713" algn="l"/>
                <a:tab pos="6488113" algn="l"/>
                <a:tab pos="7402513" algn="l"/>
                <a:tab pos="8316913" algn="l"/>
                <a:tab pos="9231313" algn="l"/>
                <a:tab pos="10145713" algn="l"/>
              </a:tabLst>
            </a:pPr>
            <a:endParaRPr lang="en-US" sz="4400" dirty="0">
              <a:solidFill>
                <a:srgbClr val="000000"/>
              </a:solidFill>
              <a:latin typeface="Arial" charset="0"/>
            </a:endParaRPr>
          </a:p>
          <a:p>
            <a:pPr marL="430213" indent="-322263">
              <a:lnSpc>
                <a:spcPct val="93000"/>
              </a:lnSpc>
              <a:spcAft>
                <a:spcPts val="1413"/>
              </a:spcAft>
              <a:buClrTx/>
              <a:buFontTx/>
              <a:buNone/>
              <a:tabLst>
                <a:tab pos="430213" algn="l"/>
                <a:tab pos="1001713" algn="l"/>
                <a:tab pos="1916113" algn="l"/>
                <a:tab pos="2830513" algn="l"/>
                <a:tab pos="3744913" algn="l"/>
                <a:tab pos="4659313" algn="l"/>
                <a:tab pos="5573713" algn="l"/>
                <a:tab pos="6488113" algn="l"/>
                <a:tab pos="7402513" algn="l"/>
                <a:tab pos="8316913" algn="l"/>
                <a:tab pos="9231313" algn="l"/>
                <a:tab pos="10145713" algn="l"/>
              </a:tabLst>
            </a:pPr>
            <a:endParaRPr lang="en-US" sz="4400" dirty="0">
              <a:solidFill>
                <a:srgbClr val="000000"/>
              </a:solidFill>
              <a:latin typeface="Arial" charset="0"/>
            </a:endParaRPr>
          </a:p>
          <a:p>
            <a:pPr marL="430213" indent="-322263">
              <a:lnSpc>
                <a:spcPct val="93000"/>
              </a:lnSpc>
              <a:spcAft>
                <a:spcPts val="1413"/>
              </a:spcAft>
              <a:buClrTx/>
              <a:buFontTx/>
              <a:buNone/>
              <a:tabLst>
                <a:tab pos="430213" algn="l"/>
                <a:tab pos="1001713" algn="l"/>
                <a:tab pos="1916113" algn="l"/>
                <a:tab pos="2830513" algn="l"/>
                <a:tab pos="3744913" algn="l"/>
                <a:tab pos="4659313" algn="l"/>
                <a:tab pos="5573713" algn="l"/>
                <a:tab pos="6488113" algn="l"/>
                <a:tab pos="7402513" algn="l"/>
                <a:tab pos="8316913" algn="l"/>
                <a:tab pos="9231313" algn="l"/>
                <a:tab pos="10145713" algn="l"/>
              </a:tabLst>
            </a:pPr>
            <a:endParaRPr lang="en-US" sz="4400" dirty="0">
              <a:solidFill>
                <a:srgbClr val="000000"/>
              </a:solidFill>
              <a:latin typeface="Arial" charset="0"/>
            </a:endParaRPr>
          </a:p>
          <a:p>
            <a:pPr marL="430213" indent="-322263">
              <a:lnSpc>
                <a:spcPct val="93000"/>
              </a:lnSpc>
              <a:spcAft>
                <a:spcPts val="1413"/>
              </a:spcAft>
              <a:buClrTx/>
              <a:buFontTx/>
              <a:buNone/>
              <a:tabLst>
                <a:tab pos="430213" algn="l"/>
                <a:tab pos="1001713" algn="l"/>
                <a:tab pos="1916113" algn="l"/>
                <a:tab pos="2830513" algn="l"/>
                <a:tab pos="3744913" algn="l"/>
                <a:tab pos="4659313" algn="l"/>
                <a:tab pos="5573713" algn="l"/>
                <a:tab pos="6488113" algn="l"/>
                <a:tab pos="7402513" algn="l"/>
                <a:tab pos="8316913" algn="l"/>
                <a:tab pos="9231313" algn="l"/>
                <a:tab pos="10145713" algn="l"/>
              </a:tabLst>
            </a:pPr>
            <a:r>
              <a:rPr lang="en-US" sz="3200" dirty="0">
                <a:solidFill>
                  <a:srgbClr val="000000"/>
                </a:solidFill>
                <a:latin typeface="Arial" charset="0"/>
              </a:rPr>
              <a:t> </a:t>
            </a:r>
            <a:r>
              <a:rPr lang="en-US" sz="3200" dirty="0" smtClean="0">
                <a:solidFill>
                  <a:srgbClr val="000000"/>
                </a:solidFill>
                <a:latin typeface="Arial" charset="0"/>
              </a:rPr>
              <a:t>     August </a:t>
            </a:r>
            <a:r>
              <a:rPr lang="en-US" sz="3200" dirty="0">
                <a:solidFill>
                  <a:srgbClr val="000000"/>
                </a:solidFill>
                <a:latin typeface="Arial" charset="0"/>
              </a:rPr>
              <a:t>- September              </a:t>
            </a:r>
            <a:r>
              <a:rPr lang="en-US" sz="3200" dirty="0" smtClean="0">
                <a:solidFill>
                  <a:srgbClr val="000000"/>
                </a:solidFill>
                <a:latin typeface="Arial" charset="0"/>
              </a:rPr>
              <a:t> </a:t>
            </a:r>
            <a:r>
              <a:rPr lang="en-US" sz="3200" dirty="0">
                <a:solidFill>
                  <a:srgbClr val="000000"/>
                </a:solidFill>
                <a:latin typeface="Arial" charset="0"/>
              </a:rPr>
              <a:t>Winter - Spring</a:t>
            </a:r>
          </a:p>
        </p:txBody>
      </p:sp>
      <p:pic>
        <p:nvPicPr>
          <p:cNvPr id="7173" name="Picture 4"/>
          <p:cNvPicPr>
            <a:picLocks noChangeAspect="1" noChangeArrowheads="1"/>
          </p:cNvPicPr>
          <p:nvPr/>
        </p:nvPicPr>
        <p:blipFill>
          <a:blip r:embed="rId3" cstate="print"/>
          <a:srcRect/>
          <a:stretch>
            <a:fillRect/>
          </a:stretch>
        </p:blipFill>
        <p:spPr bwMode="auto">
          <a:xfrm>
            <a:off x="468312" y="1829681"/>
            <a:ext cx="4191000" cy="2483556"/>
          </a:xfrm>
          <a:prstGeom prst="rect">
            <a:avLst/>
          </a:prstGeom>
          <a:noFill/>
          <a:ln w="9525">
            <a:noFill/>
            <a:round/>
            <a:headEnd/>
            <a:tailEnd/>
          </a:ln>
        </p:spPr>
      </p:pic>
      <p:pic>
        <p:nvPicPr>
          <p:cNvPr id="13313" name="Picture 1" descr="C:\Users\Ellen\Desktop\20160831_104727.jpg"/>
          <p:cNvPicPr>
            <a:picLocks noChangeAspect="1" noChangeArrowheads="1"/>
          </p:cNvPicPr>
          <p:nvPr/>
        </p:nvPicPr>
        <p:blipFill>
          <a:blip r:embed="rId4" cstate="print"/>
          <a:srcRect/>
          <a:stretch>
            <a:fillRect/>
          </a:stretch>
        </p:blipFill>
        <p:spPr bwMode="auto">
          <a:xfrm>
            <a:off x="392112" y="4920307"/>
            <a:ext cx="4694239" cy="2639368"/>
          </a:xfrm>
          <a:prstGeom prst="rect">
            <a:avLst/>
          </a:prstGeom>
          <a:noFill/>
        </p:spPr>
      </p:pic>
      <p:pic>
        <p:nvPicPr>
          <p:cNvPr id="13314" name="Picture 2" descr="C:\Users\Ellen\Desktop\20150520_130202.jpg"/>
          <p:cNvPicPr>
            <a:picLocks noChangeAspect="1" noChangeArrowheads="1"/>
          </p:cNvPicPr>
          <p:nvPr/>
        </p:nvPicPr>
        <p:blipFill>
          <a:blip r:embed="rId5" cstate="print"/>
          <a:srcRect/>
          <a:stretch>
            <a:fillRect/>
          </a:stretch>
        </p:blipFill>
        <p:spPr bwMode="auto">
          <a:xfrm>
            <a:off x="5268912" y="1874837"/>
            <a:ext cx="4278313" cy="2405720"/>
          </a:xfrm>
          <a:prstGeom prst="rect">
            <a:avLst/>
          </a:prstGeom>
          <a:noFill/>
        </p:spPr>
      </p:pic>
      <p:pic>
        <p:nvPicPr>
          <p:cNvPr id="13315" name="Picture 3" descr="C:\Users\Ellen\Desktop\20140211_120659.jpg"/>
          <p:cNvPicPr>
            <a:picLocks noChangeAspect="1" noChangeArrowheads="1"/>
          </p:cNvPicPr>
          <p:nvPr/>
        </p:nvPicPr>
        <p:blipFill>
          <a:blip r:embed="rId6" cstate="print"/>
          <a:srcRect/>
          <a:stretch>
            <a:fillRect/>
          </a:stretch>
        </p:blipFill>
        <p:spPr bwMode="auto">
          <a:xfrm>
            <a:off x="5878512" y="4936884"/>
            <a:ext cx="3352800" cy="2622791"/>
          </a:xfrm>
          <a:prstGeom prst="rect">
            <a:avLst/>
          </a:prstGeom>
          <a:noFill/>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ea typeface="Microsoft YaHei" pitchFamily="3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ea typeface="Microsoft YaHei" pitchFamily="32"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1170</TotalTime>
  <Words>318</Words>
  <Application>Microsoft Office PowerPoint</Application>
  <PresentationFormat>Custom</PresentationFormat>
  <Paragraphs>183</Paragraphs>
  <Slides>18</Slides>
  <Notes>10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Slide 4</vt:lpstr>
      <vt:lpstr>Slide 5</vt:lpstr>
      <vt:lpstr>Slide 6</vt:lpstr>
      <vt:lpstr>Slide 7</vt:lpstr>
      <vt:lpstr>Spokane Valley Municipal Code</vt:lpstr>
      <vt:lpstr>Slide 9</vt:lpstr>
      <vt:lpstr>Expenses</vt:lpstr>
      <vt:lpstr>Slide 11</vt:lpstr>
      <vt:lpstr>Slide 12</vt:lpstr>
      <vt:lpstr>Slide 13</vt:lpstr>
      <vt:lpstr>Hive Equipment (cont.)</vt:lpstr>
      <vt:lpstr>Protective Clothing and Tools</vt:lpstr>
      <vt:lpstr>Slide 16</vt:lpstr>
      <vt:lpstr>Recommended Books</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Urban Beekeeping</dc:title>
  <dc:creator>Jack Miller</dc:creator>
  <cp:lastModifiedBy>Ellen Miller</cp:lastModifiedBy>
  <cp:revision>122</cp:revision>
  <cp:lastPrinted>1601-01-01T00:00:00Z</cp:lastPrinted>
  <dcterms:created xsi:type="dcterms:W3CDTF">2012-02-17T19:05:53Z</dcterms:created>
  <dcterms:modified xsi:type="dcterms:W3CDTF">2017-02-25T02:44:23Z</dcterms:modified>
</cp:coreProperties>
</file>