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257" r:id="rId4"/>
    <p:sldId id="258" r:id="rId5"/>
    <p:sldId id="279" r:id="rId6"/>
    <p:sldId id="259" r:id="rId7"/>
    <p:sldId id="260" r:id="rId8"/>
    <p:sldId id="262" r:id="rId9"/>
    <p:sldId id="263" r:id="rId10"/>
    <p:sldId id="264" r:id="rId11"/>
    <p:sldId id="265" r:id="rId12"/>
    <p:sldId id="266" r:id="rId13"/>
    <p:sldId id="267" r:id="rId14"/>
    <p:sldId id="268" r:id="rId15"/>
    <p:sldId id="269" r:id="rId16"/>
    <p:sldId id="270" r:id="rId17"/>
    <p:sldId id="272" r:id="rId18"/>
    <p:sldId id="273" r:id="rId19"/>
    <p:sldId id="271"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265" autoAdjust="0"/>
    <p:restoredTop sz="9462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56684-EAEA-4952-A2D0-7CBE9F6DDCF7}" type="datetimeFigureOut">
              <a:rPr lang="en-US" smtClean="0"/>
              <a:pPr/>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FBAB3-A2A3-4BE0-93D6-789310F777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txBox="1">
            <a:spLocks noGrp="1" noRot="1" noChangeAspect="1" noChangeArrowheads="1" noTextEdit="1"/>
          </p:cNvSpPr>
          <p:nvPr>
            <p:ph type="sldImg"/>
          </p:nvPr>
        </p:nvSpPr>
        <p:spPr>
          <a:xfrm>
            <a:off x="1319213" y="877888"/>
            <a:ext cx="4219575" cy="3165475"/>
          </a:xfrm>
          <a:solidFill>
            <a:srgbClr val="FFFFFF"/>
          </a:solidFill>
          <a:ln>
            <a:solidFill>
              <a:srgbClr val="000000"/>
            </a:solidFill>
            <a:miter lim="800000"/>
          </a:ln>
        </p:spPr>
      </p:sp>
      <p:sp>
        <p:nvSpPr>
          <p:cNvPr id="26627" name="Rectangle 2"/>
          <p:cNvSpPr txBox="1">
            <a:spLocks noGrp="1" noChangeArrowheads="1"/>
          </p:cNvSpPr>
          <p:nvPr>
            <p:ph type="body" idx="1"/>
          </p:nvPr>
        </p:nvSpPr>
        <p:spPr>
          <a:xfrm>
            <a:off x="1061392" y="4350019"/>
            <a:ext cx="4740978" cy="3512328"/>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704E7-18C8-4CC9-9A4F-210155AC02A7}" type="datetimeFigureOut">
              <a:rPr lang="en-US" smtClean="0"/>
              <a:pPr/>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704E7-18C8-4CC9-9A4F-210155AC02A7}" type="datetimeFigureOut">
              <a:rPr lang="en-US" smtClean="0"/>
              <a:pPr/>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704E7-18C8-4CC9-9A4F-210155AC02A7}" type="datetimeFigureOut">
              <a:rPr lang="en-US" smtClean="0"/>
              <a:pPr/>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704E7-18C8-4CC9-9A4F-210155AC02A7}" type="datetimeFigureOut">
              <a:rPr lang="en-US" smtClean="0"/>
              <a:pPr/>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704E7-18C8-4CC9-9A4F-210155AC02A7}" type="datetimeFigureOut">
              <a:rPr lang="en-US" smtClean="0"/>
              <a:pPr/>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704E7-18C8-4CC9-9A4F-210155AC02A7}" type="datetimeFigureOut">
              <a:rPr lang="en-US" smtClean="0"/>
              <a:pPr/>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704E7-18C8-4CC9-9A4F-210155AC02A7}" type="datetimeFigureOut">
              <a:rPr lang="en-US" smtClean="0"/>
              <a:pPr/>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704E7-18C8-4CC9-9A4F-210155AC02A7}" type="datetimeFigureOut">
              <a:rPr lang="en-US" smtClean="0"/>
              <a:pPr/>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04E7-18C8-4CC9-9A4F-210155AC02A7}" type="datetimeFigureOut">
              <a:rPr lang="en-US" smtClean="0"/>
              <a:pPr/>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04E7-18C8-4CC9-9A4F-210155AC02A7}" type="datetimeFigureOut">
              <a:rPr lang="en-US" smtClean="0"/>
              <a:pPr/>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04E7-18C8-4CC9-9A4F-210155AC02A7}" type="datetimeFigureOut">
              <a:rPr lang="en-US" smtClean="0"/>
              <a:pPr/>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4930A-833E-4825-914E-7BE8F5C4FD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04E7-18C8-4CC9-9A4F-210155AC02A7}" type="datetimeFigureOut">
              <a:rPr lang="en-US" smtClean="0"/>
              <a:pPr/>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4930A-833E-4825-914E-7BE8F5C4FD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8600"/>
            <a:ext cx="7772400" cy="1089025"/>
          </a:xfrm>
        </p:spPr>
        <p:txBody>
          <a:bodyPr>
            <a:normAutofit/>
          </a:bodyPr>
          <a:lstStyle/>
          <a:p>
            <a:r>
              <a:rPr lang="en-US" sz="4800" b="1" dirty="0" smtClean="0"/>
              <a:t>Honeybee Communications:</a:t>
            </a:r>
            <a:endParaRPr lang="en-US" sz="4800" b="1" dirty="0"/>
          </a:p>
        </p:txBody>
      </p:sp>
      <p:sp>
        <p:nvSpPr>
          <p:cNvPr id="3" name="Subtitle 2"/>
          <p:cNvSpPr>
            <a:spLocks noGrp="1"/>
          </p:cNvSpPr>
          <p:nvPr>
            <p:ph type="subTitle" idx="1"/>
          </p:nvPr>
        </p:nvSpPr>
        <p:spPr>
          <a:xfrm>
            <a:off x="1447800" y="4800600"/>
            <a:ext cx="6400800" cy="914400"/>
          </a:xfrm>
        </p:spPr>
        <p:txBody>
          <a:bodyPr>
            <a:noAutofit/>
          </a:bodyPr>
          <a:lstStyle/>
          <a:p>
            <a:r>
              <a:rPr lang="en-US" sz="5400" b="1" dirty="0" smtClean="0"/>
              <a:t>Dancing</a:t>
            </a:r>
            <a:r>
              <a:rPr lang="en-US" sz="5400" dirty="0" smtClean="0"/>
              <a:t> </a:t>
            </a:r>
            <a:r>
              <a:rPr lang="en-US" sz="5400" b="1" dirty="0" smtClean="0"/>
              <a:t>Bees</a:t>
            </a:r>
            <a:endParaRPr lang="en-US" sz="5400" b="1" dirty="0"/>
          </a:p>
        </p:txBody>
      </p:sp>
      <p:pic>
        <p:nvPicPr>
          <p:cNvPr id="4" name="Picture 3" descr="Bee logo (798x432)(1).jpg"/>
          <p:cNvPicPr>
            <a:picLocks noChangeAspect="1"/>
          </p:cNvPicPr>
          <p:nvPr/>
        </p:nvPicPr>
        <p:blipFill>
          <a:blip r:embed="rId2" cstate="print"/>
          <a:stretch>
            <a:fillRect/>
          </a:stretch>
        </p:blipFill>
        <p:spPr>
          <a:xfrm>
            <a:off x="1524000" y="0"/>
            <a:ext cx="6400800" cy="34650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6096000" cy="944562"/>
          </a:xfrm>
        </p:spPr>
        <p:txBody>
          <a:bodyPr>
            <a:normAutofit/>
          </a:bodyPr>
          <a:lstStyle/>
          <a:p>
            <a:r>
              <a:rPr lang="en-US" sz="4000" b="1" dirty="0" smtClean="0"/>
              <a:t>Dialect Differences</a:t>
            </a:r>
            <a:endParaRPr lang="en-US" sz="4000" b="1" dirty="0"/>
          </a:p>
        </p:txBody>
      </p:sp>
      <p:sp>
        <p:nvSpPr>
          <p:cNvPr id="3" name="Content Placeholder 2"/>
          <p:cNvSpPr>
            <a:spLocks noGrp="1"/>
          </p:cNvSpPr>
          <p:nvPr>
            <p:ph idx="1"/>
          </p:nvPr>
        </p:nvSpPr>
        <p:spPr>
          <a:xfrm>
            <a:off x="457200" y="2057400"/>
            <a:ext cx="8229600" cy="4572000"/>
          </a:xfrm>
        </p:spPr>
        <p:txBody>
          <a:bodyPr>
            <a:normAutofit lnSpcReduction="10000"/>
          </a:bodyPr>
          <a:lstStyle/>
          <a:p>
            <a:r>
              <a:rPr lang="en-US" dirty="0" err="1" smtClean="0"/>
              <a:t>Carniolan</a:t>
            </a:r>
            <a:r>
              <a:rPr lang="en-US" dirty="0" smtClean="0"/>
              <a:t> bees do not do a Sickle Dance but change to the Wagtail Dance at about 90 meters.</a:t>
            </a:r>
          </a:p>
          <a:p>
            <a:endParaRPr lang="en-US" dirty="0" smtClean="0"/>
          </a:p>
          <a:p>
            <a:r>
              <a:rPr lang="en-US" dirty="0" smtClean="0"/>
              <a:t>Italian and Caucasian bees change to the Wagtail Dance at about 40 meters</a:t>
            </a:r>
          </a:p>
          <a:p>
            <a:endParaRPr lang="en-US" dirty="0" smtClean="0"/>
          </a:p>
          <a:p>
            <a:r>
              <a:rPr lang="en-US" dirty="0" smtClean="0"/>
              <a:t>The races use the same direction language but distance is wrongly interpreted.</a:t>
            </a:r>
            <a:endParaRPr lang="en-US" dirty="0">
              <a:solidFill>
                <a:srgbClr val="FF0000"/>
              </a:solidFill>
            </a:endParaRPr>
          </a:p>
        </p:txBody>
      </p:sp>
      <p:pic>
        <p:nvPicPr>
          <p:cNvPr id="4" name="Picture 2" descr="http://dancingbeeapiary-us.com/images/honey_bee_clip.gif"/>
          <p:cNvPicPr>
            <a:picLocks noChangeAspect="1" noChangeArrowheads="1"/>
          </p:cNvPicPr>
          <p:nvPr/>
        </p:nvPicPr>
        <p:blipFill>
          <a:blip r:embed="rId2" cstate="print"/>
          <a:srcRect/>
          <a:stretch>
            <a:fillRect/>
          </a:stretch>
        </p:blipFill>
        <p:spPr bwMode="auto">
          <a:xfrm>
            <a:off x="228600" y="0"/>
            <a:ext cx="2133600"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Dialect Differences </a:t>
            </a:r>
            <a:r>
              <a:rPr lang="en-US" sz="3100" dirty="0" smtClean="0"/>
              <a:t>(cont.)  </a:t>
            </a:r>
            <a:r>
              <a:rPr lang="en-US" dirty="0" smtClean="0"/>
              <a:t/>
            </a:r>
            <a:br>
              <a:rPr lang="en-US" dirty="0" smtClean="0"/>
            </a:br>
            <a:r>
              <a:rPr lang="en-US" b="1" dirty="0" smtClean="0"/>
              <a:t>Species Differ in Language</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r>
              <a:rPr lang="en-US" u="sng" dirty="0" err="1" smtClean="0"/>
              <a:t>Apis</a:t>
            </a:r>
            <a:r>
              <a:rPr lang="en-US" u="sng" dirty="0" smtClean="0"/>
              <a:t> </a:t>
            </a:r>
            <a:r>
              <a:rPr lang="en-US" u="sng" dirty="0" err="1" smtClean="0"/>
              <a:t>Cerana</a:t>
            </a:r>
            <a:r>
              <a:rPr lang="en-US" u="sng" dirty="0" smtClean="0"/>
              <a:t> </a:t>
            </a:r>
            <a:r>
              <a:rPr lang="en-US" dirty="0" smtClean="0"/>
              <a:t>(Eastern Honey Bee) uses the Round </a:t>
            </a:r>
            <a:r>
              <a:rPr lang="en-US" dirty="0"/>
              <a:t>D</a:t>
            </a:r>
            <a:r>
              <a:rPr lang="en-US" dirty="0" smtClean="0"/>
              <a:t>ance up 3 meters and the rhythm is much slower</a:t>
            </a:r>
          </a:p>
          <a:p>
            <a:r>
              <a:rPr lang="en-US" u="sng" dirty="0" err="1" smtClean="0"/>
              <a:t>Apis</a:t>
            </a:r>
            <a:r>
              <a:rPr lang="en-US" u="sng" dirty="0" smtClean="0"/>
              <a:t> </a:t>
            </a:r>
            <a:r>
              <a:rPr lang="en-US" u="sng" dirty="0" err="1" smtClean="0"/>
              <a:t>dorsata</a:t>
            </a:r>
            <a:r>
              <a:rPr lang="en-US" u="sng" dirty="0" smtClean="0"/>
              <a:t> </a:t>
            </a:r>
            <a:r>
              <a:rPr lang="en-US" dirty="0" smtClean="0"/>
              <a:t>(Giant Honey Bee) is closer to </a:t>
            </a:r>
            <a:r>
              <a:rPr lang="en-US" dirty="0" err="1" smtClean="0"/>
              <a:t>mellifera</a:t>
            </a:r>
            <a:r>
              <a:rPr lang="en-US" dirty="0" smtClean="0"/>
              <a:t> and uses the Round </a:t>
            </a:r>
            <a:r>
              <a:rPr lang="en-US" dirty="0"/>
              <a:t>D</a:t>
            </a:r>
            <a:r>
              <a:rPr lang="en-US" dirty="0" smtClean="0"/>
              <a:t>ance up to 4 or 5 meters.</a:t>
            </a:r>
          </a:p>
          <a:p>
            <a:r>
              <a:rPr lang="en-US" u="sng" dirty="0" err="1" smtClean="0"/>
              <a:t>Apis</a:t>
            </a:r>
            <a:r>
              <a:rPr lang="en-US" u="sng" dirty="0" smtClean="0"/>
              <a:t> </a:t>
            </a:r>
            <a:r>
              <a:rPr lang="en-US" u="sng" dirty="0" err="1" smtClean="0"/>
              <a:t>Florea</a:t>
            </a:r>
            <a:r>
              <a:rPr lang="en-US" u="sng" dirty="0" smtClean="0"/>
              <a:t> </a:t>
            </a:r>
            <a:r>
              <a:rPr lang="en-US" dirty="0" smtClean="0"/>
              <a:t>(Dwarf Bee) Dances horizontally on the landing place with a slow rhythm.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239000" cy="1600200"/>
          </a:xfrm>
        </p:spPr>
        <p:txBody>
          <a:bodyPr>
            <a:normAutofit fontScale="90000"/>
          </a:bodyPr>
          <a:lstStyle/>
          <a:p>
            <a:pPr algn="l"/>
            <a:r>
              <a:rPr lang="en-US" b="1" dirty="0" smtClean="0"/>
              <a:t/>
            </a:r>
            <a:br>
              <a:rPr lang="en-US" b="1" dirty="0" smtClean="0"/>
            </a:br>
            <a:r>
              <a:rPr lang="en-US" b="1" dirty="0" smtClean="0"/>
              <a:t>Dialect Differences </a:t>
            </a:r>
            <a:r>
              <a:rPr lang="en-US" sz="3100" dirty="0" smtClean="0"/>
              <a:t>(cont.)</a:t>
            </a:r>
            <a:r>
              <a:rPr lang="en-US" dirty="0" smtClean="0"/>
              <a:t/>
            </a:r>
            <a:br>
              <a:rPr lang="en-US" dirty="0" smtClean="0"/>
            </a:br>
            <a:r>
              <a:rPr lang="en-US" b="1" dirty="0" smtClean="0"/>
              <a:t>Distance in Meters Comparison</a:t>
            </a:r>
            <a:r>
              <a:rPr lang="en-US" dirty="0" smtClean="0"/>
              <a:t/>
            </a:r>
            <a:br>
              <a:rPr lang="en-US" dirty="0" smtClean="0"/>
            </a:br>
            <a:endParaRPr lang="en-US" dirty="0"/>
          </a:p>
        </p:txBody>
      </p:sp>
      <p:sp>
        <p:nvSpPr>
          <p:cNvPr id="3" name="Content Placeholder 2"/>
          <p:cNvSpPr>
            <a:spLocks noGrp="1"/>
          </p:cNvSpPr>
          <p:nvPr>
            <p:ph idx="1"/>
          </p:nvPr>
        </p:nvSpPr>
        <p:spPr>
          <a:xfrm>
            <a:off x="533400" y="2971800"/>
            <a:ext cx="8229600" cy="3581400"/>
          </a:xfrm>
        </p:spPr>
        <p:txBody>
          <a:bodyPr>
            <a:normAutofit/>
          </a:bodyPr>
          <a:lstStyle/>
          <a:p>
            <a:pPr>
              <a:buNone/>
            </a:pPr>
            <a:r>
              <a:rPr lang="en-US" u="sng" dirty="0" smtClean="0"/>
              <a:t>Race</a:t>
            </a:r>
            <a:r>
              <a:rPr lang="en-US" dirty="0" smtClean="0"/>
              <a:t>			</a:t>
            </a:r>
            <a:r>
              <a:rPr lang="en-US" u="sng" dirty="0" smtClean="0"/>
              <a:t>Round</a:t>
            </a:r>
            <a:r>
              <a:rPr lang="en-US" dirty="0" smtClean="0"/>
              <a:t>	</a:t>
            </a:r>
            <a:r>
              <a:rPr lang="en-US" u="sng" dirty="0" smtClean="0"/>
              <a:t>Sickle</a:t>
            </a:r>
            <a:r>
              <a:rPr lang="en-US" dirty="0" smtClean="0"/>
              <a:t>	</a:t>
            </a:r>
            <a:r>
              <a:rPr lang="en-US" u="sng" dirty="0" smtClean="0"/>
              <a:t>Wagtail</a:t>
            </a:r>
          </a:p>
          <a:p>
            <a:pPr>
              <a:buNone/>
            </a:pPr>
            <a:r>
              <a:rPr lang="en-US" dirty="0" err="1" smtClean="0"/>
              <a:t>Carniolan</a:t>
            </a:r>
            <a:r>
              <a:rPr lang="en-US" dirty="0" smtClean="0"/>
              <a:t>		0-80		None		80-90</a:t>
            </a:r>
          </a:p>
          <a:p>
            <a:pPr>
              <a:buNone/>
            </a:pPr>
            <a:r>
              <a:rPr lang="en-US" dirty="0" smtClean="0"/>
              <a:t>Italian		0-6		6-8		34-36</a:t>
            </a:r>
          </a:p>
          <a:p>
            <a:pPr>
              <a:buNone/>
            </a:pPr>
            <a:r>
              <a:rPr lang="en-US" dirty="0" smtClean="0"/>
              <a:t>German		0-20		20		64-66</a:t>
            </a:r>
          </a:p>
          <a:p>
            <a:pPr>
              <a:buNone/>
            </a:pPr>
            <a:r>
              <a:rPr lang="en-US" dirty="0" smtClean="0"/>
              <a:t>Caucasian		0-10		10		35</a:t>
            </a:r>
          </a:p>
          <a:p>
            <a:pPr>
              <a:buNone/>
            </a:pPr>
            <a:r>
              <a:rPr lang="en-US" dirty="0" smtClean="0"/>
              <a:t>Egyptian		0-5		5		10-12</a:t>
            </a:r>
            <a:endParaRPr lang="en-US" dirty="0"/>
          </a:p>
        </p:txBody>
      </p:sp>
      <p:pic>
        <p:nvPicPr>
          <p:cNvPr id="4" name="Picture 4" descr="https://encrypted-tbn0.gstatic.com/images?q=tbn:ANd9GcT4DnjRbXQTM546z0W1c5rUxBCKmcOEmxDYIG8FgUtyXNYKe3NiNw"/>
          <p:cNvPicPr>
            <a:picLocks noChangeAspect="1" noChangeArrowheads="1"/>
          </p:cNvPicPr>
          <p:nvPr/>
        </p:nvPicPr>
        <p:blipFill>
          <a:blip r:embed="rId2" cstate="print"/>
          <a:srcRect/>
          <a:stretch>
            <a:fillRect/>
          </a:stretch>
        </p:blipFill>
        <p:spPr bwMode="auto">
          <a:xfrm>
            <a:off x="7162800" y="304800"/>
            <a:ext cx="1981200" cy="202589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Directional Dance Accuracy</a:t>
            </a:r>
            <a:endParaRPr lang="en-US" b="1" dirty="0"/>
          </a:p>
        </p:txBody>
      </p:sp>
      <p:sp>
        <p:nvSpPr>
          <p:cNvPr id="3" name="Content Placeholder 2"/>
          <p:cNvSpPr>
            <a:spLocks noGrp="1"/>
          </p:cNvSpPr>
          <p:nvPr>
            <p:ph idx="1"/>
          </p:nvPr>
        </p:nvSpPr>
        <p:spPr>
          <a:xfrm>
            <a:off x="457200" y="1143000"/>
            <a:ext cx="8229600" cy="5486400"/>
          </a:xfrm>
        </p:spPr>
        <p:txBody>
          <a:bodyPr/>
          <a:lstStyle/>
          <a:p>
            <a:pPr>
              <a:buNone/>
            </a:pPr>
            <a:r>
              <a:rPr lang="en-US" dirty="0" smtClean="0"/>
              <a:t>Von Frisch Fan Experiment</a:t>
            </a:r>
            <a:endParaRPr lang="en-US" dirty="0"/>
          </a:p>
        </p:txBody>
      </p:sp>
      <p:cxnSp>
        <p:nvCxnSpPr>
          <p:cNvPr id="7" name="Straight Connector 6"/>
          <p:cNvCxnSpPr/>
          <p:nvPr/>
        </p:nvCxnSpPr>
        <p:spPr>
          <a:xfrm flipH="1" flipV="1">
            <a:off x="4495800" y="2514600"/>
            <a:ext cx="7620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2743200"/>
            <a:ext cx="7620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72000" y="3124200"/>
            <a:ext cx="15240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72000" y="3657600"/>
            <a:ext cx="2133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57600" y="2667000"/>
            <a:ext cx="9144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895600" y="3048000"/>
            <a:ext cx="1676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209800" y="3429000"/>
            <a:ext cx="2133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5000" y="3048000"/>
            <a:ext cx="457200" cy="381000"/>
          </a:xfrm>
          <a:prstGeom prst="rect">
            <a:avLst/>
          </a:prstGeom>
          <a:noFill/>
        </p:spPr>
        <p:txBody>
          <a:bodyPr wrap="square" rtlCol="0">
            <a:spAutoFit/>
          </a:bodyPr>
          <a:lstStyle/>
          <a:p>
            <a:r>
              <a:rPr lang="en-US" dirty="0" smtClean="0"/>
              <a:t>0</a:t>
            </a:r>
            <a:endParaRPr lang="en-US" dirty="0"/>
          </a:p>
        </p:txBody>
      </p:sp>
      <p:sp>
        <p:nvSpPr>
          <p:cNvPr id="32" name="TextBox 31"/>
          <p:cNvSpPr txBox="1"/>
          <p:nvPr/>
        </p:nvSpPr>
        <p:spPr>
          <a:xfrm>
            <a:off x="2667000" y="2590800"/>
            <a:ext cx="301686" cy="369332"/>
          </a:xfrm>
          <a:prstGeom prst="rect">
            <a:avLst/>
          </a:prstGeom>
          <a:noFill/>
        </p:spPr>
        <p:txBody>
          <a:bodyPr wrap="none" rtlCol="0">
            <a:spAutoFit/>
          </a:bodyPr>
          <a:lstStyle/>
          <a:p>
            <a:r>
              <a:rPr lang="en-US" dirty="0" smtClean="0"/>
              <a:t>3</a:t>
            </a:r>
          </a:p>
        </p:txBody>
      </p:sp>
      <p:sp>
        <p:nvSpPr>
          <p:cNvPr id="33" name="TextBox 32"/>
          <p:cNvSpPr txBox="1"/>
          <p:nvPr/>
        </p:nvSpPr>
        <p:spPr>
          <a:xfrm>
            <a:off x="3505200" y="2286000"/>
            <a:ext cx="301686" cy="369332"/>
          </a:xfrm>
          <a:prstGeom prst="rect">
            <a:avLst/>
          </a:prstGeom>
          <a:noFill/>
        </p:spPr>
        <p:txBody>
          <a:bodyPr wrap="none" rtlCol="0">
            <a:spAutoFit/>
          </a:bodyPr>
          <a:lstStyle/>
          <a:p>
            <a:r>
              <a:rPr lang="en-US" dirty="0" smtClean="0"/>
              <a:t>8</a:t>
            </a:r>
            <a:endParaRPr lang="en-US" dirty="0"/>
          </a:p>
        </p:txBody>
      </p:sp>
      <p:sp>
        <p:nvSpPr>
          <p:cNvPr id="34" name="TextBox 33"/>
          <p:cNvSpPr txBox="1"/>
          <p:nvPr/>
        </p:nvSpPr>
        <p:spPr>
          <a:xfrm>
            <a:off x="4343400" y="1981200"/>
            <a:ext cx="418704" cy="369332"/>
          </a:xfrm>
          <a:prstGeom prst="rect">
            <a:avLst/>
          </a:prstGeom>
          <a:noFill/>
        </p:spPr>
        <p:txBody>
          <a:bodyPr wrap="none" rtlCol="0">
            <a:spAutoFit/>
          </a:bodyPr>
          <a:lstStyle/>
          <a:p>
            <a:r>
              <a:rPr lang="en-US" dirty="0" smtClean="0"/>
              <a:t>24</a:t>
            </a:r>
            <a:endParaRPr lang="en-US" dirty="0"/>
          </a:p>
        </p:txBody>
      </p:sp>
      <p:sp>
        <p:nvSpPr>
          <p:cNvPr id="35" name="TextBox 34"/>
          <p:cNvSpPr txBox="1"/>
          <p:nvPr/>
        </p:nvSpPr>
        <p:spPr>
          <a:xfrm>
            <a:off x="5334000" y="2286000"/>
            <a:ext cx="45719" cy="369332"/>
          </a:xfrm>
          <a:prstGeom prst="rect">
            <a:avLst/>
          </a:prstGeom>
          <a:noFill/>
        </p:spPr>
        <p:txBody>
          <a:bodyPr wrap="square" rtlCol="0">
            <a:spAutoFit/>
          </a:bodyPr>
          <a:lstStyle/>
          <a:p>
            <a:r>
              <a:rPr lang="en-US" dirty="0" smtClean="0"/>
              <a:t>2</a:t>
            </a:r>
            <a:endParaRPr lang="en-US" dirty="0"/>
          </a:p>
        </p:txBody>
      </p:sp>
      <p:sp>
        <p:nvSpPr>
          <p:cNvPr id="36" name="TextBox 35"/>
          <p:cNvSpPr txBox="1"/>
          <p:nvPr/>
        </p:nvSpPr>
        <p:spPr>
          <a:xfrm>
            <a:off x="6096000" y="2667000"/>
            <a:ext cx="301686" cy="369332"/>
          </a:xfrm>
          <a:prstGeom prst="rect">
            <a:avLst/>
          </a:prstGeom>
          <a:noFill/>
        </p:spPr>
        <p:txBody>
          <a:bodyPr wrap="none" rtlCol="0">
            <a:spAutoFit/>
          </a:bodyPr>
          <a:lstStyle/>
          <a:p>
            <a:r>
              <a:rPr lang="en-US" dirty="0" smtClean="0"/>
              <a:t>3</a:t>
            </a:r>
            <a:endParaRPr lang="en-US" dirty="0"/>
          </a:p>
        </p:txBody>
      </p:sp>
      <p:sp>
        <p:nvSpPr>
          <p:cNvPr id="37" name="TextBox 36"/>
          <p:cNvSpPr txBox="1"/>
          <p:nvPr/>
        </p:nvSpPr>
        <p:spPr>
          <a:xfrm>
            <a:off x="6781800" y="3276600"/>
            <a:ext cx="301686" cy="369332"/>
          </a:xfrm>
          <a:prstGeom prst="rect">
            <a:avLst/>
          </a:prstGeom>
          <a:noFill/>
        </p:spPr>
        <p:txBody>
          <a:bodyPr wrap="none" rtlCol="0">
            <a:spAutoFit/>
          </a:bodyPr>
          <a:lstStyle/>
          <a:p>
            <a:r>
              <a:rPr lang="en-US" dirty="0" smtClean="0"/>
              <a:t>0</a:t>
            </a:r>
            <a:endParaRPr lang="en-US" dirty="0"/>
          </a:p>
        </p:txBody>
      </p:sp>
      <p:sp>
        <p:nvSpPr>
          <p:cNvPr id="38" name="TextBox 37"/>
          <p:cNvSpPr txBox="1"/>
          <p:nvPr/>
        </p:nvSpPr>
        <p:spPr>
          <a:xfrm>
            <a:off x="838200" y="5638800"/>
            <a:ext cx="5860387" cy="523220"/>
          </a:xfrm>
          <a:prstGeom prst="rect">
            <a:avLst/>
          </a:prstGeom>
          <a:noFill/>
        </p:spPr>
        <p:txBody>
          <a:bodyPr wrap="none" rtlCol="0">
            <a:spAutoFit/>
          </a:bodyPr>
          <a:lstStyle/>
          <a:p>
            <a:r>
              <a:rPr lang="en-US" sz="2800" dirty="0" smtClean="0"/>
              <a:t>Sources at 200 m and 15 degrees apart</a:t>
            </a:r>
          </a:p>
        </p:txBody>
      </p:sp>
      <p:pic>
        <p:nvPicPr>
          <p:cNvPr id="11266" name="Picture 2" descr="https://encrypted-tbn3.gstatic.com/images?q=tbn:ANd9GcROXnx13plCgBIHfFVv6M1Uqz2vxt8RCfHaXv-H-hDuXlvabJCl"/>
          <p:cNvPicPr>
            <a:picLocks noChangeAspect="1" noChangeArrowheads="1"/>
          </p:cNvPicPr>
          <p:nvPr/>
        </p:nvPicPr>
        <p:blipFill>
          <a:blip r:embed="rId2" cstate="print"/>
          <a:srcRect/>
          <a:stretch>
            <a:fillRect/>
          </a:stretch>
        </p:blipFill>
        <p:spPr bwMode="auto">
          <a:xfrm>
            <a:off x="7019925" y="4705350"/>
            <a:ext cx="2124075" cy="21526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Distance Dance Accuracy</a:t>
            </a:r>
            <a:endParaRPr lang="en-US" b="1" dirty="0"/>
          </a:p>
        </p:txBody>
      </p:sp>
      <p:sp>
        <p:nvSpPr>
          <p:cNvPr id="3" name="Content Placeholder 2"/>
          <p:cNvSpPr>
            <a:spLocks noGrp="1"/>
          </p:cNvSpPr>
          <p:nvPr>
            <p:ph idx="1"/>
          </p:nvPr>
        </p:nvSpPr>
        <p:spPr/>
        <p:txBody>
          <a:bodyPr/>
          <a:lstStyle/>
          <a:p>
            <a:pPr>
              <a:buNone/>
            </a:pPr>
            <a:r>
              <a:rPr lang="en-US" dirty="0" smtClean="0"/>
              <a:t>Von Frisch Step Experiment</a:t>
            </a:r>
            <a:endParaRPr lang="en-US" dirty="0"/>
          </a:p>
        </p:txBody>
      </p:sp>
      <p:cxnSp>
        <p:nvCxnSpPr>
          <p:cNvPr id="5" name="Straight Arrow Connector 4"/>
          <p:cNvCxnSpPr/>
          <p:nvPr/>
        </p:nvCxnSpPr>
        <p:spPr>
          <a:xfrm>
            <a:off x="990600" y="3886200"/>
            <a:ext cx="655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0600" y="3429000"/>
            <a:ext cx="6400800" cy="369332"/>
          </a:xfrm>
          <a:prstGeom prst="rect">
            <a:avLst/>
          </a:prstGeom>
          <a:noFill/>
        </p:spPr>
        <p:txBody>
          <a:bodyPr wrap="square" rtlCol="0">
            <a:spAutoFit/>
          </a:bodyPr>
          <a:lstStyle/>
          <a:p>
            <a:r>
              <a:rPr lang="en-US" dirty="0" smtClean="0"/>
              <a:t>4      0          5            17   </a:t>
            </a:r>
            <a:r>
              <a:rPr lang="en-US" b="1" dirty="0" smtClean="0"/>
              <a:t> F   </a:t>
            </a:r>
            <a:r>
              <a:rPr lang="en-US" dirty="0" smtClean="0"/>
              <a:t>30    12              2                 0                 2</a:t>
            </a:r>
            <a:endParaRPr lang="en-US" b="1" dirty="0"/>
          </a:p>
        </p:txBody>
      </p:sp>
      <p:sp>
        <p:nvSpPr>
          <p:cNvPr id="10" name="TextBox 9"/>
          <p:cNvSpPr txBox="1"/>
          <p:nvPr/>
        </p:nvSpPr>
        <p:spPr>
          <a:xfrm>
            <a:off x="1066800" y="4038600"/>
            <a:ext cx="7010400" cy="369332"/>
          </a:xfrm>
          <a:prstGeom prst="rect">
            <a:avLst/>
          </a:prstGeom>
          <a:noFill/>
        </p:spPr>
        <p:txBody>
          <a:bodyPr wrap="square" rtlCol="0">
            <a:spAutoFit/>
          </a:bodyPr>
          <a:lstStyle/>
          <a:p>
            <a:r>
              <a:rPr lang="en-US" dirty="0" smtClean="0"/>
              <a:t>                     500m        </a:t>
            </a:r>
            <a:r>
              <a:rPr lang="en-US" b="1" dirty="0" smtClean="0"/>
              <a:t>750m</a:t>
            </a:r>
            <a:r>
              <a:rPr lang="en-US" dirty="0" smtClean="0"/>
              <a:t>      1000m   1500m       2000m        2500m</a:t>
            </a:r>
            <a:endParaRPr lang="en-US" dirty="0"/>
          </a:p>
        </p:txBody>
      </p:sp>
      <p:sp>
        <p:nvSpPr>
          <p:cNvPr id="11" name="TextBox 10"/>
          <p:cNvSpPr txBox="1"/>
          <p:nvPr/>
        </p:nvSpPr>
        <p:spPr>
          <a:xfrm>
            <a:off x="1219200" y="5257800"/>
            <a:ext cx="3124200" cy="381000"/>
          </a:xfrm>
          <a:prstGeom prst="rect">
            <a:avLst/>
          </a:prstGeom>
          <a:noFill/>
        </p:spPr>
        <p:txBody>
          <a:bodyPr wrap="square" rtlCol="0">
            <a:spAutoFit/>
          </a:bodyPr>
          <a:lstStyle/>
          <a:p>
            <a:r>
              <a:rPr lang="en-US" dirty="0" smtClean="0"/>
              <a:t>Food source at 750 m </a:t>
            </a:r>
          </a:p>
        </p:txBody>
      </p:sp>
      <p:pic>
        <p:nvPicPr>
          <p:cNvPr id="10242" name="Picture 2" descr="https://encrypted-tbn0.gstatic.com/images?q=tbn:ANd9GcR-AbbhS-3Y7ZvWlppF60ROKJZa9I9XD3JLgKTL2iaIqdWVxcr78A"/>
          <p:cNvPicPr>
            <a:picLocks noChangeAspect="1" noChangeArrowheads="1"/>
          </p:cNvPicPr>
          <p:nvPr/>
        </p:nvPicPr>
        <p:blipFill>
          <a:blip r:embed="rId2" cstate="print"/>
          <a:srcRect/>
          <a:stretch>
            <a:fillRect/>
          </a:stretch>
        </p:blipFill>
        <p:spPr bwMode="auto">
          <a:xfrm>
            <a:off x="6477000" y="1219200"/>
            <a:ext cx="2114550" cy="21621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Frisch Arguments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 food is shifted from 2 to 100 meters and from Round to Wagtail Dance the accuracy of finding food improved.  </a:t>
            </a:r>
          </a:p>
          <a:p>
            <a:endParaRPr lang="en-US" dirty="0" smtClean="0"/>
          </a:p>
          <a:p>
            <a:r>
              <a:rPr lang="en-US" dirty="0" smtClean="0"/>
              <a:t>When the sun’s position is blocked searching for food is random as is the direction of the Wagtail Dance.</a:t>
            </a:r>
          </a:p>
          <a:p>
            <a:endParaRPr lang="en-US" dirty="0" smtClean="0"/>
          </a:p>
          <a:p>
            <a:r>
              <a:rPr lang="en-US" dirty="0" smtClean="0"/>
              <a:t>Detour experiments show that when a scout goes around an obstacle she supplies information on the direct path and recruits initially fly direct.</a:t>
            </a:r>
          </a:p>
          <a:p>
            <a:endParaRPr lang="en-US" dirty="0" smtClean="0"/>
          </a:p>
          <a:p>
            <a:r>
              <a:rPr lang="en-US" dirty="0" smtClean="0"/>
              <a:t>If an experiment forces bees to walk to a food source the dancing  gives information on energy expended.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Deciding Where to Live</a:t>
            </a:r>
            <a:endParaRPr lang="en-US" b="1" dirty="0"/>
          </a:p>
        </p:txBody>
      </p:sp>
      <p:sp>
        <p:nvSpPr>
          <p:cNvPr id="3" name="Content Placeholder 2"/>
          <p:cNvSpPr>
            <a:spLocks noGrp="1"/>
          </p:cNvSpPr>
          <p:nvPr>
            <p:ph idx="1"/>
          </p:nvPr>
        </p:nvSpPr>
        <p:spPr>
          <a:xfrm>
            <a:off x="457200" y="1600201"/>
            <a:ext cx="8229600" cy="3810000"/>
          </a:xfrm>
        </p:spPr>
        <p:txBody>
          <a:bodyPr>
            <a:normAutofit fontScale="85000" lnSpcReduction="20000"/>
          </a:bodyPr>
          <a:lstStyle/>
          <a:p>
            <a:pPr>
              <a:buNone/>
            </a:pPr>
            <a:r>
              <a:rPr lang="en-US" dirty="0" smtClean="0"/>
              <a:t>Factors</a:t>
            </a:r>
          </a:p>
          <a:p>
            <a:r>
              <a:rPr lang="en-US" dirty="0" smtClean="0"/>
              <a:t>10 Gal in volume</a:t>
            </a:r>
          </a:p>
          <a:p>
            <a:r>
              <a:rPr lang="en-US" dirty="0" smtClean="0"/>
              <a:t> &gt;= 15 ft off the ground,</a:t>
            </a:r>
          </a:p>
          <a:p>
            <a:r>
              <a:rPr lang="en-US" dirty="0" smtClean="0"/>
              <a:t>narrow defensible opening</a:t>
            </a:r>
            <a:endParaRPr lang="en-US" dirty="0"/>
          </a:p>
          <a:p>
            <a:endParaRPr lang="en-US" dirty="0" smtClean="0"/>
          </a:p>
          <a:p>
            <a:pPr>
              <a:buNone/>
            </a:pPr>
            <a:r>
              <a:rPr lang="en-US" dirty="0" smtClean="0"/>
              <a:t>Seeley </a:t>
            </a:r>
            <a:r>
              <a:rPr lang="en-US" dirty="0"/>
              <a:t>set up five boxes of different sizes. Four of the boxes were </a:t>
            </a:r>
            <a:r>
              <a:rPr lang="en-US" dirty="0" smtClean="0"/>
              <a:t>mediocre while </a:t>
            </a:r>
            <a:r>
              <a:rPr lang="en-US" dirty="0"/>
              <a:t>one was a dream home. In 80 percent of the trials, the swarms chose the dream home</a:t>
            </a:r>
            <a:r>
              <a:rPr lang="en-US" dirty="0" smtClean="0"/>
              <a:t>.</a:t>
            </a:r>
            <a:r>
              <a:rPr lang="en-US" dirty="0"/>
              <a:t/>
            </a:r>
            <a:br>
              <a:rPr lang="en-US" dirty="0"/>
            </a:br>
            <a:endParaRPr lang="en-US" dirty="0"/>
          </a:p>
        </p:txBody>
      </p:sp>
      <p:pic>
        <p:nvPicPr>
          <p:cNvPr id="8194" name="Picture 2" descr="https://encrypted-tbn2.gstatic.com/images?q=tbn:ANd9GcQLYRQGcdlPSHlN5m8LDfrwfFOs5feoyDrCCVd7ih3f50NRCtin"/>
          <p:cNvPicPr>
            <a:picLocks noChangeAspect="1" noChangeArrowheads="1"/>
          </p:cNvPicPr>
          <p:nvPr/>
        </p:nvPicPr>
        <p:blipFill>
          <a:blip r:embed="rId2" cstate="print"/>
          <a:srcRect/>
          <a:stretch>
            <a:fillRect/>
          </a:stretch>
        </p:blipFill>
        <p:spPr bwMode="auto">
          <a:xfrm>
            <a:off x="7391400" y="1143000"/>
            <a:ext cx="1447800" cy="206388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b="1" dirty="0" smtClean="0"/>
              <a:t>Decision Making</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143000"/>
            <a:ext cx="8229600" cy="5486400"/>
          </a:xfrm>
        </p:spPr>
        <p:txBody>
          <a:bodyPr>
            <a:normAutofit lnSpcReduction="10000"/>
          </a:bodyPr>
          <a:lstStyle/>
          <a:p>
            <a:pPr>
              <a:buNone/>
            </a:pPr>
            <a:r>
              <a:rPr lang="en-US" b="1" dirty="0" smtClean="0"/>
              <a:t>Principles honeybees use to make decisions</a:t>
            </a:r>
          </a:p>
          <a:p>
            <a:r>
              <a:rPr lang="en-US" dirty="0" smtClean="0"/>
              <a:t>Enthusiasm - A scout coming back from an ideal cavity will dance with passion, making 200 circuits or more and waggling violently all the way. But if she inspects a mediocre cavity, she will dance fewer circuits.</a:t>
            </a:r>
          </a:p>
          <a:p>
            <a:r>
              <a:rPr lang="en-US" dirty="0" smtClean="0"/>
              <a:t>Attention - Enthusiasm translates into attention. An enthusiastic scout will inspire more bees to go check out her site. And when the second-wave scouts return, they persuade more scouts to investigate the better site.</a:t>
            </a:r>
          </a:p>
          <a:p>
            <a:endParaRPr lang="en-US" dirty="0"/>
          </a:p>
        </p:txBody>
      </p:sp>
      <p:pic>
        <p:nvPicPr>
          <p:cNvPr id="7170" name="Picture 2" descr="https://encrypted-tbn3.gstatic.com/images?q=tbn:ANd9GcR0SMDEpEeNOwAG1fVeDAA-aGFCFeRv-wZYHls9e7o6KNLwQP9a"/>
          <p:cNvPicPr>
            <a:picLocks noChangeAspect="1" noChangeArrowheads="1"/>
          </p:cNvPicPr>
          <p:nvPr/>
        </p:nvPicPr>
        <p:blipFill>
          <a:blip r:embed="rId2" cstate="print"/>
          <a:srcRect/>
          <a:stretch>
            <a:fillRect/>
          </a:stretch>
        </p:blipFill>
        <p:spPr bwMode="auto">
          <a:xfrm>
            <a:off x="7467600" y="228600"/>
            <a:ext cx="1276350" cy="952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3200" b="1" dirty="0" smtClean="0"/>
              <a:t>Decision Making </a:t>
            </a:r>
            <a:r>
              <a:rPr lang="en-US" sz="2800" dirty="0" smtClean="0"/>
              <a:t>(cont.)</a:t>
            </a:r>
            <a:r>
              <a:rPr lang="en-US" sz="3200" dirty="0" smtClean="0"/>
              <a:t/>
            </a:r>
            <a:br>
              <a:rPr lang="en-US" sz="3200" dirty="0" smtClean="0"/>
            </a:br>
            <a:r>
              <a:rPr lang="en-US" sz="3200" b="1" dirty="0" smtClean="0"/>
              <a:t>Principles honeybees use to make decisions</a:t>
            </a:r>
            <a:endParaRPr lang="en-US" sz="3200" b="1" dirty="0"/>
          </a:p>
        </p:txBody>
      </p:sp>
      <p:sp>
        <p:nvSpPr>
          <p:cNvPr id="3" name="Content Placeholder 2"/>
          <p:cNvSpPr>
            <a:spLocks noGrp="1"/>
          </p:cNvSpPr>
          <p:nvPr>
            <p:ph idx="1"/>
          </p:nvPr>
        </p:nvSpPr>
        <p:spPr>
          <a:xfrm>
            <a:off x="457200" y="1295400"/>
            <a:ext cx="8686800" cy="5562600"/>
          </a:xfrm>
        </p:spPr>
        <p:txBody>
          <a:bodyPr>
            <a:normAutofit fontScale="77500" lnSpcReduction="20000"/>
          </a:bodyPr>
          <a:lstStyle/>
          <a:p>
            <a:r>
              <a:rPr lang="en-US" sz="3600" dirty="0"/>
              <a:t>F</a:t>
            </a:r>
            <a:r>
              <a:rPr lang="en-US" sz="3600" dirty="0" smtClean="0"/>
              <a:t>lexibility. Once a scout finds a site, she travels back and forth from site to hive. Each time she returns, she dances to win over other scouts. But the number of dance repetitions declines, until she stops dancing altogether. Seeley and his colleagues found that honeybees that visit good sites keep dancing for more trips than honeybees from mediocre ones.</a:t>
            </a:r>
          </a:p>
          <a:p>
            <a:endParaRPr lang="en-US" sz="3600" dirty="0" smtClean="0"/>
          </a:p>
          <a:p>
            <a:r>
              <a:rPr lang="en-US" sz="3600" dirty="0" smtClean="0"/>
              <a:t>This decaying dance allows a swarm to avoid getting stuck in a bad decision. Even when a mediocre site has attracted a lot of scouts, a single scout returning from a better one can cause the hive to change its collective mind.</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t>                 Decision Making </a:t>
            </a:r>
            <a:r>
              <a:rPr lang="en-US" sz="3600" dirty="0" smtClean="0"/>
              <a:t>(cont.)</a:t>
            </a:r>
            <a:r>
              <a:rPr lang="en-US" dirty="0" smtClean="0"/>
              <a:t/>
            </a:r>
            <a:br>
              <a:rPr lang="en-US" dirty="0" smtClean="0"/>
            </a:br>
            <a:r>
              <a:rPr lang="en-US" b="1" dirty="0" smtClean="0"/>
              <a:t>The Quorum</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Scouts purposefully </a:t>
            </a:r>
            <a:r>
              <a:rPr lang="en-US" dirty="0"/>
              <a:t>ram one another head-on while deciding on a new nest location. They head-butt scouts coming from other </a:t>
            </a:r>
            <a:r>
              <a:rPr lang="en-US" dirty="0" smtClean="0"/>
              <a:t>locations causing the </a:t>
            </a:r>
            <a:r>
              <a:rPr lang="en-US" dirty="0"/>
              <a:t>rammed bee to stop dancing. As more scouts dance for a popular site, they </a:t>
            </a:r>
            <a:r>
              <a:rPr lang="en-US" dirty="0" smtClean="0"/>
              <a:t> </a:t>
            </a:r>
            <a:r>
              <a:rPr lang="en-US" dirty="0"/>
              <a:t>drive down the number of dancers for other sites.</a:t>
            </a:r>
          </a:p>
          <a:p>
            <a:endParaRPr lang="en-US" dirty="0" smtClean="0"/>
          </a:p>
          <a:p>
            <a:r>
              <a:rPr lang="en-US" dirty="0" smtClean="0"/>
              <a:t>Once </a:t>
            </a:r>
            <a:r>
              <a:rPr lang="en-US" dirty="0"/>
              <a:t>the scouts reach a quorum of 15 bees all dancing for the same location, they start to head-butt one another, silencing their own side so that the swarm can prepare to fly</a:t>
            </a:r>
            <a:r>
              <a:rPr lang="en-US" dirty="0" smtClean="0"/>
              <a:t>.</a:t>
            </a:r>
            <a:endParaRPr lang="en-US" dirty="0"/>
          </a:p>
        </p:txBody>
      </p:sp>
      <p:pic>
        <p:nvPicPr>
          <p:cNvPr id="5122" name="Picture 2" descr="https://encrypted-tbn3.gstatic.com/images?q=tbn:ANd9GcR0SMDEpEeNOwAG1fVeDAA-aGFCFeRv-wZYHls9e7o6KNLwQP9a"/>
          <p:cNvPicPr>
            <a:picLocks noChangeAspect="1" noChangeArrowheads="1"/>
          </p:cNvPicPr>
          <p:nvPr/>
        </p:nvPicPr>
        <p:blipFill>
          <a:blip r:embed="rId2" cstate="print"/>
          <a:srcRect/>
          <a:stretch>
            <a:fillRect/>
          </a:stretch>
        </p:blipFill>
        <p:spPr bwMode="auto">
          <a:xfrm>
            <a:off x="381000" y="152400"/>
            <a:ext cx="1828800" cy="152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Dance Communication - Introduction</a:t>
            </a:r>
            <a:endParaRPr lang="en-US" b="1" dirty="0"/>
          </a:p>
        </p:txBody>
      </p:sp>
      <p:sp>
        <p:nvSpPr>
          <p:cNvPr id="3" name="Content Placeholder 2"/>
          <p:cNvSpPr>
            <a:spLocks noGrp="1"/>
          </p:cNvSpPr>
          <p:nvPr>
            <p:ph idx="1"/>
          </p:nvPr>
        </p:nvSpPr>
        <p:spPr/>
        <p:txBody>
          <a:bodyPr/>
          <a:lstStyle/>
          <a:p>
            <a:r>
              <a:rPr lang="en-US" dirty="0" smtClean="0"/>
              <a:t>Kinds of Dances </a:t>
            </a:r>
          </a:p>
          <a:p>
            <a:pPr lvl="1"/>
            <a:r>
              <a:rPr lang="en-US" dirty="0" smtClean="0"/>
              <a:t>Round Dance</a:t>
            </a:r>
          </a:p>
          <a:p>
            <a:pPr lvl="1"/>
            <a:r>
              <a:rPr lang="en-US" dirty="0" smtClean="0"/>
              <a:t>Wagtail Dance </a:t>
            </a:r>
          </a:p>
          <a:p>
            <a:pPr lvl="1"/>
            <a:r>
              <a:rPr lang="en-US" dirty="0" smtClean="0"/>
              <a:t>Sickle Dance </a:t>
            </a:r>
          </a:p>
          <a:p>
            <a:pPr lvl="1"/>
            <a:r>
              <a:rPr lang="en-US" dirty="0" smtClean="0"/>
              <a:t>Where to Live Dance</a:t>
            </a:r>
          </a:p>
          <a:p>
            <a:r>
              <a:rPr lang="en-US" dirty="0" smtClean="0"/>
              <a:t>Dialects</a:t>
            </a:r>
          </a:p>
          <a:p>
            <a:pPr lvl="1"/>
            <a:r>
              <a:rPr lang="en-US" dirty="0" err="1" smtClean="0"/>
              <a:t>Carniolan</a:t>
            </a:r>
            <a:endParaRPr lang="en-US" dirty="0" smtClean="0"/>
          </a:p>
          <a:p>
            <a:pPr lvl="1"/>
            <a:r>
              <a:rPr lang="en-US" dirty="0" smtClean="0"/>
              <a:t>Italian</a:t>
            </a:r>
          </a:p>
          <a:p>
            <a:endParaRPr lang="en-US" dirty="0" smtClean="0"/>
          </a:p>
          <a:p>
            <a:endParaRPr lang="en-US" dirty="0" smtClean="0"/>
          </a:p>
          <a:p>
            <a:pPr lvl="1"/>
            <a:endParaRPr lang="en-US" dirty="0"/>
          </a:p>
        </p:txBody>
      </p:sp>
      <p:pic>
        <p:nvPicPr>
          <p:cNvPr id="1027" name="Picture 3" descr="C:\Users\Miller\Desktop\bee dance.png"/>
          <p:cNvPicPr>
            <a:picLocks noChangeAspect="1" noChangeArrowheads="1"/>
          </p:cNvPicPr>
          <p:nvPr/>
        </p:nvPicPr>
        <p:blipFill>
          <a:blip r:embed="rId2" cstate="print"/>
          <a:srcRect/>
          <a:stretch>
            <a:fillRect/>
          </a:stretch>
        </p:blipFill>
        <p:spPr bwMode="auto">
          <a:xfrm>
            <a:off x="4495800" y="2209800"/>
            <a:ext cx="4367173" cy="2362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descr="Bee logo 8x10.jpg"/>
          <p:cNvPicPr>
            <a:picLocks noChangeAspect="1"/>
          </p:cNvPicPr>
          <p:nvPr/>
        </p:nvPicPr>
        <p:blipFill>
          <a:blip r:embed="rId2" cstate="print"/>
          <a:stretch>
            <a:fillRect/>
          </a:stretch>
        </p:blipFill>
        <p:spPr>
          <a:xfrm>
            <a:off x="762000" y="1752600"/>
            <a:ext cx="7620000" cy="41251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72481" y="106571"/>
            <a:ext cx="7807680" cy="1144921"/>
          </a:xfrm>
        </p:spPr>
        <p:txBody>
          <a:bodyPr tIns="19201"/>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900" dirty="0" smtClean="0">
                <a:latin typeface="Arial Black" pitchFamily="34" charset="0"/>
              </a:rPr>
              <a:t>Bibliography</a:t>
            </a:r>
          </a:p>
        </p:txBody>
      </p:sp>
      <p:sp>
        <p:nvSpPr>
          <p:cNvPr id="16387" name="Rectangle 2"/>
          <p:cNvSpPr>
            <a:spLocks noGrp="1" noChangeArrowheads="1"/>
          </p:cNvSpPr>
          <p:nvPr>
            <p:ph idx="1"/>
          </p:nvPr>
        </p:nvSpPr>
        <p:spPr>
          <a:xfrm>
            <a:off x="424800" y="1562565"/>
            <a:ext cx="8035200" cy="4932517"/>
          </a:xfrm>
        </p:spPr>
        <p:txBody>
          <a:bodyPr>
            <a:normAutofit/>
          </a:bodyPr>
          <a:lstStyle/>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i="1" dirty="0" smtClean="0">
                <a:latin typeface="Arial Black" pitchFamily="34" charset="0"/>
              </a:rPr>
              <a:t>ABC and XYZ of Bee Culture</a:t>
            </a:r>
            <a:r>
              <a:rPr lang="en-US" sz="2800" dirty="0" smtClean="0">
                <a:latin typeface="Arial Black" pitchFamily="34" charset="0"/>
              </a:rPr>
              <a:t> by A.I. Root</a:t>
            </a:r>
          </a:p>
          <a:p>
            <a:pPr marL="456487" indent="-391686">
              <a:buClr>
                <a:schemeClr val="accent2"/>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800" dirty="0" smtClean="0">
              <a:latin typeface="Arial Black" pitchFamily="34" charset="0"/>
            </a:endParaRPr>
          </a:p>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i="1" dirty="0" smtClean="0">
                <a:latin typeface="Arial Black" pitchFamily="34" charset="0"/>
              </a:rPr>
              <a:t>Honey Bee Biology and Beekeeping</a:t>
            </a:r>
            <a:r>
              <a:rPr lang="en-US" sz="2800" dirty="0" smtClean="0">
                <a:latin typeface="Arial Black" pitchFamily="34" charset="0"/>
              </a:rPr>
              <a:t> by Dewey M. Caron</a:t>
            </a:r>
          </a:p>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800" dirty="0" smtClean="0">
              <a:latin typeface="Arial Black" pitchFamily="34" charset="0"/>
            </a:endParaRPr>
          </a:p>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i="1" dirty="0" smtClean="0">
                <a:latin typeface="Arial Black" pitchFamily="34" charset="0"/>
              </a:rPr>
              <a:t>Honeybee Democracy</a:t>
            </a:r>
            <a:r>
              <a:rPr lang="en-US" sz="2800" dirty="0" smtClean="0">
                <a:latin typeface="Arial Black" pitchFamily="34" charset="0"/>
              </a:rPr>
              <a:t> by Thomas D. Seeley</a:t>
            </a:r>
            <a:endParaRPr lang="en-US" sz="2800" dirty="0" smtClean="0"/>
          </a:p>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1800" dirty="0" smtClean="0">
              <a:latin typeface="Arial Black" pitchFamily="34" charset="0"/>
            </a:endParaRPr>
          </a:p>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1800" dirty="0" smtClean="0">
              <a:latin typeface="Arial Black" pitchFamily="34" charset="0"/>
            </a:endParaRPr>
          </a:p>
          <a:p>
            <a:pPr marL="456487" indent="-391686">
              <a:buClr>
                <a:schemeClr val="accent2"/>
              </a:buClr>
              <a:buSzPct val="75000"/>
              <a:buFont typeface="Wingdings" charset="2"/>
              <a:buChar char="Ø"/>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1800" dirty="0" smtClean="0">
              <a:latin typeface="Arial Black" pitchFamily="34" charset="0"/>
            </a:endParaRPr>
          </a:p>
        </p:txBody>
      </p:sp>
      <p:pic>
        <p:nvPicPr>
          <p:cNvPr id="16388" name="Picture 5" descr="K:\Users\Miller\AppData\Local\Microsoft\Windows\Temporary Internet Files\Content.IE5\4YDBYDYF\MC900240777[1].wmf"/>
          <p:cNvPicPr>
            <a:picLocks noChangeAspect="1" noChangeArrowheads="1"/>
          </p:cNvPicPr>
          <p:nvPr/>
        </p:nvPicPr>
        <p:blipFill>
          <a:blip r:embed="rId3" cstate="print"/>
          <a:srcRect/>
          <a:stretch>
            <a:fillRect/>
          </a:stretch>
        </p:blipFill>
        <p:spPr bwMode="auto">
          <a:xfrm>
            <a:off x="7086600" y="0"/>
            <a:ext cx="1553760" cy="142431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572000" cy="1447800"/>
          </a:xfrm>
        </p:spPr>
        <p:txBody>
          <a:bodyPr>
            <a:normAutofit fontScale="90000"/>
          </a:bodyPr>
          <a:lstStyle/>
          <a:p>
            <a:r>
              <a:rPr lang="en-US" b="1" dirty="0" smtClean="0"/>
              <a:t>The Round Dance</a:t>
            </a:r>
            <a:br>
              <a:rPr lang="en-US" b="1" dirty="0" smtClean="0"/>
            </a:br>
            <a:r>
              <a:rPr lang="en-US" sz="3600" b="1" dirty="0" err="1"/>
              <a:t>C</a:t>
            </a:r>
            <a:r>
              <a:rPr lang="en-US" sz="3600" b="1" dirty="0" err="1" smtClean="0"/>
              <a:t>arniolan</a:t>
            </a:r>
            <a:r>
              <a:rPr lang="en-US" sz="3600" b="1" dirty="0" smtClean="0"/>
              <a:t> Dialect</a:t>
            </a:r>
            <a:r>
              <a:rPr lang="en-US" dirty="0" smtClean="0"/>
              <a:t/>
            </a:r>
            <a:br>
              <a:rPr lang="en-US" dirty="0" smtClean="0"/>
            </a:br>
            <a:endParaRPr lang="en-US" dirty="0"/>
          </a:p>
        </p:txBody>
      </p:sp>
      <p:sp>
        <p:nvSpPr>
          <p:cNvPr id="3" name="Content Placeholder 2"/>
          <p:cNvSpPr>
            <a:spLocks noGrp="1"/>
          </p:cNvSpPr>
          <p:nvPr>
            <p:ph idx="1"/>
          </p:nvPr>
        </p:nvSpPr>
        <p:spPr>
          <a:xfrm>
            <a:off x="228600" y="2133600"/>
            <a:ext cx="5486400" cy="3992563"/>
          </a:xfrm>
        </p:spPr>
        <p:txBody>
          <a:bodyPr/>
          <a:lstStyle/>
          <a:p>
            <a:pPr lvl="1">
              <a:buNone/>
            </a:pPr>
            <a:r>
              <a:rPr lang="en-US" sz="3600" b="1" u="sng" dirty="0" smtClean="0"/>
              <a:t>Food or Water</a:t>
            </a:r>
          </a:p>
          <a:p>
            <a:pPr lvl="1">
              <a:buFont typeface="Arial" pitchFamily="34" charset="0"/>
              <a:buChar char="•"/>
            </a:pPr>
            <a:r>
              <a:rPr lang="en-US" dirty="0" smtClean="0"/>
              <a:t>&lt;80 meters</a:t>
            </a:r>
          </a:p>
          <a:p>
            <a:pPr lvl="1">
              <a:buFont typeface="Arial" pitchFamily="34" charset="0"/>
              <a:buChar char="•"/>
            </a:pPr>
            <a:r>
              <a:rPr lang="en-US" dirty="0" smtClean="0"/>
              <a:t>Several seconds to a minute</a:t>
            </a:r>
          </a:p>
          <a:p>
            <a:pPr lvl="1">
              <a:buFont typeface="Arial" pitchFamily="34" charset="0"/>
              <a:buChar char="•"/>
            </a:pPr>
            <a:r>
              <a:rPr lang="en-US" dirty="0" smtClean="0"/>
              <a:t>Various places on the comb</a:t>
            </a:r>
          </a:p>
          <a:p>
            <a:pPr lvl="1">
              <a:buFont typeface="Arial" pitchFamily="34" charset="0"/>
              <a:buChar char="•"/>
            </a:pPr>
            <a:r>
              <a:rPr lang="en-US" dirty="0" smtClean="0"/>
              <a:t>Liveliness  -&gt;  Source Richness</a:t>
            </a:r>
          </a:p>
          <a:p>
            <a:pPr lvl="1">
              <a:buFont typeface="Arial" pitchFamily="34" charset="0"/>
              <a:buChar char="•"/>
            </a:pPr>
            <a:r>
              <a:rPr lang="en-US" dirty="0" smtClean="0"/>
              <a:t>Samples</a:t>
            </a:r>
            <a:endParaRPr lang="en-US" dirty="0"/>
          </a:p>
        </p:txBody>
      </p:sp>
      <p:pic>
        <p:nvPicPr>
          <p:cNvPr id="21506" name="Picture 2" descr="Cartoon Happy Honeybee Royalty Free Stock Images - Image: 22972519"/>
          <p:cNvPicPr>
            <a:picLocks noChangeAspect="1" noChangeArrowheads="1"/>
          </p:cNvPicPr>
          <p:nvPr/>
        </p:nvPicPr>
        <p:blipFill>
          <a:blip r:embed="rId2" cstate="print"/>
          <a:srcRect/>
          <a:stretch>
            <a:fillRect/>
          </a:stretch>
        </p:blipFill>
        <p:spPr bwMode="auto">
          <a:xfrm>
            <a:off x="6151418" y="152400"/>
            <a:ext cx="2992582" cy="3429000"/>
          </a:xfrm>
          <a:prstGeom prst="rect">
            <a:avLst/>
          </a:prstGeom>
          <a:noFill/>
        </p:spPr>
      </p:pic>
      <p:pic>
        <p:nvPicPr>
          <p:cNvPr id="21508" name="Picture 4" descr="http://users.rcn.com/jkimball.ma.ultranet/BiologyPages/R/RoundDance.gif"/>
          <p:cNvPicPr>
            <a:picLocks noChangeAspect="1" noChangeArrowheads="1"/>
          </p:cNvPicPr>
          <p:nvPr/>
        </p:nvPicPr>
        <p:blipFill>
          <a:blip r:embed="rId3" cstate="print"/>
          <a:srcRect/>
          <a:stretch>
            <a:fillRect/>
          </a:stretch>
        </p:blipFill>
        <p:spPr bwMode="auto">
          <a:xfrm>
            <a:off x="4700630" y="4724400"/>
            <a:ext cx="4443370" cy="2133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fontScale="90000"/>
          </a:bodyPr>
          <a:lstStyle/>
          <a:p>
            <a:r>
              <a:rPr lang="en-US" b="1" dirty="0" smtClean="0"/>
              <a:t>Wagtail Dance</a:t>
            </a:r>
            <a:r>
              <a:rPr lang="en-US" dirty="0" smtClean="0"/>
              <a:t/>
            </a:r>
            <a:br>
              <a:rPr lang="en-US" dirty="0" smtClean="0"/>
            </a:br>
            <a:r>
              <a:rPr lang="en-US" sz="3600" b="1" dirty="0" err="1" smtClean="0"/>
              <a:t>Carniolan</a:t>
            </a:r>
            <a:r>
              <a:rPr lang="en-US" sz="3600" b="1" dirty="0" smtClean="0"/>
              <a:t> Dialect</a:t>
            </a:r>
            <a:endParaRPr lang="en-US" sz="3600" b="1" dirty="0"/>
          </a:p>
        </p:txBody>
      </p:sp>
      <p:sp>
        <p:nvSpPr>
          <p:cNvPr id="3" name="Content Placeholder 2"/>
          <p:cNvSpPr>
            <a:spLocks noGrp="1"/>
          </p:cNvSpPr>
          <p:nvPr>
            <p:ph idx="1"/>
          </p:nvPr>
        </p:nvSpPr>
        <p:spPr>
          <a:xfrm>
            <a:off x="533400" y="1828800"/>
            <a:ext cx="8229600" cy="4038600"/>
          </a:xfrm>
        </p:spPr>
        <p:txBody>
          <a:bodyPr>
            <a:normAutofit lnSpcReduction="10000"/>
          </a:bodyPr>
          <a:lstStyle/>
          <a:p>
            <a:pPr>
              <a:buNone/>
            </a:pPr>
            <a:endParaRPr lang="en-US" sz="3600" b="1" u="sng" dirty="0" smtClean="0"/>
          </a:p>
          <a:p>
            <a:pPr>
              <a:buNone/>
            </a:pPr>
            <a:r>
              <a:rPr lang="en-US" sz="3600" b="1" u="sng" dirty="0" smtClean="0"/>
              <a:t>Food or Water</a:t>
            </a:r>
          </a:p>
          <a:p>
            <a:r>
              <a:rPr lang="en-US" dirty="0" smtClean="0"/>
              <a:t>&gt;80 meters</a:t>
            </a:r>
          </a:p>
          <a:p>
            <a:r>
              <a:rPr lang="en-US" dirty="0" smtClean="0"/>
              <a:t>Fuel to Source</a:t>
            </a:r>
          </a:p>
          <a:p>
            <a:r>
              <a:rPr lang="en-US" dirty="0" smtClean="0"/>
              <a:t>Direction to Source</a:t>
            </a:r>
          </a:p>
          <a:p>
            <a:r>
              <a:rPr lang="en-US" dirty="0" smtClean="0"/>
              <a:t>Samples</a:t>
            </a:r>
          </a:p>
          <a:p>
            <a:r>
              <a:rPr lang="en-US" dirty="0" smtClean="0"/>
              <a:t>Profitability of Source</a:t>
            </a:r>
            <a:endParaRPr lang="en-US" dirty="0"/>
          </a:p>
        </p:txBody>
      </p:sp>
      <p:pic>
        <p:nvPicPr>
          <p:cNvPr id="20482" name="Picture 2" descr="http://images.colourbox.com/thumb_COLOURBOX3197768.jpg"/>
          <p:cNvPicPr>
            <a:picLocks noChangeAspect="1" noChangeArrowheads="1"/>
          </p:cNvPicPr>
          <p:nvPr/>
        </p:nvPicPr>
        <p:blipFill>
          <a:blip r:embed="rId2" cstate="print"/>
          <a:srcRect/>
          <a:stretch>
            <a:fillRect/>
          </a:stretch>
        </p:blipFill>
        <p:spPr bwMode="auto">
          <a:xfrm>
            <a:off x="6934200" y="4517641"/>
            <a:ext cx="1847850" cy="1883160"/>
          </a:xfrm>
          <a:prstGeom prst="rect">
            <a:avLst/>
          </a:prstGeom>
          <a:noFill/>
        </p:spPr>
      </p:pic>
      <p:pic>
        <p:nvPicPr>
          <p:cNvPr id="20484" name="Picture 4" descr="http://users.rcn.com/jkimball.ma.ultranet/BiologyPages/R/RoundDance.gif"/>
          <p:cNvPicPr>
            <a:picLocks noChangeAspect="1" noChangeArrowheads="1"/>
          </p:cNvPicPr>
          <p:nvPr/>
        </p:nvPicPr>
        <p:blipFill>
          <a:blip r:embed="rId3" cstate="print"/>
          <a:srcRect/>
          <a:stretch>
            <a:fillRect/>
          </a:stretch>
        </p:blipFill>
        <p:spPr bwMode="auto">
          <a:xfrm>
            <a:off x="4267200" y="1600200"/>
            <a:ext cx="4876800" cy="23417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Waggle Dance</a:t>
            </a:r>
            <a:endParaRPr lang="en-US" dirty="0"/>
          </a:p>
        </p:txBody>
      </p:sp>
      <p:pic>
        <p:nvPicPr>
          <p:cNvPr id="4" name="Content Placeholder 3" descr="BeeDance.gif"/>
          <p:cNvPicPr>
            <a:picLocks noGrp="1" noChangeAspect="1"/>
          </p:cNvPicPr>
          <p:nvPr>
            <p:ph idx="1"/>
          </p:nvPr>
        </p:nvPicPr>
        <p:blipFill>
          <a:blip r:embed="rId2" cstate="print"/>
          <a:stretch>
            <a:fillRect/>
          </a:stretch>
        </p:blipFill>
        <p:spPr>
          <a:xfrm>
            <a:off x="0" y="1371600"/>
            <a:ext cx="8828702" cy="4343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b="1" dirty="0" smtClean="0"/>
              <a:t>Wagtail Dance</a:t>
            </a:r>
            <a:r>
              <a:rPr lang="en-US" sz="4000" b="1" dirty="0" smtClean="0"/>
              <a:t/>
            </a:r>
            <a:br>
              <a:rPr lang="en-US" sz="4000" b="1" dirty="0" smtClean="0"/>
            </a:br>
            <a:r>
              <a:rPr lang="en-US" sz="4000" b="1" dirty="0" err="1" smtClean="0"/>
              <a:t>Carniolan</a:t>
            </a:r>
            <a:r>
              <a:rPr lang="en-US" sz="4000" b="1" dirty="0" smtClean="0"/>
              <a:t> Dialect </a:t>
            </a:r>
            <a:r>
              <a:rPr lang="en-US" sz="3200" b="1" dirty="0" smtClean="0"/>
              <a:t>(cont.)</a:t>
            </a:r>
            <a:endParaRPr lang="en-US" sz="3200"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The energy (fuel) needed to reach the source is a function of the length of time  a 250Hz sound is produced during the waggle.</a:t>
            </a:r>
          </a:p>
          <a:p>
            <a:pPr lvl="1"/>
            <a:endParaRPr lang="en-US" sz="3200" dirty="0" smtClean="0"/>
          </a:p>
          <a:p>
            <a:pPr lvl="1"/>
            <a:r>
              <a:rPr lang="en-US" sz="3200" dirty="0" smtClean="0"/>
              <a:t>Flight conditions  such as head or tail winds are accounted for</a:t>
            </a:r>
          </a:p>
          <a:p>
            <a:endParaRPr lang="en-US" dirty="0" smtClean="0"/>
          </a:p>
          <a:p>
            <a:r>
              <a:rPr lang="en-US" dirty="0" smtClean="0"/>
              <a:t>A second is very roughly 1000 meters</a:t>
            </a:r>
          </a:p>
          <a:p>
            <a:pPr>
              <a:buNone/>
            </a:pPr>
            <a:endParaRPr lang="en-US" sz="2800" i="1" dirty="0" smtClean="0"/>
          </a:p>
          <a:p>
            <a:pPr>
              <a:buNone/>
            </a:pPr>
            <a:endParaRPr lang="en-US" sz="2800" i="1" dirty="0" smtClean="0"/>
          </a:p>
          <a:p>
            <a:pPr>
              <a:buNone/>
            </a:pPr>
            <a:endParaRPr lang="en-US" sz="2800" i="1" dirty="0" smtClean="0"/>
          </a:p>
          <a:p>
            <a:pPr>
              <a:buNone/>
            </a:pPr>
            <a:r>
              <a:rPr lang="en-US" sz="2000" i="1" dirty="0" smtClean="0"/>
              <a:t>Note: Root talks about turns in a 15 second period correlated to distance.</a:t>
            </a:r>
          </a:p>
          <a:p>
            <a:pPr>
              <a:buNone/>
            </a:pPr>
            <a:endParaRPr lang="en-US" dirty="0"/>
          </a:p>
        </p:txBody>
      </p:sp>
      <p:pic>
        <p:nvPicPr>
          <p:cNvPr id="5" name="Picture 2" descr="C:\Users\Miller\Desktop\1-s2.0-S0960982210008006-gr1.jpg"/>
          <p:cNvPicPr>
            <a:picLocks noChangeAspect="1" noChangeArrowheads="1"/>
          </p:cNvPicPr>
          <p:nvPr/>
        </p:nvPicPr>
        <p:blipFill>
          <a:blip r:embed="rId2" cstate="print"/>
          <a:srcRect/>
          <a:stretch>
            <a:fillRect/>
          </a:stretch>
        </p:blipFill>
        <p:spPr bwMode="auto">
          <a:xfrm>
            <a:off x="7177635" y="3886200"/>
            <a:ext cx="1966365" cy="22738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401762"/>
          </a:xfrm>
        </p:spPr>
        <p:txBody>
          <a:bodyPr>
            <a:normAutofit fontScale="90000"/>
          </a:bodyPr>
          <a:lstStyle/>
          <a:p>
            <a:r>
              <a:rPr lang="en-US" b="1" dirty="0" smtClean="0"/>
              <a:t>Wagtail Dance</a:t>
            </a:r>
            <a:br>
              <a:rPr lang="en-US" b="1" dirty="0" smtClean="0"/>
            </a:br>
            <a:r>
              <a:rPr lang="en-US" b="1" dirty="0" err="1" smtClean="0"/>
              <a:t>Carniolan</a:t>
            </a:r>
            <a:r>
              <a:rPr lang="en-US" b="1" dirty="0" smtClean="0"/>
              <a:t> Dialect </a:t>
            </a:r>
            <a:r>
              <a:rPr lang="en-US" sz="3100" dirty="0" smtClean="0"/>
              <a:t>(cont.)</a:t>
            </a:r>
            <a:endParaRPr lang="en-US" sz="3100" dirty="0"/>
          </a:p>
        </p:txBody>
      </p:sp>
      <p:sp>
        <p:nvSpPr>
          <p:cNvPr id="3" name="Content Placeholder 2"/>
          <p:cNvSpPr>
            <a:spLocks noGrp="1"/>
          </p:cNvSpPr>
          <p:nvPr>
            <p:ph idx="1"/>
          </p:nvPr>
        </p:nvSpPr>
        <p:spPr>
          <a:xfrm>
            <a:off x="457200" y="1981200"/>
            <a:ext cx="8229600" cy="4876800"/>
          </a:xfrm>
        </p:spPr>
        <p:txBody>
          <a:bodyPr>
            <a:normAutofit fontScale="92500" lnSpcReduction="20000"/>
          </a:bodyPr>
          <a:lstStyle/>
          <a:p>
            <a:endParaRPr lang="en-US" dirty="0" smtClean="0"/>
          </a:p>
          <a:p>
            <a:r>
              <a:rPr lang="en-US" dirty="0" smtClean="0"/>
              <a:t>The direction to the food source is the straight line direction in relation to the sun, even if a obstacle prevents straight line flight.</a:t>
            </a:r>
          </a:p>
          <a:p>
            <a:endParaRPr lang="en-US" dirty="0" smtClean="0"/>
          </a:p>
          <a:p>
            <a:r>
              <a:rPr lang="en-US" dirty="0" smtClean="0"/>
              <a:t>A waggle straight up the comb is a direction straight toward the sun and a waggle down the comb is a direction away from the sun.</a:t>
            </a:r>
          </a:p>
          <a:p>
            <a:endParaRPr lang="en-US" dirty="0" smtClean="0"/>
          </a:p>
          <a:p>
            <a:r>
              <a:rPr lang="en-US" dirty="0" smtClean="0"/>
              <a:t>A waggle 30 degrees to the left of vertical is a direction 30 degrees to the left of the sun.</a:t>
            </a:r>
            <a:endParaRPr lang="en-US" dirty="0"/>
          </a:p>
        </p:txBody>
      </p:sp>
      <p:pic>
        <p:nvPicPr>
          <p:cNvPr id="5" name="Picture 2" descr="http://www.illustrationsof.com/royalty-free-honey-bee-clipart-illustration-1101132.jpg"/>
          <p:cNvPicPr>
            <a:picLocks noChangeAspect="1" noChangeArrowheads="1"/>
          </p:cNvPicPr>
          <p:nvPr/>
        </p:nvPicPr>
        <p:blipFill>
          <a:blip r:embed="rId2" cstate="print"/>
          <a:srcRect/>
          <a:stretch>
            <a:fillRect/>
          </a:stretch>
        </p:blipFill>
        <p:spPr bwMode="auto">
          <a:xfrm>
            <a:off x="6400801" y="0"/>
            <a:ext cx="2743200"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Sickle Dance</a:t>
            </a:r>
            <a:br>
              <a:rPr lang="en-US" sz="4000" b="1" dirty="0" smtClean="0"/>
            </a:br>
            <a:r>
              <a:rPr lang="en-US" sz="4000" b="1" dirty="0" smtClean="0"/>
              <a:t>Italian Dialect</a:t>
            </a:r>
            <a:endParaRPr lang="en-US" sz="4000" b="1" dirty="0"/>
          </a:p>
        </p:txBody>
      </p:sp>
      <p:sp>
        <p:nvSpPr>
          <p:cNvPr id="3" name="Content Placeholder 2"/>
          <p:cNvSpPr>
            <a:spLocks noGrp="1"/>
          </p:cNvSpPr>
          <p:nvPr>
            <p:ph idx="1"/>
          </p:nvPr>
        </p:nvSpPr>
        <p:spPr/>
        <p:txBody>
          <a:bodyPr/>
          <a:lstStyle/>
          <a:p>
            <a:pPr>
              <a:buNone/>
            </a:pPr>
            <a:r>
              <a:rPr lang="en-US" b="1" dirty="0" smtClean="0"/>
              <a:t>Food or Water</a:t>
            </a:r>
          </a:p>
          <a:p>
            <a:r>
              <a:rPr lang="en-US" dirty="0" smtClean="0"/>
              <a:t>Transition between Round and Wagtail Dance</a:t>
            </a:r>
          </a:p>
          <a:p>
            <a:pPr lvl="1"/>
            <a:r>
              <a:rPr lang="en-US" dirty="0" smtClean="0"/>
              <a:t>At 10 meters it resembles a Round Dance</a:t>
            </a:r>
          </a:p>
          <a:p>
            <a:pPr lvl="1"/>
            <a:r>
              <a:rPr lang="en-US" dirty="0" smtClean="0"/>
              <a:t>At 30 meters it resembles a Wagtail Dance</a:t>
            </a:r>
            <a:endParaRPr lang="en-US" dirty="0"/>
          </a:p>
        </p:txBody>
      </p:sp>
      <p:sp>
        <p:nvSpPr>
          <p:cNvPr id="16386" name="AutoShape 2" descr="http://images.colourbox.com/thumb_COLOURBOX3197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images.colourbox.com/thumb_COLOURBOX31977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9" name="Picture 5" descr="C:\Users\Miller\Desktop\beedance (1).gif"/>
          <p:cNvPicPr>
            <a:picLocks noChangeAspect="1" noChangeArrowheads="1"/>
          </p:cNvPicPr>
          <p:nvPr/>
        </p:nvPicPr>
        <p:blipFill>
          <a:blip r:embed="rId2" cstate="print"/>
          <a:srcRect/>
          <a:stretch>
            <a:fillRect/>
          </a:stretch>
        </p:blipFill>
        <p:spPr bwMode="auto">
          <a:xfrm>
            <a:off x="2133600" y="3962400"/>
            <a:ext cx="2962275" cy="23526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Nuances</a:t>
            </a:r>
            <a:endParaRPr lang="en-US" dirty="0"/>
          </a:p>
        </p:txBody>
      </p:sp>
      <p:sp>
        <p:nvSpPr>
          <p:cNvPr id="3" name="Content Placeholder 2"/>
          <p:cNvSpPr>
            <a:spLocks noGrp="1"/>
          </p:cNvSpPr>
          <p:nvPr>
            <p:ph idx="1"/>
          </p:nvPr>
        </p:nvSpPr>
        <p:spPr/>
        <p:txBody>
          <a:bodyPr/>
          <a:lstStyle/>
          <a:p>
            <a:r>
              <a:rPr lang="en-US" dirty="0" smtClean="0"/>
              <a:t>The more scout bees are dancing and the more often they dance is related to the quality (high sugar content) and quantity of  the source.</a:t>
            </a:r>
          </a:p>
          <a:p>
            <a:r>
              <a:rPr lang="en-US" dirty="0" smtClean="0"/>
              <a:t>The dancing changes as the nectar supply changes.</a:t>
            </a:r>
            <a:endParaRPr lang="en-US" dirty="0"/>
          </a:p>
        </p:txBody>
      </p:sp>
      <p:pic>
        <p:nvPicPr>
          <p:cNvPr id="15364" name="Picture 4" descr="https://encrypted-tbn0.gstatic.com/images?q=tbn:ANd9GcT4DnjRbXQTM546z0W1c5rUxBCKmcOEmxDYIG8FgUtyXNYKe3NiNw"/>
          <p:cNvPicPr>
            <a:picLocks noChangeAspect="1" noChangeArrowheads="1"/>
          </p:cNvPicPr>
          <p:nvPr/>
        </p:nvPicPr>
        <p:blipFill>
          <a:blip r:embed="rId2" cstate="print"/>
          <a:srcRect/>
          <a:stretch>
            <a:fillRect/>
          </a:stretch>
        </p:blipFill>
        <p:spPr bwMode="auto">
          <a:xfrm>
            <a:off x="3352800" y="4208759"/>
            <a:ext cx="2590800" cy="264924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850</Words>
  <Application>Microsoft Office PowerPoint</Application>
  <PresentationFormat>On-screen Show (4:3)</PresentationFormat>
  <Paragraphs>120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Honeybee Communications:</vt:lpstr>
      <vt:lpstr>Dance Communication - Introduction</vt:lpstr>
      <vt:lpstr>The Round Dance Carniolan Dialect </vt:lpstr>
      <vt:lpstr>Wagtail Dance Carniolan Dialect</vt:lpstr>
      <vt:lpstr>Waggle Dance</vt:lpstr>
      <vt:lpstr>Wagtail Dance Carniolan Dialect (cont.)</vt:lpstr>
      <vt:lpstr>Wagtail Dance Carniolan Dialect (cont.)</vt:lpstr>
      <vt:lpstr>Sickle Dance Italian Dialect</vt:lpstr>
      <vt:lpstr>Nuances</vt:lpstr>
      <vt:lpstr>Dialect Differences</vt:lpstr>
      <vt:lpstr>Dialect Differences (cont.)   Species Differ in Language</vt:lpstr>
      <vt:lpstr> Dialect Differences (cont.) Distance in Meters Comparison </vt:lpstr>
      <vt:lpstr>Directional Dance Accuracy</vt:lpstr>
      <vt:lpstr>Distance Dance Accuracy</vt:lpstr>
      <vt:lpstr>Von Frisch Arguments</vt:lpstr>
      <vt:lpstr>Deciding Where to Live</vt:lpstr>
      <vt:lpstr>Decision Making </vt:lpstr>
      <vt:lpstr>Decision Making (cont.) Principles honeybees use to make decisions</vt:lpstr>
      <vt:lpstr>                 Decision Making (cont.) The Quorum</vt:lpstr>
      <vt:lpstr>Questions?</vt:lpstr>
      <vt:lpstr>Bibliography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Honeybee Communications</dc:title>
  <dc:creator>Jack Miller</dc:creator>
  <cp:lastModifiedBy>Jack Miller</cp:lastModifiedBy>
  <cp:revision>79</cp:revision>
  <dcterms:created xsi:type="dcterms:W3CDTF">2013-03-22T02:44:05Z</dcterms:created>
  <dcterms:modified xsi:type="dcterms:W3CDTF">2013-04-09T19:16:48Z</dcterms:modified>
</cp:coreProperties>
</file>