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9" r:id="rId4"/>
    <p:sldId id="258" r:id="rId5"/>
    <p:sldId id="266" r:id="rId6"/>
    <p:sldId id="267" r:id="rId7"/>
    <p:sldId id="260" r:id="rId8"/>
    <p:sldId id="268" r:id="rId9"/>
    <p:sldId id="261" r:id="rId10"/>
    <p:sldId id="262" r:id="rId11"/>
    <p:sldId id="263" r:id="rId12"/>
    <p:sldId id="265" r:id="rId13"/>
    <p:sldId id="269" r:id="rId14"/>
    <p:sldId id="270" r:id="rId15"/>
    <p:sldId id="271" r:id="rId16"/>
    <p:sldId id="272"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9BEC8-68DA-461B-86E0-526880329D84}" type="datetimeFigureOut">
              <a:rPr lang="en-US" smtClean="0"/>
              <a:pPr/>
              <a:t>8/19/2016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DC6F7D-144E-440A-A390-43A3DC1206B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E3414-C97C-46B2-A20D-15DA84EEB069}"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0E3414-C97C-46B2-A20D-15DA84EEB0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5BA79B-EF60-427A-A386-6CF9902028A0}" type="datetimeFigureOut">
              <a:rPr lang="en-US" smtClean="0"/>
              <a:pPr/>
              <a:t>8/19/2016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0E3414-C97C-46B2-A20D-15DA84EEB06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55BA79B-EF60-427A-A386-6CF9902028A0}" type="datetimeFigureOut">
              <a:rPr lang="en-US" smtClean="0"/>
              <a:pPr/>
              <a:t>8/19/2016</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540E3414-C97C-46B2-A20D-15DA84EEB0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55BA79B-EF60-427A-A386-6CF9902028A0}" type="datetimeFigureOut">
              <a:rPr lang="en-US" smtClean="0"/>
              <a:pPr/>
              <a:t>8/19/2016</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40E3414-C97C-46B2-A20D-15DA84EEB0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FOULBROOD</a:t>
            </a:r>
            <a:br>
              <a:rPr lang="en-US" dirty="0" smtClean="0"/>
            </a:br>
            <a:r>
              <a:rPr lang="en-US" sz="3100" i="1" dirty="0" err="1" smtClean="0"/>
              <a:t>melissococcus</a:t>
            </a:r>
            <a:r>
              <a:rPr lang="en-US" sz="3100" i="1" dirty="0" smtClean="0"/>
              <a:t> plutonius</a:t>
            </a:r>
            <a:r>
              <a:rPr lang="en-US" i="1" dirty="0" smtClean="0"/>
              <a:t/>
            </a:r>
            <a:br>
              <a:rPr lang="en-US" i="1" dirty="0" smtClean="0"/>
            </a:br>
            <a:endParaRPr lang="en-US" dirty="0"/>
          </a:p>
        </p:txBody>
      </p:sp>
      <p:sp>
        <p:nvSpPr>
          <p:cNvPr id="3" name="Subtitle 2"/>
          <p:cNvSpPr>
            <a:spLocks noGrp="1"/>
          </p:cNvSpPr>
          <p:nvPr>
            <p:ph type="subTitle" idx="1"/>
          </p:nvPr>
        </p:nvSpPr>
        <p:spPr>
          <a:xfrm>
            <a:off x="762000" y="1752600"/>
            <a:ext cx="8077200" cy="1499616"/>
          </a:xfrm>
        </p:spPr>
        <p:txBody>
          <a:bodyPr>
            <a:normAutofit/>
          </a:bodyPr>
          <a:lstStyle/>
          <a:p>
            <a:r>
              <a:rPr lang="en-US" sz="3200" dirty="0" smtClean="0"/>
              <a:t>European</a:t>
            </a:r>
            <a:endParaRPr lang="en-US" sz="3200" dirty="0"/>
          </a:p>
        </p:txBody>
      </p:sp>
      <p:sp>
        <p:nvSpPr>
          <p:cNvPr id="5" name="Footer Placeholder 4"/>
          <p:cNvSpPr>
            <a:spLocks noGrp="1"/>
          </p:cNvSpPr>
          <p:nvPr>
            <p:ph type="ftr" sz="quarter" idx="11"/>
          </p:nvPr>
        </p:nvSpPr>
        <p:spPr/>
        <p:txBody>
          <a:bodyPr/>
          <a:lstStyle/>
          <a:p>
            <a:r>
              <a:rPr lang="en-US" dirty="0" smtClean="0"/>
              <a:t>Brian Raska for West Plains Beekeeper's Association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continued</a:t>
            </a:r>
            <a:endParaRPr lang="en-US" dirty="0"/>
          </a:p>
        </p:txBody>
      </p:sp>
      <p:sp>
        <p:nvSpPr>
          <p:cNvPr id="3" name="Content Placeholder 2"/>
          <p:cNvSpPr>
            <a:spLocks noGrp="1"/>
          </p:cNvSpPr>
          <p:nvPr>
            <p:ph idx="1"/>
          </p:nvPr>
        </p:nvSpPr>
        <p:spPr/>
        <p:txBody>
          <a:bodyPr/>
          <a:lstStyle/>
          <a:p>
            <a:r>
              <a:rPr lang="en-US" dirty="0" smtClean="0"/>
              <a:t>Shook Swarm Technique in conjunction with antibiotics into new equipment</a:t>
            </a:r>
          </a:p>
          <a:p>
            <a:pPr>
              <a:buNone/>
            </a:pPr>
            <a:endParaRPr lang="en-US" dirty="0" smtClean="0"/>
          </a:p>
          <a:p>
            <a:r>
              <a:rPr lang="en-US" dirty="0" smtClean="0"/>
              <a:t>Re-Queen- break in brood cycle</a:t>
            </a:r>
          </a:p>
          <a:p>
            <a:pPr>
              <a:buNone/>
            </a:pPr>
            <a:endParaRPr lang="en-US" dirty="0" smtClean="0"/>
          </a:p>
          <a:p>
            <a:r>
              <a:rPr lang="en-US" dirty="0" smtClean="0"/>
              <a:t>To burn or not to burn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a:t>
            </a:r>
            <a:br>
              <a:rPr lang="en-US" dirty="0" smtClean="0"/>
            </a:br>
            <a:r>
              <a:rPr lang="en-US" dirty="0" smtClean="0"/>
              <a:t>European vs. American Foulbrood </a:t>
            </a:r>
            <a:endParaRPr lang="en-US" dirty="0"/>
          </a:p>
        </p:txBody>
      </p:sp>
      <p:graphicFrame>
        <p:nvGraphicFramePr>
          <p:cNvPr id="4" name="Content Placeholder 3"/>
          <p:cNvGraphicFramePr>
            <a:graphicFrameLocks noGrp="1"/>
          </p:cNvGraphicFramePr>
          <p:nvPr>
            <p:ph idx="1"/>
          </p:nvPr>
        </p:nvGraphicFramePr>
        <p:xfrm>
          <a:off x="457200" y="1774825"/>
          <a:ext cx="8229600" cy="235585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European</a:t>
                      </a:r>
                      <a:r>
                        <a:rPr lang="en-US" baseline="0" dirty="0" smtClean="0"/>
                        <a:t> Foulbrood</a:t>
                      </a:r>
                      <a:endParaRPr lang="en-US" dirty="0"/>
                    </a:p>
                  </a:txBody>
                  <a:tcPr/>
                </a:tc>
                <a:tc>
                  <a:txBody>
                    <a:bodyPr/>
                    <a:lstStyle/>
                    <a:p>
                      <a:r>
                        <a:rPr lang="en-US" dirty="0" smtClean="0"/>
                        <a:t>American Foulbrood</a:t>
                      </a:r>
                      <a:endParaRPr lang="en-US" dirty="0"/>
                    </a:p>
                  </a:txBody>
                  <a:tcPr/>
                </a:tc>
              </a:tr>
              <a:tr h="370840">
                <a:tc>
                  <a:txBody>
                    <a:bodyPr/>
                    <a:lstStyle/>
                    <a:p>
                      <a:pPr algn="l" fontAlgn="b"/>
                      <a:r>
                        <a:rPr lang="en-US" sz="1400" b="0" i="0" u="none" strike="noStrike" dirty="0">
                          <a:solidFill>
                            <a:srgbClr val="000000"/>
                          </a:solidFill>
                          <a:latin typeface="Calibri"/>
                        </a:rPr>
                        <a:t>Can be slightly ropey with threads less than 1.5 cm, but usefully not ropey</a:t>
                      </a:r>
                    </a:p>
                  </a:txBody>
                  <a:tcPr marL="9525" marR="9525" marT="9525" marB="0" anchor="b"/>
                </a:tc>
                <a:tc>
                  <a:txBody>
                    <a:bodyPr/>
                    <a:lstStyle/>
                    <a:p>
                      <a:pPr algn="l" fontAlgn="b"/>
                      <a:r>
                        <a:rPr lang="en-US" sz="1400" b="0" i="0" u="none" strike="noStrike">
                          <a:solidFill>
                            <a:srgbClr val="000000"/>
                          </a:solidFill>
                          <a:latin typeface="Calibri"/>
                        </a:rPr>
                        <a:t>Coffee color, ropey with fine thread about 2.5 cm</a:t>
                      </a:r>
                    </a:p>
                  </a:txBody>
                  <a:tcPr marL="9525" marR="9525" marT="9525" marB="0" anchor="b"/>
                </a:tc>
              </a:tr>
              <a:tr h="370840">
                <a:tc>
                  <a:txBody>
                    <a:bodyPr/>
                    <a:lstStyle/>
                    <a:p>
                      <a:pPr algn="l" fontAlgn="b"/>
                      <a:r>
                        <a:rPr lang="en-US" sz="1400" b="1" i="0" u="none" strike="noStrike">
                          <a:solidFill>
                            <a:srgbClr val="000000"/>
                          </a:solidFill>
                          <a:latin typeface="Calibri"/>
                        </a:rPr>
                        <a:t>Odor:</a:t>
                      </a:r>
                      <a:r>
                        <a:rPr lang="en-US" sz="1400" b="0" i="0" u="none" strike="noStrike">
                          <a:solidFill>
                            <a:srgbClr val="000000"/>
                          </a:solidFill>
                          <a:latin typeface="Calibri"/>
                        </a:rPr>
                        <a:t> sour or none</a:t>
                      </a:r>
                    </a:p>
                  </a:txBody>
                  <a:tcPr marL="9525" marR="9525" marT="9525" marB="0" anchor="b"/>
                </a:tc>
                <a:tc>
                  <a:txBody>
                    <a:bodyPr/>
                    <a:lstStyle/>
                    <a:p>
                      <a:pPr algn="l" fontAlgn="b"/>
                      <a:r>
                        <a:rPr lang="en-US" sz="1400" b="1" i="0" u="none" strike="noStrike">
                          <a:solidFill>
                            <a:srgbClr val="000000"/>
                          </a:solidFill>
                          <a:latin typeface="Calibri"/>
                        </a:rPr>
                        <a:t>Odor: </a:t>
                      </a:r>
                      <a:r>
                        <a:rPr lang="en-US" sz="1400" b="0" i="0" u="none" strike="noStrike">
                          <a:solidFill>
                            <a:srgbClr val="000000"/>
                          </a:solidFill>
                          <a:latin typeface="Calibri"/>
                        </a:rPr>
                        <a:t>sulfurous, "Chicken house"</a:t>
                      </a:r>
                    </a:p>
                  </a:txBody>
                  <a:tcPr marL="9525" marR="9525" marT="9525" marB="0" anchor="b"/>
                </a:tc>
              </a:tr>
              <a:tr h="370840">
                <a:tc>
                  <a:txBody>
                    <a:bodyPr/>
                    <a:lstStyle/>
                    <a:p>
                      <a:pPr algn="l" fontAlgn="b"/>
                      <a:r>
                        <a:rPr lang="en-US" sz="1400" b="1" i="0" u="none" strike="noStrike">
                          <a:solidFill>
                            <a:srgbClr val="000000"/>
                          </a:solidFill>
                          <a:latin typeface="Calibri"/>
                        </a:rPr>
                        <a:t>Scale:</a:t>
                      </a:r>
                      <a:r>
                        <a:rPr lang="en-US" sz="1400" b="0" i="0" u="none" strike="noStrike">
                          <a:solidFill>
                            <a:srgbClr val="000000"/>
                          </a:solidFill>
                          <a:latin typeface="Calibri"/>
                        </a:rPr>
                        <a:t> brown to black; rubbery</a:t>
                      </a:r>
                    </a:p>
                  </a:txBody>
                  <a:tcPr marL="9525" marR="9525" marT="9525" marB="0" anchor="b"/>
                </a:tc>
                <a:tc>
                  <a:txBody>
                    <a:bodyPr/>
                    <a:lstStyle/>
                    <a:p>
                      <a:pPr algn="l" fontAlgn="b"/>
                      <a:r>
                        <a:rPr lang="en-US" sz="1400" b="1" i="0" u="none" strike="noStrike">
                          <a:solidFill>
                            <a:srgbClr val="000000"/>
                          </a:solidFill>
                          <a:latin typeface="Calibri"/>
                        </a:rPr>
                        <a:t>Scale:</a:t>
                      </a:r>
                      <a:r>
                        <a:rPr lang="en-US" sz="1400" b="0" i="0" u="none" strike="noStrike">
                          <a:solidFill>
                            <a:srgbClr val="000000"/>
                          </a:solidFill>
                          <a:latin typeface="Calibri"/>
                        </a:rPr>
                        <a:t> brown to black; brittle</a:t>
                      </a:r>
                    </a:p>
                  </a:txBody>
                  <a:tcPr marL="9525" marR="9525" marT="9525" marB="0" anchor="b"/>
                </a:tc>
              </a:tr>
              <a:tr h="370840">
                <a:tc>
                  <a:txBody>
                    <a:bodyPr/>
                    <a:lstStyle/>
                    <a:p>
                      <a:pPr algn="l" fontAlgn="b"/>
                      <a:r>
                        <a:rPr lang="en-US" sz="1400" b="1" i="0" u="none" strike="noStrike">
                          <a:solidFill>
                            <a:srgbClr val="000000"/>
                          </a:solidFill>
                          <a:latin typeface="Calibri"/>
                        </a:rPr>
                        <a:t>Stage of Brood:</a:t>
                      </a:r>
                      <a:r>
                        <a:rPr lang="en-US" sz="1400" b="0" i="0" u="none" strike="noStrike">
                          <a:solidFill>
                            <a:srgbClr val="000000"/>
                          </a:solidFill>
                          <a:latin typeface="Calibri"/>
                        </a:rPr>
                        <a:t> Before capped</a:t>
                      </a:r>
                    </a:p>
                  </a:txBody>
                  <a:tcPr marL="9525" marR="9525" marT="9525" marB="0" anchor="b"/>
                </a:tc>
                <a:tc>
                  <a:txBody>
                    <a:bodyPr/>
                    <a:lstStyle/>
                    <a:p>
                      <a:pPr algn="l" fontAlgn="b"/>
                      <a:r>
                        <a:rPr lang="en-US" sz="1400" b="1" i="0" u="none" strike="noStrike" dirty="0">
                          <a:solidFill>
                            <a:srgbClr val="000000"/>
                          </a:solidFill>
                          <a:latin typeface="Calibri"/>
                        </a:rPr>
                        <a:t>Stage of Brood:</a:t>
                      </a:r>
                      <a:r>
                        <a:rPr lang="en-US" sz="1400" b="0" i="0" u="none" strike="noStrike" dirty="0">
                          <a:solidFill>
                            <a:srgbClr val="000000"/>
                          </a:solidFill>
                          <a:latin typeface="Calibri"/>
                        </a:rPr>
                        <a:t> After capped</a:t>
                      </a:r>
                    </a:p>
                  </a:txBody>
                  <a:tcPr marL="9525" marR="9525" marT="9525" marB="0" anchor="b"/>
                </a:tc>
              </a:tr>
              <a:tr h="370840">
                <a:tc>
                  <a:txBody>
                    <a:bodyPr/>
                    <a:lstStyle/>
                    <a:p>
                      <a:pPr algn="l" fontAlgn="b"/>
                      <a:r>
                        <a:rPr lang="en-US" sz="1400" b="1" i="0" u="none" strike="noStrike" dirty="0">
                          <a:solidFill>
                            <a:srgbClr val="000000"/>
                          </a:solidFill>
                          <a:latin typeface="Calibri"/>
                        </a:rPr>
                        <a:t>Appearance</a:t>
                      </a:r>
                      <a:r>
                        <a:rPr lang="en-US" sz="1400" b="0" i="0" u="none" strike="noStrike" dirty="0">
                          <a:solidFill>
                            <a:srgbClr val="000000"/>
                          </a:solidFill>
                          <a:latin typeface="Calibri"/>
                        </a:rPr>
                        <a:t>: twisted, dull to yellow to dark brown, tracheal tubes often visible</a:t>
                      </a:r>
                    </a:p>
                  </a:txBody>
                  <a:tcPr marL="9525" marR="9525" marT="9525" marB="0" anchor="b"/>
                </a:tc>
                <a:tc>
                  <a:txBody>
                    <a:bodyPr/>
                    <a:lstStyle/>
                    <a:p>
                      <a:pPr algn="l" fontAlgn="b"/>
                      <a:r>
                        <a:rPr lang="en-US" sz="1400" b="1" i="0" u="none" strike="noStrike" dirty="0">
                          <a:solidFill>
                            <a:srgbClr val="000000"/>
                          </a:solidFill>
                          <a:latin typeface="Calibri"/>
                        </a:rPr>
                        <a:t>Appearance: </a:t>
                      </a:r>
                      <a:r>
                        <a:rPr lang="en-US" sz="1400" b="0" i="0" u="none" strike="noStrike" dirty="0">
                          <a:solidFill>
                            <a:srgbClr val="000000"/>
                          </a:solidFill>
                          <a:latin typeface="Calibri"/>
                        </a:rPr>
                        <a:t>chocolate brown to black perforated </a:t>
                      </a:r>
                      <a:r>
                        <a:rPr lang="en-US" sz="1400" b="0" i="0" u="none" strike="noStrike" dirty="0" err="1">
                          <a:solidFill>
                            <a:srgbClr val="000000"/>
                          </a:solidFill>
                          <a:latin typeface="Calibri"/>
                        </a:rPr>
                        <a:t>cappings</a:t>
                      </a:r>
                      <a:endParaRPr lang="en-US" sz="1400" b="0" i="0" u="none" strike="noStrike" dirty="0">
                        <a:solidFill>
                          <a:srgbClr val="000000"/>
                        </a:solidFill>
                        <a:latin typeface="Calibri"/>
                      </a:endParaRPr>
                    </a:p>
                  </a:txBody>
                  <a:tcPr marL="9525" marR="9525" marT="9525" marB="0" anchor="b"/>
                </a:tc>
              </a:tr>
            </a:tbl>
          </a:graphicData>
        </a:graphic>
      </p:graphicFrame>
      <p:pic>
        <p:nvPicPr>
          <p:cNvPr id="7" name="Picture 6" descr="NEWEFBIMG_3292-680x347.jpg"/>
          <p:cNvPicPr>
            <a:picLocks noChangeAspect="1"/>
          </p:cNvPicPr>
          <p:nvPr/>
        </p:nvPicPr>
        <p:blipFill>
          <a:blip r:embed="rId2" cstate="print"/>
          <a:stretch>
            <a:fillRect/>
          </a:stretch>
        </p:blipFill>
        <p:spPr>
          <a:xfrm>
            <a:off x="228600" y="4419600"/>
            <a:ext cx="4343400" cy="2216411"/>
          </a:xfrm>
          <a:prstGeom prst="rect">
            <a:avLst/>
          </a:prstGeom>
        </p:spPr>
      </p:pic>
      <p:pic>
        <p:nvPicPr>
          <p:cNvPr id="8" name="Picture 7" descr="AFB1.jpg"/>
          <p:cNvPicPr>
            <a:picLocks noChangeAspect="1"/>
          </p:cNvPicPr>
          <p:nvPr/>
        </p:nvPicPr>
        <p:blipFill>
          <a:blip r:embed="rId3" cstate="print"/>
          <a:stretch>
            <a:fillRect/>
          </a:stretch>
        </p:blipFill>
        <p:spPr>
          <a:xfrm>
            <a:off x="4876800" y="4343399"/>
            <a:ext cx="3733800" cy="22729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Foulbrood</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AFB spores can remain alive up to 40 years</a:t>
            </a:r>
          </a:p>
          <a:p>
            <a:endParaRPr lang="en-US" dirty="0" smtClean="0"/>
          </a:p>
          <a:p>
            <a:r>
              <a:rPr lang="en-US" dirty="0" smtClean="0"/>
              <a:t>Chemical Treatment Controversial</a:t>
            </a:r>
          </a:p>
          <a:p>
            <a:endParaRPr lang="en-US" dirty="0" smtClean="0"/>
          </a:p>
          <a:p>
            <a:r>
              <a:rPr lang="en-US" dirty="0" smtClean="0"/>
              <a:t>Only cure for AFB is to burn bees in hive in its entirety and bury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from Suspect Colony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1828800"/>
            <a:ext cx="4114800" cy="4648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5400000">
            <a:off x="4307604" y="1940797"/>
            <a:ext cx="4648201" cy="442421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from Suspect Colony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1" y="1752600"/>
            <a:ext cx="3810000" cy="4724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67538" y="1752600"/>
            <a:ext cx="4416660" cy="4724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from Suspect Colony </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828800"/>
            <a:ext cx="3852736" cy="4648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343400" y="1828800"/>
            <a:ext cx="4433025" cy="4648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from Suspect Colony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84192" y="1774825"/>
            <a:ext cx="5575616" cy="46259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Questions and Comments</a:t>
            </a:r>
          </a:p>
          <a:p>
            <a:endParaRPr lang="en-US" dirty="0" smtClean="0"/>
          </a:p>
          <a:p>
            <a:r>
              <a:rPr lang="en-US" dirty="0" smtClean="0"/>
              <a:t>Thank you!</a:t>
            </a:r>
          </a:p>
          <a:p>
            <a:endParaRPr lang="en-US" dirty="0"/>
          </a:p>
        </p:txBody>
      </p:sp>
      <p:pic>
        <p:nvPicPr>
          <p:cNvPr id="5122" name="Picture 2" descr="C:\Users\Megan\Pictures\Bees\New folder\20160619_142508.jpg"/>
          <p:cNvPicPr>
            <a:picLocks noChangeAspect="1" noChangeArrowheads="1"/>
          </p:cNvPicPr>
          <p:nvPr/>
        </p:nvPicPr>
        <p:blipFill>
          <a:blip r:embed="rId2" cstate="print"/>
          <a:srcRect/>
          <a:stretch>
            <a:fillRect/>
          </a:stretch>
        </p:blipFill>
        <p:spPr bwMode="auto">
          <a:xfrm>
            <a:off x="5334000" y="1710266"/>
            <a:ext cx="3352799" cy="461433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European Foulbrood?</a:t>
            </a:r>
            <a:endParaRPr lang="en-US" dirty="0"/>
          </a:p>
        </p:txBody>
      </p:sp>
      <p:sp>
        <p:nvSpPr>
          <p:cNvPr id="3" name="Content Placeholder 2"/>
          <p:cNvSpPr>
            <a:spLocks noGrp="1"/>
          </p:cNvSpPr>
          <p:nvPr>
            <p:ph idx="1"/>
          </p:nvPr>
        </p:nvSpPr>
        <p:spPr/>
        <p:txBody>
          <a:bodyPr/>
          <a:lstStyle/>
          <a:p>
            <a:r>
              <a:rPr lang="en-US" dirty="0" smtClean="0"/>
              <a:t>European Foulbrood is a bacterial disease that effects  Honeybee larvae before  it is capped.</a:t>
            </a:r>
          </a:p>
          <a:p>
            <a:pPr>
              <a:buNone/>
            </a:pPr>
            <a:endParaRPr lang="en-US" dirty="0" smtClean="0"/>
          </a:p>
          <a:p>
            <a:r>
              <a:rPr lang="en-US" dirty="0" smtClean="0"/>
              <a:t>First identified by GF White in 1908</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lstStyle/>
          <a:p>
            <a:r>
              <a:rPr lang="en-US" dirty="0" smtClean="0"/>
              <a:t>European Foulbrood is mainly due to poor nutrition.</a:t>
            </a:r>
          </a:p>
          <a:p>
            <a:r>
              <a:rPr lang="en-US" dirty="0" smtClean="0"/>
              <a:t>Monoculture crops  as seen with commercial pollination crops such as almonds, blueberries and cranberries.</a:t>
            </a:r>
          </a:p>
          <a:p>
            <a:r>
              <a:rPr lang="en-US" dirty="0" smtClean="0"/>
              <a:t>Or the lack of adequate floral sources at certain seasons, such as spring, accompanied by cool damp weather along with the stress that these seasonal changes bring.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perpetuates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disease is passed by infected bees that feed, nurse and care for the young newly hatched larvae.</a:t>
            </a:r>
          </a:p>
          <a:p>
            <a:r>
              <a:rPr lang="en-US" dirty="0" smtClean="0"/>
              <a:t>The bacterium in concentrated and grows in the mid-gut of the nurse bee.</a:t>
            </a:r>
          </a:p>
          <a:p>
            <a:r>
              <a:rPr lang="en-US" dirty="0" smtClean="0"/>
              <a:t>Varroa Destructor  may be a vector of EFB by feeding on the bee.</a:t>
            </a:r>
          </a:p>
          <a:p>
            <a:r>
              <a:rPr lang="en-US" dirty="0" smtClean="0"/>
              <a:t>Honey stores??? Honey stores can be infected. Safe for human consumption though should not be shared with other colonies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Identify</a:t>
            </a:r>
            <a:endParaRPr lang="en-US" dirty="0"/>
          </a:p>
        </p:txBody>
      </p:sp>
      <p:sp>
        <p:nvSpPr>
          <p:cNvPr id="3" name="Content Placeholder 2"/>
          <p:cNvSpPr>
            <a:spLocks noGrp="1"/>
          </p:cNvSpPr>
          <p:nvPr>
            <p:ph idx="1"/>
          </p:nvPr>
        </p:nvSpPr>
        <p:spPr/>
        <p:txBody>
          <a:bodyPr/>
          <a:lstStyle/>
          <a:p>
            <a:r>
              <a:rPr lang="en-US" dirty="0" smtClean="0"/>
              <a:t>The dead and dying larvae turn and curl upwards. </a:t>
            </a:r>
          </a:p>
          <a:p>
            <a:endParaRPr lang="en-US" dirty="0" smtClean="0"/>
          </a:p>
          <a:p>
            <a:endParaRPr lang="en-US" dirty="0" smtClean="0"/>
          </a:p>
          <a:p>
            <a:endParaRPr lang="en-US" dirty="0" smtClean="0"/>
          </a:p>
        </p:txBody>
      </p:sp>
      <p:pic>
        <p:nvPicPr>
          <p:cNvPr id="5" name="Picture 4" descr="Larva turned.jpg"/>
          <p:cNvPicPr>
            <a:picLocks noChangeAspect="1"/>
          </p:cNvPicPr>
          <p:nvPr/>
        </p:nvPicPr>
        <p:blipFill>
          <a:blip r:embed="rId2" cstate="print"/>
          <a:stretch>
            <a:fillRect/>
          </a:stretch>
        </p:blipFill>
        <p:spPr>
          <a:xfrm>
            <a:off x="2819400" y="2819400"/>
            <a:ext cx="3594744" cy="33623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Identify</a:t>
            </a:r>
            <a:endParaRPr lang="en-US" dirty="0"/>
          </a:p>
        </p:txBody>
      </p:sp>
      <p:sp>
        <p:nvSpPr>
          <p:cNvPr id="3" name="Content Placeholder 2"/>
          <p:cNvSpPr>
            <a:spLocks noGrp="1"/>
          </p:cNvSpPr>
          <p:nvPr>
            <p:ph idx="1"/>
          </p:nvPr>
        </p:nvSpPr>
        <p:spPr/>
        <p:txBody>
          <a:bodyPr/>
          <a:lstStyle/>
          <a:p>
            <a:r>
              <a:rPr lang="en-US" dirty="0" smtClean="0"/>
              <a:t>The color varies from white yellow, orangey yellow to brown with a dried out rubbery look.</a:t>
            </a:r>
          </a:p>
          <a:p>
            <a:pPr>
              <a:buNone/>
            </a:pPr>
            <a:endParaRPr lang="en-US" dirty="0" smtClean="0"/>
          </a:p>
          <a:p>
            <a:endParaRPr lang="en-US" dirty="0"/>
          </a:p>
        </p:txBody>
      </p:sp>
      <p:pic>
        <p:nvPicPr>
          <p:cNvPr id="4" name="Picture 3" descr="EFB3larvae.jpg"/>
          <p:cNvPicPr>
            <a:picLocks noChangeAspect="1"/>
          </p:cNvPicPr>
          <p:nvPr/>
        </p:nvPicPr>
        <p:blipFill>
          <a:blip r:embed="rId2" cstate="print"/>
          <a:stretch>
            <a:fillRect/>
          </a:stretch>
        </p:blipFill>
        <p:spPr>
          <a:xfrm>
            <a:off x="1600200" y="3810000"/>
            <a:ext cx="5715000" cy="19907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Progression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larvae soon dies if the bacteria grows faster than the floral sources grow and provide acquit food nutrition. Generally a mid season honey flow corrects the problem.</a:t>
            </a:r>
          </a:p>
          <a:p>
            <a:r>
              <a:rPr lang="en-US" dirty="0" smtClean="0"/>
              <a:t>The good news is that Honeybees can outrun EFB if their food source is abundant and solid enough</a:t>
            </a:r>
          </a:p>
          <a:p>
            <a:r>
              <a:rPr lang="en-US" dirty="0" smtClean="0"/>
              <a:t>One complication of a nectar flow in the spring is the change of rank that occurs. It creates an imbalance in the ratio of forage, house and nurse bees. There are more larvae than enough nurse bees to care for them. Later in the season when the ratio equalizes and remains stable and the nutrition levels improve the symptoms tend to disappear.</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Progression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However in sever cases European Foul brood does not always clear up and go away, and colony death may soon follow.</a:t>
            </a:r>
          </a:p>
          <a:p>
            <a:r>
              <a:rPr lang="en-US" dirty="0" smtClean="0"/>
              <a:t>Yearly reoccurrences have been seen due to infected comb. The bacterium stays in the wax and the old brood comb from prior bees that have pupated.</a:t>
            </a:r>
          </a:p>
          <a:p>
            <a:r>
              <a:rPr lang="en-US" dirty="0" smtClean="0"/>
              <a:t>Larva that go onto survive EFB </a:t>
            </a:r>
            <a:r>
              <a:rPr lang="en-US" dirty="0" err="1" smtClean="0"/>
              <a:t>poo</a:t>
            </a:r>
            <a:r>
              <a:rPr lang="en-US" dirty="0" smtClean="0"/>
              <a:t> and then pupate leaving behind a contaminated comb for many years</a:t>
            </a:r>
          </a:p>
          <a:p>
            <a:r>
              <a:rPr lang="en-US" dirty="0" smtClean="0"/>
              <a:t>Surviving  infected larva have a lower weight and take longer to pupate and emerge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r>
              <a:rPr lang="en-US" dirty="0" smtClean="0"/>
              <a:t>Treatment is Not always necessary</a:t>
            </a:r>
          </a:p>
          <a:p>
            <a:pPr>
              <a:buNone/>
            </a:pPr>
            <a:endParaRPr lang="en-US" dirty="0" smtClean="0"/>
          </a:p>
          <a:p>
            <a:r>
              <a:rPr lang="en-US" dirty="0" smtClean="0"/>
              <a:t>Chemical control- </a:t>
            </a:r>
            <a:r>
              <a:rPr lang="en-US" dirty="0" err="1" smtClean="0"/>
              <a:t>Oxytetracycline</a:t>
            </a:r>
            <a:r>
              <a:rPr lang="en-US" dirty="0" smtClean="0"/>
              <a:t> </a:t>
            </a:r>
            <a:r>
              <a:rPr lang="en-US" dirty="0" err="1" smtClean="0"/>
              <a:t>HCl</a:t>
            </a:r>
            <a:endParaRPr lang="en-US" dirty="0" smtClean="0"/>
          </a:p>
          <a:p>
            <a:pPr lvl="1"/>
            <a:r>
              <a:rPr lang="en-US" dirty="0" err="1" smtClean="0"/>
              <a:t>Soluable</a:t>
            </a:r>
            <a:r>
              <a:rPr lang="en-US" dirty="0" smtClean="0"/>
              <a:t> powder- Trade name </a:t>
            </a:r>
            <a:r>
              <a:rPr lang="en-US" dirty="0" err="1" smtClean="0"/>
              <a:t>Terramycin</a:t>
            </a:r>
            <a:endParaRPr lang="en-US" dirty="0" smtClean="0"/>
          </a:p>
          <a:p>
            <a:pPr lvl="1"/>
            <a:r>
              <a:rPr lang="en-US" dirty="0" smtClean="0"/>
              <a:t>Only approved control available today</a:t>
            </a:r>
          </a:p>
          <a:p>
            <a:pPr lvl="1">
              <a:buNone/>
            </a:pPr>
            <a:endParaRPr lang="en-US" dirty="0" smtClean="0"/>
          </a:p>
          <a:p>
            <a:pPr lvl="1">
              <a:buNone/>
            </a:pPr>
            <a:r>
              <a:rPr lang="en-US" dirty="0" smtClean="0"/>
              <a:t>Method of Delivery: Powdered cane sugar dry sprinkled across the top of the brood box</a:t>
            </a:r>
          </a:p>
          <a:p>
            <a:pPr lvl="1">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1030</TotalTime>
  <Words>605</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Module</vt:lpstr>
      <vt:lpstr>FOULBROOD melissococcus plutonius </vt:lpstr>
      <vt:lpstr>What is European Foulbrood?</vt:lpstr>
      <vt:lpstr>Causes</vt:lpstr>
      <vt:lpstr>How  it perpetuates</vt:lpstr>
      <vt:lpstr>How to Identify</vt:lpstr>
      <vt:lpstr>How to Identify</vt:lpstr>
      <vt:lpstr>Natural Progression</vt:lpstr>
      <vt:lpstr>Natural Progression continued</vt:lpstr>
      <vt:lpstr>Treatment</vt:lpstr>
      <vt:lpstr>Treatments continued</vt:lpstr>
      <vt:lpstr>Identification:  European vs. American Foulbrood </vt:lpstr>
      <vt:lpstr>American Foulbrood</vt:lpstr>
      <vt:lpstr>Images from Suspect Colony </vt:lpstr>
      <vt:lpstr>Images from Suspect Colony </vt:lpstr>
      <vt:lpstr>Images from Suspect Colony </vt:lpstr>
      <vt:lpstr>Images from Suspect Colony </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dc:creator>
  <cp:lastModifiedBy>Megan</cp:lastModifiedBy>
  <cp:revision>77</cp:revision>
  <dcterms:created xsi:type="dcterms:W3CDTF">2016-08-16T00:53:43Z</dcterms:created>
  <dcterms:modified xsi:type="dcterms:W3CDTF">2016-08-20T01:16:13Z</dcterms:modified>
</cp:coreProperties>
</file>