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7" r:id="rId3"/>
    <p:sldId id="265" r:id="rId4"/>
    <p:sldId id="299" r:id="rId5"/>
    <p:sldId id="262" r:id="rId6"/>
    <p:sldId id="283" r:id="rId7"/>
    <p:sldId id="284" r:id="rId8"/>
    <p:sldId id="274" r:id="rId9"/>
    <p:sldId id="295" r:id="rId10"/>
    <p:sldId id="308" r:id="rId11"/>
    <p:sldId id="314" r:id="rId12"/>
    <p:sldId id="319" r:id="rId13"/>
    <p:sldId id="267" r:id="rId14"/>
    <p:sldId id="271" r:id="rId15"/>
    <p:sldId id="300" r:id="rId16"/>
    <p:sldId id="282" r:id="rId17"/>
    <p:sldId id="281" r:id="rId18"/>
    <p:sldId id="302" r:id="rId19"/>
    <p:sldId id="272" r:id="rId20"/>
    <p:sldId id="273" r:id="rId21"/>
    <p:sldId id="296" r:id="rId22"/>
    <p:sldId id="288" r:id="rId23"/>
    <p:sldId id="278" r:id="rId24"/>
    <p:sldId id="289" r:id="rId25"/>
    <p:sldId id="263" r:id="rId26"/>
    <p:sldId id="320" r:id="rId27"/>
    <p:sldId id="307" r:id="rId28"/>
    <p:sldId id="310" r:id="rId29"/>
    <p:sldId id="286" r:id="rId30"/>
    <p:sldId id="309" r:id="rId31"/>
    <p:sldId id="294" r:id="rId32"/>
    <p:sldId id="321" r:id="rId33"/>
    <p:sldId id="268" r:id="rId34"/>
    <p:sldId id="287" r:id="rId35"/>
    <p:sldId id="279" r:id="rId36"/>
    <p:sldId id="292" r:id="rId37"/>
    <p:sldId id="275" r:id="rId38"/>
    <p:sldId id="290" r:id="rId39"/>
    <p:sldId id="322" r:id="rId40"/>
    <p:sldId id="297" r:id="rId41"/>
    <p:sldId id="304" r:id="rId42"/>
    <p:sldId id="323" r:id="rId43"/>
    <p:sldId id="324" r:id="rId44"/>
    <p:sldId id="325" r:id="rId45"/>
    <p:sldId id="264" r:id="rId46"/>
    <p:sldId id="277" r:id="rId47"/>
    <p:sldId id="269" r:id="rId48"/>
    <p:sldId id="303" r:id="rId49"/>
    <p:sldId id="305" r:id="rId50"/>
    <p:sldId id="312" r:id="rId51"/>
    <p:sldId id="280" r:id="rId52"/>
    <p:sldId id="315" r:id="rId53"/>
    <p:sldId id="285" r:id="rId54"/>
    <p:sldId id="291" r:id="rId55"/>
    <p:sldId id="270" r:id="rId56"/>
    <p:sldId id="306" r:id="rId57"/>
    <p:sldId id="260" r:id="rId58"/>
    <p:sldId id="293" r:id="rId59"/>
    <p:sldId id="313" r:id="rId60"/>
    <p:sldId id="316" r:id="rId61"/>
    <p:sldId id="317" r:id="rId62"/>
    <p:sldId id="31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8F"/>
    <a:srgbClr val="FFCC66"/>
    <a:srgbClr val="D6A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8" autoAdjust="0"/>
    <p:restoredTop sz="94660"/>
  </p:normalViewPr>
  <p:slideViewPr>
    <p:cSldViewPr>
      <p:cViewPr varScale="1">
        <p:scale>
          <a:sx n="80" d="100"/>
          <a:sy n="80" d="100"/>
        </p:scale>
        <p:origin x="-1056" y="-8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38473A-1B8A-4377-931D-C555801CED7C}" type="datetimeFigureOut">
              <a:rPr lang="en-US" smtClean="0"/>
              <a:pPr/>
              <a:t>1/15/2016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7BCF21-5129-4947-8AE0-ADDB79BC476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Jack Miller and Ellen Miller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native and domestic varieties</a:t>
            </a:r>
          </a:p>
          <a:p>
            <a:r>
              <a:rPr lang="en-US" dirty="0" smtClean="0"/>
              <a:t>Photos by Ellen Miller</a:t>
            </a:r>
            <a:r>
              <a:rPr lang="en-US" baseline="0" dirty="0" smtClean="0"/>
              <a:t> and Diane Stutzman</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a:t>
            </a:r>
            <a:r>
              <a:rPr lang="en-US" baseline="0" dirty="0" smtClean="0"/>
              <a:t> Current h</a:t>
            </a:r>
            <a:r>
              <a:rPr lang="en-US" dirty="0" smtClean="0"/>
              <a:t>eavy favorite of humming birds and butterflies as well as bees.  Drought tolerant.</a:t>
            </a:r>
          </a:p>
          <a:p>
            <a:r>
              <a:rPr lang="en-US" dirty="0" smtClean="0"/>
              <a:t>Photos by Ellen Miller and Gina Jackson.</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fruit trees used by honeybees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Bumblebee sharing with a honeybee. Available through the Spokane County Conservation District tree/shrub</a:t>
            </a:r>
            <a:r>
              <a:rPr lang="en-US" baseline="0" dirty="0" smtClean="0"/>
              <a:t> sale.</a:t>
            </a:r>
          </a:p>
          <a:p>
            <a:r>
              <a:rPr lang="en-US" baseline="0" dirty="0" smtClean="0"/>
              <a:t>Photo by Ellen Miller</a:t>
            </a:r>
            <a:endParaRPr lang="en-US" dirty="0" smtClean="0"/>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Dandelion is considered a weed, but is an important food source for honeybees.</a:t>
            </a:r>
            <a:endParaRPr lang="en-US" dirty="0"/>
          </a:p>
          <a:p>
            <a:r>
              <a:rPr lang="en-US" dirty="0" smtClean="0"/>
              <a:t>Photos</a:t>
            </a:r>
            <a:r>
              <a:rPr lang="en-US" baseline="0" dirty="0" smtClean="0"/>
              <a:t> by Ellen Miller</a:t>
            </a:r>
          </a:p>
          <a:p>
            <a:endParaRPr lang="en-US" dirty="0" smtClean="0"/>
          </a:p>
        </p:txBody>
      </p:sp>
      <p:sp>
        <p:nvSpPr>
          <p:cNvPr id="4" name="Slide Number Placeholder 3"/>
          <p:cNvSpPr>
            <a:spLocks noGrp="1"/>
          </p:cNvSpPr>
          <p:nvPr>
            <p:ph type="sldNum" sz="quarter" idx="10"/>
          </p:nvPr>
        </p:nvSpPr>
        <p:spPr/>
        <p:txBody>
          <a:bodyPr/>
          <a:lstStyle/>
          <a:p>
            <a:fld id="{8C7BCF21-5129-4947-8AE0-ADDB79BC4762}"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Ellen Miller.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Daisies of all kinds are frequented by pollinators and there are both native and domestic plants.  Note the Ghost</a:t>
            </a:r>
            <a:r>
              <a:rPr lang="en-US" baseline="0" dirty="0" smtClean="0"/>
              <a:t> Spider catching the honeybee on the white daisy.</a:t>
            </a:r>
          </a:p>
          <a:p>
            <a:r>
              <a:rPr lang="en-US" dirty="0" smtClean="0"/>
              <a:t>Photos by Karen Momany and Marilyn Geiger.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Easy</a:t>
            </a:r>
            <a:r>
              <a:rPr lang="en-US" baseline="0" dirty="0" smtClean="0"/>
              <a:t> grown ground covers.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 in late February. Haven’t gotten a photo of a honeybee on a buttercup yet.</a:t>
            </a:r>
          </a:p>
          <a:p>
            <a:r>
              <a:rPr lang="en-US" dirty="0" smtClean="0"/>
              <a:t>Photos by Ellen Miller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Hearty Geranium has</a:t>
            </a:r>
            <a:r>
              <a:rPr lang="en-US" baseline="0" dirty="0" smtClean="0"/>
              <a:t> many shapes and colors from white to purple.  Easy to grow.</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Available from</a:t>
            </a:r>
            <a:r>
              <a:rPr lang="en-US" baseline="0" dirty="0" smtClean="0"/>
              <a:t> the Spokane County Conservation District tree/shrub sale.</a:t>
            </a:r>
          </a:p>
          <a:p>
            <a:r>
              <a:rPr lang="en-US" baseline="0" dirty="0" smtClean="0"/>
              <a:t>Photos by Ellen Miller and Marilyn Geiger.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Blooms for several months depending on location and moisture.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Letting garden plants go to seed provides bee food.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Gina Jackson and Ellen Miller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native species are considered weeds.  Even the name Milkweed</a:t>
            </a:r>
            <a:r>
              <a:rPr lang="en-US" baseline="0" dirty="0" smtClean="0"/>
              <a:t> indicates its status, however it is an important source of food for bees as well as the Monarch butterfly.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Photos by Ellen Miller and Diane Stutzman</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native and domestic Penstemon plants.</a:t>
            </a:r>
            <a:r>
              <a:rPr lang="en-US" baseline="0" dirty="0" smtClean="0"/>
              <a:t> Large variety.  Easy to grow. Start blooming in early May but bloom through to frost.</a:t>
            </a:r>
          </a:p>
          <a:p>
            <a:r>
              <a:rPr lang="en-US" baseline="0" dirty="0" smtClean="0"/>
              <a:t>Photos by Diane </a:t>
            </a:r>
            <a:r>
              <a:rPr lang="en-US" baseline="0" dirty="0" err="1" smtClean="0"/>
              <a:t>Stutzmand</a:t>
            </a:r>
            <a:r>
              <a:rPr lang="en-US" baseline="0" dirty="0" smtClean="0"/>
              <a:t> and Marilyn Geiger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Ghost spider that has laid a trap and</a:t>
            </a:r>
            <a:r>
              <a:rPr lang="en-US" baseline="0" dirty="0" smtClean="0"/>
              <a:t> caught the honey bee.</a:t>
            </a:r>
          </a:p>
          <a:p>
            <a:r>
              <a:rPr lang="en-US" baseline="0" dirty="0" smtClean="0"/>
              <a:t>Photo by Diane Stutzman</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Snowberry can bloom in the spring and again in the late summer/fall depending on temperature and moisture.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Will Olson </a:t>
            </a:r>
            <a:r>
              <a:rPr lang="en-US" baseline="0" dirty="0" smtClean="0"/>
              <a:t>and Marilyn Geiger.</a:t>
            </a:r>
            <a:endParaRPr lang="en-US" dirty="0" smtClean="0"/>
          </a:p>
        </p:txBody>
      </p:sp>
      <p:sp>
        <p:nvSpPr>
          <p:cNvPr id="4" name="Slide Number Placeholder 3"/>
          <p:cNvSpPr>
            <a:spLocks noGrp="1"/>
          </p:cNvSpPr>
          <p:nvPr>
            <p:ph type="sldNum" sz="quarter" idx="10"/>
          </p:nvPr>
        </p:nvSpPr>
        <p:spPr/>
        <p:txBody>
          <a:bodyPr/>
          <a:lstStyle/>
          <a:p>
            <a:fld id="{8C7BCF21-5129-4947-8AE0-ADDB79BC4762}"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Diane Stutzman</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Heals All looks very similar to domestic Spanish Lavender.</a:t>
            </a:r>
          </a:p>
          <a:p>
            <a:r>
              <a:rPr lang="en-US" dirty="0" smtClean="0"/>
              <a:t>Photos</a:t>
            </a:r>
            <a:r>
              <a:rPr lang="en-US" baseline="0" dirty="0" smtClean="0"/>
              <a:t> by Diane Stutzman, Ellen Miller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Asclepias</a:t>
            </a:r>
            <a:r>
              <a:rPr lang="en-US" baseline="0" dirty="0" smtClean="0"/>
              <a:t> are native to the mid-west but do well in our area and bloom from late June sometimes to frost with good supply of nectar.</a:t>
            </a:r>
          </a:p>
          <a:p>
            <a:r>
              <a:rPr lang="en-US" baseline="0" dirty="0" smtClean="0"/>
              <a:t>Photos by Will Olson and Diane Stutzman</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Garden plants frequented by honeybees.</a:t>
            </a:r>
          </a:p>
          <a:p>
            <a:r>
              <a:rPr lang="en-US" dirty="0" smtClean="0"/>
              <a:t>Photos by Marilyn Geiger, Margo Buckles, Ellen Miller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Clovers sometimes considered weeds depending on where they appear, but enjoyed by honeybees.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Blue Weed is considered a Class B Noxious weed in Washington State. Also known as Viper’s Bugloss.  Intent is to keep it contained.  Salsify is not considered a weed in Washington State.</a:t>
            </a:r>
          </a:p>
          <a:p>
            <a:r>
              <a:rPr lang="en-US" dirty="0" smtClean="0"/>
              <a:t>Photo by Marilyn Geiger.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Common Mallow is a weed that is relatively easily controlled in healthy turf or by hand weeding in beds.  Knapweed is another common weed in our area.</a:t>
            </a:r>
          </a:p>
          <a:p>
            <a:r>
              <a:rPr lang="en-US" dirty="0" smtClean="0"/>
              <a:t>Photo by Ellen Miller and Marilyn Geiger.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Mallows that are popular in flowerbeds.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both nectar and pollen gathering on the Camas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a:t>
            </a:r>
            <a:r>
              <a:rPr lang="en-US" baseline="0" dirty="0" smtClean="0"/>
              <a:t> </a:t>
            </a:r>
            <a:r>
              <a:rPr lang="en-US" dirty="0" smtClean="0"/>
              <a:t>by Ellen Miller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Frasera named for John Fraser, a botanist.  Goldenrod</a:t>
            </a:r>
            <a:r>
              <a:rPr lang="en-US" baseline="0" dirty="0" smtClean="0"/>
              <a:t> is a member of the aster family.</a:t>
            </a:r>
          </a:p>
          <a:p>
            <a:r>
              <a:rPr lang="en-US" baseline="0" dirty="0" smtClean="0"/>
              <a:t>Photos by Marilyn Geiger and Diane Stutzman.</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Diane Stutzman</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find both of these in nurseries</a:t>
            </a:r>
            <a:r>
              <a:rPr lang="en-US" baseline="0" dirty="0" smtClean="0"/>
              <a:t> and are attractive perennials.</a:t>
            </a:r>
          </a:p>
          <a:p>
            <a:r>
              <a:rPr lang="en-US" baseline="0" dirty="0" smtClean="0"/>
              <a:t>Photos by Diane Stutzman</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Diane Stutzman</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Late blooming snowberry.   Douglas Knotweed is a very tiny plant with small flowers.  The weight</a:t>
            </a:r>
            <a:r>
              <a:rPr lang="en-US" baseline="0" dirty="0" smtClean="0"/>
              <a:t> of the bee bends the stem. Blooms through late frost.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Non-invasive.  Very attractive to honeybees.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a:t>
            </a:r>
            <a:r>
              <a:rPr lang="en-US" baseline="0" dirty="0" smtClean="0"/>
              <a:t> </a:t>
            </a:r>
            <a:r>
              <a:rPr lang="en-US" dirty="0" smtClean="0"/>
              <a:t>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Washington State Class B Noxious Weed</a:t>
            </a:r>
          </a:p>
          <a:p>
            <a:r>
              <a:rPr lang="en-US" dirty="0" smtClean="0"/>
              <a:t>Photo by Diane Stutzman</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Diane Stutzman</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Bumblebee on Potentilla.</a:t>
            </a:r>
          </a:p>
          <a:p>
            <a:r>
              <a:rPr lang="en-US" baseline="0" dirty="0" smtClean="0"/>
              <a:t>Photos by Diane Stutzman and Marilyn Geiger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Ellen Miller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Diane Stutzman and Will Olson</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Marilyn Geiger</a:t>
            </a:r>
            <a:r>
              <a:rPr lang="en-US" baseline="0" dirty="0" smtClean="0"/>
              <a:t> and</a:t>
            </a:r>
            <a:r>
              <a:rPr lang="en-US" dirty="0" smtClean="0"/>
              <a:t> Ellen</a:t>
            </a:r>
            <a:r>
              <a:rPr lang="en-US" baseline="0" dirty="0" smtClean="0"/>
              <a:t> Miller </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Ellen Miller and Marilyn Geiger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Popular for pollen in the late summer/fall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a:t>
            </a:r>
            <a:r>
              <a:rPr lang="en-US" baseline="0" dirty="0" smtClean="0"/>
              <a:t> Diane Stutzman, Margo Buckles,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by Margo Buckles</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project is on-going.  We are looking for local</a:t>
            </a:r>
            <a:r>
              <a:rPr lang="en-US" baseline="0" dirty="0" smtClean="0"/>
              <a:t> photos of honeybees on flowers. If you are willing to share your photos please contact us.  We are including both native and domestic plants/trees and flowers from weeds as well as gardens.  We all know that weather conditions influence blooming time as well as the amount of nectar a plant produces.  There is an attachment that indicates native plant blooming times for the year 2014.  It is not inclusive and varied by at least 2-3 weeks in 2015.  Having sources of food for honeybees that is available to them from the point when it is warm enough for them to start flying in the late winter/early spring through the late Fall. </a:t>
            </a:r>
          </a:p>
          <a:p>
            <a:r>
              <a:rPr lang="en-US" baseline="0" dirty="0" smtClean="0"/>
              <a:t>Photos by Ellen Miller</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by Ellen Miller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59</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by Marilyn Geiger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60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by Marilyn Geiger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by Ellen Miller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by Marilyn Geiger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62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Native pussy willow are a great source of early pollen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heavy pollen bags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Photos by Ellen Miller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Mock Orange sometimes known as Syringa </a:t>
            </a:r>
          </a:p>
          <a:p>
            <a:r>
              <a:rPr lang="en-US" dirty="0" smtClean="0"/>
              <a:t>Photos by Diane</a:t>
            </a:r>
            <a:r>
              <a:rPr lang="en-US" baseline="0" dirty="0" smtClean="0"/>
              <a:t> Stutzman and Ellen Miller</a:t>
            </a:r>
            <a:endParaRPr lang="en-US" dirty="0"/>
          </a:p>
        </p:txBody>
      </p:sp>
      <p:sp>
        <p:nvSpPr>
          <p:cNvPr id="4" name="Slide Number Placeholder 3"/>
          <p:cNvSpPr>
            <a:spLocks noGrp="1"/>
          </p:cNvSpPr>
          <p:nvPr>
            <p:ph type="sldNum" sz="quarter" idx="10"/>
          </p:nvPr>
        </p:nvSpPr>
        <p:spPr/>
        <p:txBody>
          <a:bodyPr/>
          <a:lstStyle/>
          <a:p>
            <a:fld id="{8C7BCF21-5129-4947-8AE0-ADDB79BC476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AC690E-614C-4460-9F5A-75098E151063}" type="datetimeFigureOut">
              <a:rPr lang="en-US" smtClean="0"/>
              <a:pPr/>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2E3E7-CABF-4F6D-944D-E8C325CB432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C690E-614C-4460-9F5A-75098E151063}" type="datetimeFigureOut">
              <a:rPr lang="en-US" smtClean="0"/>
              <a:pPr/>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2E3E7-CABF-4F6D-944D-E8C325CB432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C690E-614C-4460-9F5A-75098E151063}" type="datetimeFigureOut">
              <a:rPr lang="en-US" smtClean="0"/>
              <a:pPr/>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2E3E7-CABF-4F6D-944D-E8C325CB432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C690E-614C-4460-9F5A-75098E151063}" type="datetimeFigureOut">
              <a:rPr lang="en-US" smtClean="0"/>
              <a:pPr/>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2E3E7-CABF-4F6D-944D-E8C325CB432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AC690E-614C-4460-9F5A-75098E151063}" type="datetimeFigureOut">
              <a:rPr lang="en-US" smtClean="0"/>
              <a:pPr/>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2E3E7-CABF-4F6D-944D-E8C325CB432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AC690E-614C-4460-9F5A-75098E151063}" type="datetimeFigureOut">
              <a:rPr lang="en-US" smtClean="0"/>
              <a:pPr/>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2E3E7-CABF-4F6D-944D-E8C325CB432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AC690E-614C-4460-9F5A-75098E151063}" type="datetimeFigureOut">
              <a:rPr lang="en-US" smtClean="0"/>
              <a:pPr/>
              <a:t>1/15/2016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92E3E7-CABF-4F6D-944D-E8C325CB432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AC690E-614C-4460-9F5A-75098E151063}" type="datetimeFigureOut">
              <a:rPr lang="en-US" smtClean="0"/>
              <a:pPr/>
              <a:t>1/15/2016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92E3E7-CABF-4F6D-944D-E8C325CB432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C690E-614C-4460-9F5A-75098E151063}" type="datetimeFigureOut">
              <a:rPr lang="en-US" smtClean="0"/>
              <a:pPr/>
              <a:t>1/15/2016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92E3E7-CABF-4F6D-944D-E8C325CB432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C690E-614C-4460-9F5A-75098E151063}" type="datetimeFigureOut">
              <a:rPr lang="en-US" smtClean="0"/>
              <a:pPr/>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2E3E7-CABF-4F6D-944D-E8C325CB432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C690E-614C-4460-9F5A-75098E151063}" type="datetimeFigureOut">
              <a:rPr lang="en-US" smtClean="0"/>
              <a:pPr/>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2E3E7-CABF-4F6D-944D-E8C325CB432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7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C690E-614C-4460-9F5A-75098E151063}" type="datetimeFigureOut">
              <a:rPr lang="en-US" smtClean="0"/>
              <a:pPr/>
              <a:t>1/15/2016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2E3E7-CABF-4F6D-944D-E8C325CB432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5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5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8.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hyperlink" Target="http://mastergardener.wsu.edu/" TargetMode="External"/><Relationship Id="rId1" Type="http://schemas.openxmlformats.org/officeDocument/2006/relationships/slideLayout" Target="../slideLayouts/slideLayout2.xml"/><Relationship Id="rId5" Type="http://schemas.openxmlformats.org/officeDocument/2006/relationships/hyperlink" Target="http://www.wnps.org/plant_lists/counties/spokane/spokane_county.html" TargetMode="External"/><Relationship Id="rId4" Type="http://schemas.openxmlformats.org/officeDocument/2006/relationships/hyperlink" Target="http://treesale.sccd.or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1981199"/>
          </a:xfrm>
        </p:spPr>
        <p:txBody>
          <a:bodyPr>
            <a:normAutofit fontScale="90000"/>
          </a:bodyPr>
          <a:lstStyle/>
          <a:p>
            <a:r>
              <a:rPr lang="en-US" dirty="0" smtClean="0">
                <a:solidFill>
                  <a:srgbClr val="FFC000"/>
                </a:solidFill>
              </a:rPr>
              <a:t/>
            </a:r>
            <a:br>
              <a:rPr lang="en-US" dirty="0" smtClean="0">
                <a:solidFill>
                  <a:srgbClr val="FFC000"/>
                </a:solidFill>
              </a:rPr>
            </a:br>
            <a:r>
              <a:rPr lang="en-US" dirty="0" smtClean="0">
                <a:solidFill>
                  <a:srgbClr val="FFC000"/>
                </a:solidFill>
              </a:rPr>
              <a:t/>
            </a:r>
            <a:br>
              <a:rPr lang="en-US" dirty="0" smtClean="0">
                <a:solidFill>
                  <a:srgbClr val="FFC000"/>
                </a:solidFill>
              </a:rPr>
            </a:br>
            <a:r>
              <a:rPr lang="en-US" sz="6000" dirty="0" smtClean="0">
                <a:solidFill>
                  <a:srgbClr val="FFC000"/>
                </a:solidFill>
              </a:rPr>
              <a:t>Honeybees and Flowers:</a:t>
            </a:r>
            <a:br>
              <a:rPr lang="en-US" sz="6000" dirty="0" smtClean="0">
                <a:solidFill>
                  <a:srgbClr val="FFC000"/>
                </a:solidFill>
              </a:rPr>
            </a:br>
            <a:r>
              <a:rPr lang="en-US" sz="2700" dirty="0" smtClean="0">
                <a:solidFill>
                  <a:srgbClr val="FFC000"/>
                </a:solidFill>
              </a:rPr>
              <a:t>Photos from West Plains Area of Eastern Washington</a:t>
            </a:r>
            <a:br>
              <a:rPr lang="en-US" sz="2700" dirty="0" smtClean="0">
                <a:solidFill>
                  <a:srgbClr val="FFC000"/>
                </a:solidFill>
              </a:rPr>
            </a:br>
            <a:r>
              <a:rPr lang="en-US" sz="6000" dirty="0" smtClean="0">
                <a:solidFill>
                  <a:srgbClr val="FFC000"/>
                </a:solidFill>
              </a:rPr>
              <a:t/>
            </a:r>
            <a:br>
              <a:rPr lang="en-US" sz="6000" dirty="0" smtClean="0">
                <a:solidFill>
                  <a:srgbClr val="FFC000"/>
                </a:solidFill>
              </a:rPr>
            </a:br>
            <a:r>
              <a:rPr lang="en-US" dirty="0" smtClean="0">
                <a:solidFill>
                  <a:srgbClr val="FFC000"/>
                </a:solidFill>
              </a:rPr>
              <a:t/>
            </a:r>
            <a:br>
              <a:rPr lang="en-US" dirty="0" smtClean="0">
                <a:solidFill>
                  <a:srgbClr val="FFC000"/>
                </a:solidFill>
              </a:rPr>
            </a:br>
            <a:endParaRPr lang="en-US" dirty="0">
              <a:solidFill>
                <a:srgbClr val="FFC000"/>
              </a:solidFill>
            </a:endParaRPr>
          </a:p>
        </p:txBody>
      </p:sp>
      <p:sp>
        <p:nvSpPr>
          <p:cNvPr id="3" name="Subtitle 2"/>
          <p:cNvSpPr>
            <a:spLocks noGrp="1"/>
          </p:cNvSpPr>
          <p:nvPr>
            <p:ph type="subTitle" idx="1"/>
          </p:nvPr>
        </p:nvSpPr>
        <p:spPr>
          <a:xfrm>
            <a:off x="1371600" y="2971800"/>
            <a:ext cx="6400800" cy="1524000"/>
          </a:xfrm>
        </p:spPr>
        <p:txBody>
          <a:bodyPr>
            <a:normAutofit/>
          </a:bodyPr>
          <a:lstStyle/>
          <a:p>
            <a:r>
              <a:rPr lang="en-US" dirty="0" smtClean="0">
                <a:solidFill>
                  <a:srgbClr val="FFE48F"/>
                </a:solidFill>
              </a:rPr>
              <a:t>Marilyn Geiger and Ellen Miller</a:t>
            </a:r>
          </a:p>
          <a:p>
            <a:r>
              <a:rPr lang="en-US" dirty="0" smtClean="0">
                <a:solidFill>
                  <a:srgbClr val="FFE48F"/>
                </a:solidFill>
              </a:rPr>
              <a:t>January 2016</a:t>
            </a:r>
          </a:p>
          <a:p>
            <a:endParaRPr lang="en-US" dirty="0" smtClean="0">
              <a:solidFill>
                <a:srgbClr val="FFC000"/>
              </a:solidFill>
            </a:endParaRPr>
          </a:p>
          <a:p>
            <a:endParaRPr lang="en-US" dirty="0" smtClean="0">
              <a:solidFill>
                <a:srgbClr val="FFC000"/>
              </a:solidFill>
            </a:endParaRPr>
          </a:p>
        </p:txBody>
      </p:sp>
      <p:pic>
        <p:nvPicPr>
          <p:cNvPr id="4" name="Picture 2"/>
          <p:cNvPicPr>
            <a:picLocks noChangeAspect="1" noChangeArrowheads="1"/>
          </p:cNvPicPr>
          <p:nvPr/>
        </p:nvPicPr>
        <p:blipFill>
          <a:blip r:embed="rId2" cstate="print"/>
          <a:srcRect/>
          <a:stretch>
            <a:fillRect/>
          </a:stretch>
        </p:blipFill>
        <p:spPr bwMode="auto">
          <a:xfrm>
            <a:off x="3352800" y="4953000"/>
            <a:ext cx="2693670" cy="1524000"/>
          </a:xfrm>
          <a:prstGeom prst="rect">
            <a:avLst/>
          </a:prstGeom>
          <a:noFill/>
          <a:ln w="9525">
            <a:noFill/>
            <a:round/>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5400" dirty="0" smtClean="0">
                <a:solidFill>
                  <a:srgbClr val="FFCC66"/>
                </a:solidFill>
              </a:rPr>
              <a:t>Native Plants:  </a:t>
            </a:r>
            <a:r>
              <a:rPr lang="en-US" dirty="0" smtClean="0">
                <a:solidFill>
                  <a:srgbClr val="FFCC66"/>
                </a:solidFill>
              </a:rPr>
              <a:t>April - May</a:t>
            </a:r>
            <a:endParaRPr lang="en-US" dirty="0"/>
          </a:p>
        </p:txBody>
      </p:sp>
      <p:pic>
        <p:nvPicPr>
          <p:cNvPr id="4" name="Picture 4" descr="DSC_0067_zoom"/>
          <p:cNvPicPr>
            <a:picLocks noGrp="1" noChangeAspect="1" noChangeArrowheads="1"/>
          </p:cNvPicPr>
          <p:nvPr>
            <p:ph idx="1"/>
          </p:nvPr>
        </p:nvPicPr>
        <p:blipFill>
          <a:blip r:embed="rId3" cstate="print"/>
          <a:srcRect l="336"/>
          <a:stretch>
            <a:fillRect/>
          </a:stretch>
        </p:blipFill>
        <p:spPr bwMode="auto">
          <a:xfrm>
            <a:off x="381000" y="1670580"/>
            <a:ext cx="3886200" cy="2596620"/>
          </a:xfrm>
          <a:prstGeom prst="rect">
            <a:avLst/>
          </a:prstGeom>
          <a:noFill/>
          <a:ln w="9525">
            <a:noFill/>
            <a:miter lim="800000"/>
            <a:headEnd/>
            <a:tailEnd/>
          </a:ln>
        </p:spPr>
      </p:pic>
      <p:sp>
        <p:nvSpPr>
          <p:cNvPr id="5" name="TextBox 4"/>
          <p:cNvSpPr txBox="1"/>
          <p:nvPr/>
        </p:nvSpPr>
        <p:spPr>
          <a:xfrm>
            <a:off x="0" y="4419600"/>
            <a:ext cx="4572000" cy="646331"/>
          </a:xfrm>
          <a:prstGeom prst="rect">
            <a:avLst/>
          </a:prstGeom>
          <a:noFill/>
        </p:spPr>
        <p:txBody>
          <a:bodyPr wrap="square" rtlCol="0">
            <a:spAutoFit/>
          </a:bodyPr>
          <a:lstStyle/>
          <a:p>
            <a:r>
              <a:rPr lang="en-US" b="1" dirty="0" smtClean="0">
                <a:solidFill>
                  <a:schemeClr val="accent3">
                    <a:lumMod val="40000"/>
                    <a:lumOff val="60000"/>
                  </a:schemeClr>
                </a:solidFill>
              </a:rPr>
              <a:t>Oregon Sunshine/Wooly Sunflower</a:t>
            </a:r>
          </a:p>
          <a:p>
            <a:endParaRPr lang="en-US" dirty="0"/>
          </a:p>
        </p:txBody>
      </p:sp>
      <p:pic>
        <p:nvPicPr>
          <p:cNvPr id="6" name="Picture 2" descr="C:\Users\Ellen\Desktop\Honey bees\Bees on flowers\D7K_2429.jpg"/>
          <p:cNvPicPr>
            <a:picLocks noChangeAspect="1" noChangeArrowheads="1"/>
          </p:cNvPicPr>
          <p:nvPr/>
        </p:nvPicPr>
        <p:blipFill>
          <a:blip r:embed="rId4" cstate="print"/>
          <a:srcRect/>
          <a:stretch>
            <a:fillRect/>
          </a:stretch>
        </p:blipFill>
        <p:spPr bwMode="auto">
          <a:xfrm>
            <a:off x="4572000" y="2971800"/>
            <a:ext cx="4321203" cy="3611563"/>
          </a:xfrm>
          <a:prstGeom prst="rect">
            <a:avLst/>
          </a:prstGeom>
          <a:noFill/>
        </p:spPr>
      </p:pic>
      <p:sp>
        <p:nvSpPr>
          <p:cNvPr id="7" name="TextBox 6"/>
          <p:cNvSpPr txBox="1"/>
          <p:nvPr/>
        </p:nvSpPr>
        <p:spPr>
          <a:xfrm>
            <a:off x="6172200" y="2514600"/>
            <a:ext cx="2133918" cy="461665"/>
          </a:xfrm>
          <a:prstGeom prst="rect">
            <a:avLst/>
          </a:prstGeom>
          <a:noFill/>
        </p:spPr>
        <p:txBody>
          <a:bodyPr wrap="none" rtlCol="0">
            <a:spAutoFit/>
          </a:bodyPr>
          <a:lstStyle/>
          <a:p>
            <a:r>
              <a:rPr lang="en-US" sz="2400" b="1" dirty="0" smtClean="0">
                <a:solidFill>
                  <a:schemeClr val="accent3">
                    <a:lumMod val="40000"/>
                    <a:lumOff val="60000"/>
                  </a:schemeClr>
                </a:solidFill>
              </a:rPr>
              <a:t>Mock Orange</a:t>
            </a:r>
            <a:endParaRPr lang="en-US" sz="2400" b="1" dirty="0">
              <a:solidFill>
                <a:schemeClr val="accent3">
                  <a:lumMod val="40000"/>
                  <a:lumOff val="6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solidFill>
                  <a:srgbClr val="FFCC66"/>
                </a:solidFill>
              </a:rPr>
              <a:t>Native Plants:  </a:t>
            </a:r>
            <a:r>
              <a:rPr lang="en-US" dirty="0" smtClean="0">
                <a:solidFill>
                  <a:srgbClr val="FFCC66"/>
                </a:solidFill>
              </a:rPr>
              <a:t>April - May</a:t>
            </a:r>
            <a:endParaRPr lang="en-US" dirty="0"/>
          </a:p>
        </p:txBody>
      </p:sp>
      <p:pic>
        <p:nvPicPr>
          <p:cNvPr id="4" name="Picture 7" descr="C:\Users\Ellen\Desktop\Honey bees\Bees on flowers\2014-05-11_14-28-45_382.jpg"/>
          <p:cNvPicPr>
            <a:picLocks noGrp="1" noChangeAspect="1" noChangeArrowheads="1"/>
          </p:cNvPicPr>
          <p:nvPr>
            <p:ph idx="1"/>
          </p:nvPr>
        </p:nvPicPr>
        <p:blipFill>
          <a:blip r:embed="rId3" cstate="print"/>
          <a:srcRect l="18182" t="25157" r="36364" b="16142"/>
          <a:stretch>
            <a:fillRect/>
          </a:stretch>
        </p:blipFill>
        <p:spPr bwMode="auto">
          <a:xfrm>
            <a:off x="152400" y="1905000"/>
            <a:ext cx="4188454" cy="3048000"/>
          </a:xfrm>
          <a:prstGeom prst="rect">
            <a:avLst/>
          </a:prstGeom>
          <a:noFill/>
        </p:spPr>
      </p:pic>
      <p:sp>
        <p:nvSpPr>
          <p:cNvPr id="5" name="TextBox 4"/>
          <p:cNvSpPr txBox="1"/>
          <p:nvPr/>
        </p:nvSpPr>
        <p:spPr>
          <a:xfrm>
            <a:off x="1143000" y="4876800"/>
            <a:ext cx="2575317" cy="738664"/>
          </a:xfrm>
          <a:prstGeom prst="rect">
            <a:avLst/>
          </a:prstGeom>
          <a:noFill/>
        </p:spPr>
        <p:txBody>
          <a:bodyPr wrap="square" rtlCol="0">
            <a:spAutoFit/>
          </a:bodyPr>
          <a:lstStyle/>
          <a:p>
            <a:r>
              <a:rPr lang="en-US" sz="2400" b="1" dirty="0" smtClean="0">
                <a:solidFill>
                  <a:schemeClr val="accent3">
                    <a:lumMod val="40000"/>
                    <a:lumOff val="60000"/>
                  </a:schemeClr>
                </a:solidFill>
              </a:rPr>
              <a:t>Pasque Flower</a:t>
            </a:r>
            <a:endParaRPr lang="en-US" sz="2400" dirty="0" smtClean="0">
              <a:solidFill>
                <a:schemeClr val="accent3">
                  <a:lumMod val="40000"/>
                  <a:lumOff val="60000"/>
                </a:schemeClr>
              </a:solidFill>
            </a:endParaRPr>
          </a:p>
          <a:p>
            <a:endParaRPr lang="en-US" dirty="0"/>
          </a:p>
        </p:txBody>
      </p:sp>
      <p:pic>
        <p:nvPicPr>
          <p:cNvPr id="6" name="Picture 4" descr="DSC_0036"/>
          <p:cNvPicPr>
            <a:picLocks noChangeAspect="1" noChangeArrowheads="1"/>
          </p:cNvPicPr>
          <p:nvPr/>
        </p:nvPicPr>
        <p:blipFill>
          <a:blip r:embed="rId4" cstate="print"/>
          <a:srcRect l="4987" t="6250" r="4416"/>
          <a:stretch>
            <a:fillRect/>
          </a:stretch>
        </p:blipFill>
        <p:spPr bwMode="auto">
          <a:xfrm>
            <a:off x="4340352" y="2485938"/>
            <a:ext cx="4803648" cy="3305262"/>
          </a:xfrm>
          <a:prstGeom prst="rect">
            <a:avLst/>
          </a:prstGeom>
          <a:noFill/>
          <a:ln w="9525">
            <a:noFill/>
            <a:miter lim="800000"/>
            <a:headEnd/>
            <a:tailEnd/>
          </a:ln>
        </p:spPr>
      </p:pic>
      <p:sp>
        <p:nvSpPr>
          <p:cNvPr id="7" name="TextBox 6"/>
          <p:cNvSpPr txBox="1"/>
          <p:nvPr/>
        </p:nvSpPr>
        <p:spPr>
          <a:xfrm>
            <a:off x="6096000" y="5943600"/>
            <a:ext cx="2252540" cy="461665"/>
          </a:xfrm>
          <a:prstGeom prst="rect">
            <a:avLst/>
          </a:prstGeom>
          <a:noFill/>
        </p:spPr>
        <p:txBody>
          <a:bodyPr wrap="none" rtlCol="0">
            <a:spAutoFit/>
          </a:bodyPr>
          <a:lstStyle/>
          <a:p>
            <a:r>
              <a:rPr lang="en-US" sz="2400" b="1" dirty="0" smtClean="0">
                <a:solidFill>
                  <a:schemeClr val="accent3">
                    <a:lumMod val="40000"/>
                    <a:lumOff val="60000"/>
                  </a:schemeClr>
                </a:solidFill>
              </a:rPr>
              <a:t>Oregon Grape</a:t>
            </a:r>
            <a:endParaRPr lang="en-US" sz="2400" b="1" dirty="0">
              <a:solidFill>
                <a:schemeClr val="accent3">
                  <a:lumMod val="40000"/>
                  <a:lumOff val="6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5400" dirty="0" smtClean="0">
                <a:solidFill>
                  <a:srgbClr val="FFE48F"/>
                </a:solidFill>
              </a:rPr>
              <a:t>Native Plants:  </a:t>
            </a:r>
            <a:r>
              <a:rPr lang="en-US" dirty="0" smtClean="0">
                <a:solidFill>
                  <a:srgbClr val="FFE48F"/>
                </a:solidFill>
              </a:rPr>
              <a:t>April - May</a:t>
            </a:r>
            <a:endParaRPr lang="en-US" dirty="0">
              <a:solidFill>
                <a:srgbClr val="FFE48F"/>
              </a:solidFill>
            </a:endParaRPr>
          </a:p>
        </p:txBody>
      </p:sp>
      <p:pic>
        <p:nvPicPr>
          <p:cNvPr id="4" name="Picture 2" descr="D:\Pictures\2012\2012-05-08\JRM_9617.JPG"/>
          <p:cNvPicPr>
            <a:picLocks noGrp="1" noChangeAspect="1" noChangeArrowheads="1"/>
          </p:cNvPicPr>
          <p:nvPr>
            <p:ph idx="1"/>
          </p:nvPr>
        </p:nvPicPr>
        <p:blipFill>
          <a:blip r:embed="rId3" cstate="print"/>
          <a:srcRect/>
          <a:stretch>
            <a:fillRect/>
          </a:stretch>
        </p:blipFill>
        <p:spPr bwMode="auto">
          <a:xfrm>
            <a:off x="533400" y="1600200"/>
            <a:ext cx="4947024" cy="3276600"/>
          </a:xfrm>
          <a:prstGeom prst="rect">
            <a:avLst/>
          </a:prstGeom>
          <a:noFill/>
        </p:spPr>
      </p:pic>
      <p:sp>
        <p:nvSpPr>
          <p:cNvPr id="5" name="TextBox 4"/>
          <p:cNvSpPr txBox="1"/>
          <p:nvPr/>
        </p:nvSpPr>
        <p:spPr>
          <a:xfrm>
            <a:off x="2286000" y="4876800"/>
            <a:ext cx="1963999" cy="461665"/>
          </a:xfrm>
          <a:prstGeom prst="rect">
            <a:avLst/>
          </a:prstGeom>
          <a:noFill/>
        </p:spPr>
        <p:txBody>
          <a:bodyPr wrap="none" rtlCol="0">
            <a:spAutoFit/>
          </a:bodyPr>
          <a:lstStyle/>
          <a:p>
            <a:r>
              <a:rPr lang="en-US" sz="2400" b="1" dirty="0" smtClean="0">
                <a:solidFill>
                  <a:schemeClr val="accent3">
                    <a:lumMod val="40000"/>
                    <a:lumOff val="60000"/>
                  </a:schemeClr>
                </a:solidFill>
              </a:rPr>
              <a:t>Red Current</a:t>
            </a:r>
            <a:endParaRPr lang="en-US" sz="2400" b="1" dirty="0">
              <a:solidFill>
                <a:schemeClr val="accent3">
                  <a:lumMod val="40000"/>
                  <a:lumOff val="60000"/>
                </a:schemeClr>
              </a:solidFill>
            </a:endParaRPr>
          </a:p>
        </p:txBody>
      </p:sp>
      <p:pic>
        <p:nvPicPr>
          <p:cNvPr id="6" name="Picture 2" descr="C:\Users\James G Miller\Desktop\Camera\20130506_105817(0)-1-1.jpg"/>
          <p:cNvPicPr>
            <a:picLocks noChangeAspect="1" noChangeArrowheads="1"/>
          </p:cNvPicPr>
          <p:nvPr/>
        </p:nvPicPr>
        <p:blipFill>
          <a:blip r:embed="rId4" cstate="print">
            <a:lum contrast="30000"/>
          </a:blip>
          <a:srcRect/>
          <a:stretch>
            <a:fillRect/>
          </a:stretch>
        </p:blipFill>
        <p:spPr bwMode="auto">
          <a:xfrm>
            <a:off x="6602980" y="2971800"/>
            <a:ext cx="1779019" cy="3228173"/>
          </a:xfrm>
          <a:prstGeom prst="rect">
            <a:avLst/>
          </a:prstGeom>
          <a:noFill/>
        </p:spPr>
      </p:pic>
      <p:sp>
        <p:nvSpPr>
          <p:cNvPr id="7" name="TextBox 6"/>
          <p:cNvSpPr txBox="1"/>
          <p:nvPr/>
        </p:nvSpPr>
        <p:spPr>
          <a:xfrm>
            <a:off x="6324600" y="6248400"/>
            <a:ext cx="2326278" cy="461665"/>
          </a:xfrm>
          <a:prstGeom prst="rect">
            <a:avLst/>
          </a:prstGeom>
          <a:noFill/>
        </p:spPr>
        <p:txBody>
          <a:bodyPr wrap="none" rtlCol="0">
            <a:spAutoFit/>
          </a:bodyPr>
          <a:lstStyle/>
          <a:p>
            <a:r>
              <a:rPr lang="en-US" sz="2400" b="1" dirty="0" smtClean="0">
                <a:solidFill>
                  <a:schemeClr val="accent3">
                    <a:lumMod val="40000"/>
                    <a:lumOff val="60000"/>
                  </a:schemeClr>
                </a:solidFill>
              </a:rPr>
              <a:t>Desert Parsley</a:t>
            </a:r>
            <a:endParaRPr lang="en-US" sz="2400" b="1" dirty="0">
              <a:solidFill>
                <a:schemeClr val="accent3">
                  <a:lumMod val="40000"/>
                  <a:lumOff val="6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066800"/>
          </a:xfrm>
        </p:spPr>
        <p:txBody>
          <a:bodyPr>
            <a:normAutofit fontScale="90000"/>
          </a:bodyPr>
          <a:lstStyle/>
          <a:p>
            <a:r>
              <a:rPr lang="en-US" sz="6000" dirty="0" smtClean="0">
                <a:solidFill>
                  <a:schemeClr val="accent3">
                    <a:lumMod val="60000"/>
                    <a:lumOff val="40000"/>
                  </a:schemeClr>
                </a:solidFill>
              </a:rPr>
              <a:t>Domestic Plants:  </a:t>
            </a:r>
            <a:r>
              <a:rPr lang="en-US" sz="4900" dirty="0" smtClean="0">
                <a:solidFill>
                  <a:schemeClr val="accent3">
                    <a:lumMod val="60000"/>
                    <a:lumOff val="40000"/>
                  </a:schemeClr>
                </a:solidFill>
              </a:rPr>
              <a:t>April - May</a:t>
            </a:r>
            <a:endParaRPr lang="en-US" sz="4900" dirty="0">
              <a:solidFill>
                <a:schemeClr val="accent3">
                  <a:lumMod val="60000"/>
                  <a:lumOff val="40000"/>
                </a:schemeClr>
              </a:solidFill>
            </a:endParaRPr>
          </a:p>
        </p:txBody>
      </p:sp>
      <p:pic>
        <p:nvPicPr>
          <p:cNvPr id="1028" name="Picture 4" descr="C:\Users\Ellen\Desktop\Honey bees\Bees on flowers\JRM_9320.jpg"/>
          <p:cNvPicPr>
            <a:picLocks noChangeAspect="1" noChangeArrowheads="1"/>
          </p:cNvPicPr>
          <p:nvPr/>
        </p:nvPicPr>
        <p:blipFill>
          <a:blip r:embed="rId3" cstate="print"/>
          <a:srcRect/>
          <a:stretch>
            <a:fillRect/>
          </a:stretch>
        </p:blipFill>
        <p:spPr bwMode="auto">
          <a:xfrm>
            <a:off x="381000" y="1371600"/>
            <a:ext cx="4038599" cy="2678047"/>
          </a:xfrm>
          <a:prstGeom prst="rect">
            <a:avLst/>
          </a:prstGeom>
          <a:noFill/>
        </p:spPr>
      </p:pic>
      <p:pic>
        <p:nvPicPr>
          <p:cNvPr id="1029" name="Picture 5" descr="C:\Users\Ellen\Desktop\Honey bees\Bees on flowers\JRM_9335.jpg"/>
          <p:cNvPicPr>
            <a:picLocks noChangeAspect="1" noChangeArrowheads="1"/>
          </p:cNvPicPr>
          <p:nvPr/>
        </p:nvPicPr>
        <p:blipFill>
          <a:blip r:embed="rId4" cstate="print"/>
          <a:srcRect/>
          <a:stretch>
            <a:fillRect/>
          </a:stretch>
        </p:blipFill>
        <p:spPr bwMode="auto">
          <a:xfrm>
            <a:off x="4895266" y="1295401"/>
            <a:ext cx="3943934" cy="3048000"/>
          </a:xfrm>
          <a:prstGeom prst="rect">
            <a:avLst/>
          </a:prstGeom>
          <a:noFill/>
        </p:spPr>
      </p:pic>
      <p:pic>
        <p:nvPicPr>
          <p:cNvPr id="10" name="Picture 5" descr="C:\Users\Ellen\Desktop\Honey bees\Bees on flowers\2014-05-07_10-13-49_82.jpg"/>
          <p:cNvPicPr>
            <a:picLocks noChangeAspect="1" noChangeArrowheads="1"/>
          </p:cNvPicPr>
          <p:nvPr/>
        </p:nvPicPr>
        <p:blipFill>
          <a:blip r:embed="rId5" cstate="print"/>
          <a:srcRect l="26752" t="27422" r="29187" b="22332"/>
          <a:stretch>
            <a:fillRect/>
          </a:stretch>
        </p:blipFill>
        <p:spPr bwMode="auto">
          <a:xfrm>
            <a:off x="533400" y="4272643"/>
            <a:ext cx="3784600" cy="2432957"/>
          </a:xfrm>
          <a:prstGeom prst="rect">
            <a:avLst/>
          </a:prstGeom>
          <a:noFill/>
        </p:spPr>
      </p:pic>
      <p:pic>
        <p:nvPicPr>
          <p:cNvPr id="7" name="Picture 13" descr="D:\Pictures\2014\2014-04\2014-04-29_12-28-20_591.jpg"/>
          <p:cNvPicPr>
            <a:picLocks noChangeAspect="1" noChangeArrowheads="1"/>
          </p:cNvPicPr>
          <p:nvPr/>
        </p:nvPicPr>
        <p:blipFill>
          <a:blip r:embed="rId6" cstate="print"/>
          <a:srcRect l="37362" t="6826" r="30469" b="17105"/>
          <a:stretch>
            <a:fillRect/>
          </a:stretch>
        </p:blipFill>
        <p:spPr bwMode="auto">
          <a:xfrm>
            <a:off x="6477000" y="4495800"/>
            <a:ext cx="1672281" cy="2209800"/>
          </a:xfrm>
          <a:prstGeom prst="rect">
            <a:avLst/>
          </a:prstGeom>
          <a:noFill/>
        </p:spPr>
      </p:pic>
      <p:sp>
        <p:nvSpPr>
          <p:cNvPr id="8" name="TextBox 7"/>
          <p:cNvSpPr txBox="1"/>
          <p:nvPr/>
        </p:nvSpPr>
        <p:spPr>
          <a:xfrm>
            <a:off x="4572000" y="5029200"/>
            <a:ext cx="1757854" cy="461665"/>
          </a:xfrm>
          <a:prstGeom prst="rect">
            <a:avLst/>
          </a:prstGeom>
          <a:noFill/>
        </p:spPr>
        <p:txBody>
          <a:bodyPr wrap="square" rtlCol="0">
            <a:spAutoFit/>
          </a:bodyPr>
          <a:lstStyle/>
          <a:p>
            <a:r>
              <a:rPr lang="en-US" sz="2400" b="1" dirty="0" smtClean="0">
                <a:solidFill>
                  <a:srgbClr val="FFE48F"/>
                </a:solidFill>
              </a:rPr>
              <a:t>Fruit Trees</a:t>
            </a:r>
            <a:endParaRPr lang="en-US" sz="2400" b="1" dirty="0">
              <a:solidFill>
                <a:srgbClr val="FFE48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990600"/>
          </a:xfrm>
        </p:spPr>
        <p:txBody>
          <a:bodyPr>
            <a:noAutofit/>
          </a:bodyPr>
          <a:lstStyle/>
          <a:p>
            <a:pPr algn="l"/>
            <a:r>
              <a:rPr lang="en-US" sz="5400" dirty="0" smtClean="0">
                <a:solidFill>
                  <a:schemeClr val="accent3">
                    <a:lumMod val="60000"/>
                    <a:lumOff val="40000"/>
                  </a:schemeClr>
                </a:solidFill>
              </a:rPr>
              <a:t>Domestic Plants:  </a:t>
            </a:r>
            <a:r>
              <a:rPr lang="en-US" dirty="0" smtClean="0">
                <a:solidFill>
                  <a:schemeClr val="accent3">
                    <a:lumMod val="60000"/>
                    <a:lumOff val="40000"/>
                  </a:schemeClr>
                </a:solidFill>
              </a:rPr>
              <a:t>April - May</a:t>
            </a:r>
            <a:endParaRPr lang="en-US" dirty="0">
              <a:solidFill>
                <a:schemeClr val="accent3">
                  <a:lumMod val="60000"/>
                  <a:lumOff val="40000"/>
                </a:schemeClr>
              </a:solidFill>
            </a:endParaRPr>
          </a:p>
        </p:txBody>
      </p:sp>
      <p:pic>
        <p:nvPicPr>
          <p:cNvPr id="2056" name="Picture 8" descr="C:\Users\Ellen\Desktop\Honey bees\Bees on flowers\D7K_2589.jpg"/>
          <p:cNvPicPr>
            <a:picLocks noChangeAspect="1" noChangeArrowheads="1"/>
          </p:cNvPicPr>
          <p:nvPr/>
        </p:nvPicPr>
        <p:blipFill>
          <a:blip r:embed="rId3" cstate="print"/>
          <a:srcRect l="40833" t="9739" r="31667" b="24837"/>
          <a:stretch>
            <a:fillRect/>
          </a:stretch>
        </p:blipFill>
        <p:spPr bwMode="auto">
          <a:xfrm>
            <a:off x="6400800" y="1371600"/>
            <a:ext cx="2514600" cy="3962400"/>
          </a:xfrm>
          <a:prstGeom prst="rect">
            <a:avLst/>
          </a:prstGeom>
          <a:noFill/>
        </p:spPr>
      </p:pic>
      <p:pic>
        <p:nvPicPr>
          <p:cNvPr id="2058" name="Picture 10" descr="C:\Users\Ellen\Desktop\Honey bees\Bees on flowers\JRM_9943.jpg"/>
          <p:cNvPicPr>
            <a:picLocks noChangeAspect="1" noChangeArrowheads="1"/>
          </p:cNvPicPr>
          <p:nvPr/>
        </p:nvPicPr>
        <p:blipFill>
          <a:blip r:embed="rId4" cstate="print"/>
          <a:srcRect l="25537" b="23077"/>
          <a:stretch>
            <a:fillRect/>
          </a:stretch>
        </p:blipFill>
        <p:spPr bwMode="auto">
          <a:xfrm>
            <a:off x="1" y="1295400"/>
            <a:ext cx="3581400" cy="2702280"/>
          </a:xfrm>
          <a:prstGeom prst="rect">
            <a:avLst/>
          </a:prstGeom>
          <a:noFill/>
        </p:spPr>
      </p:pic>
      <p:pic>
        <p:nvPicPr>
          <p:cNvPr id="2059" name="Picture 11" descr="D:\Pictures\2014\2014-04\2014-04-14_14-42-02_445.jpg"/>
          <p:cNvPicPr>
            <a:picLocks noChangeAspect="1" noChangeArrowheads="1"/>
          </p:cNvPicPr>
          <p:nvPr/>
        </p:nvPicPr>
        <p:blipFill>
          <a:blip r:embed="rId5" cstate="print"/>
          <a:srcRect l="56667" t="45565" r="22500" b="23391"/>
          <a:stretch>
            <a:fillRect/>
          </a:stretch>
        </p:blipFill>
        <p:spPr bwMode="auto">
          <a:xfrm>
            <a:off x="152400" y="4468368"/>
            <a:ext cx="2514600" cy="2112264"/>
          </a:xfrm>
          <a:prstGeom prst="rect">
            <a:avLst/>
          </a:prstGeom>
          <a:noFill/>
        </p:spPr>
      </p:pic>
      <p:pic>
        <p:nvPicPr>
          <p:cNvPr id="2060" name="Picture 12" descr="D:\Pictures\2014\2014-04\2014-04-29_12-23-36_859.jpg"/>
          <p:cNvPicPr>
            <a:picLocks noChangeAspect="1" noChangeArrowheads="1"/>
          </p:cNvPicPr>
          <p:nvPr/>
        </p:nvPicPr>
        <p:blipFill>
          <a:blip r:embed="rId6" cstate="print"/>
          <a:srcRect l="41666" r="35000" b="45565"/>
          <a:stretch>
            <a:fillRect/>
          </a:stretch>
        </p:blipFill>
        <p:spPr bwMode="auto">
          <a:xfrm>
            <a:off x="3657600" y="3550984"/>
            <a:ext cx="2514600" cy="3307016"/>
          </a:xfrm>
          <a:prstGeom prst="rect">
            <a:avLst/>
          </a:prstGeom>
          <a:noFill/>
        </p:spPr>
      </p:pic>
      <p:sp>
        <p:nvSpPr>
          <p:cNvPr id="8" name="TextBox 7"/>
          <p:cNvSpPr txBox="1"/>
          <p:nvPr/>
        </p:nvSpPr>
        <p:spPr>
          <a:xfrm>
            <a:off x="6477000" y="5410200"/>
            <a:ext cx="2667000" cy="461665"/>
          </a:xfrm>
          <a:prstGeom prst="rect">
            <a:avLst/>
          </a:prstGeom>
          <a:noFill/>
        </p:spPr>
        <p:txBody>
          <a:bodyPr wrap="square" rtlCol="0">
            <a:spAutoFit/>
          </a:bodyPr>
          <a:lstStyle/>
          <a:p>
            <a:r>
              <a:rPr lang="en-US" sz="2400" b="1" dirty="0" smtClean="0">
                <a:solidFill>
                  <a:srgbClr val="FFE48F"/>
                </a:solidFill>
              </a:rPr>
              <a:t>Grape Hyacinth </a:t>
            </a:r>
            <a:endParaRPr lang="en-US" sz="2400" b="1" dirty="0">
              <a:solidFill>
                <a:srgbClr val="FFE48F"/>
              </a:solidFill>
            </a:endParaRPr>
          </a:p>
        </p:txBody>
      </p:sp>
      <p:sp>
        <p:nvSpPr>
          <p:cNvPr id="9" name="TextBox 8"/>
          <p:cNvSpPr txBox="1"/>
          <p:nvPr/>
        </p:nvSpPr>
        <p:spPr>
          <a:xfrm>
            <a:off x="381000" y="3962401"/>
            <a:ext cx="2590800" cy="461665"/>
          </a:xfrm>
          <a:prstGeom prst="rect">
            <a:avLst/>
          </a:prstGeom>
          <a:noFill/>
        </p:spPr>
        <p:txBody>
          <a:bodyPr wrap="square" rtlCol="0">
            <a:spAutoFit/>
          </a:bodyPr>
          <a:lstStyle/>
          <a:p>
            <a:r>
              <a:rPr lang="en-US" sz="2400" b="1" dirty="0" smtClean="0">
                <a:solidFill>
                  <a:srgbClr val="FFE48F"/>
                </a:solidFill>
              </a:rPr>
              <a:t>Pink Strawberry</a:t>
            </a:r>
            <a:endParaRPr lang="en-US" sz="2400" b="1" dirty="0">
              <a:solidFill>
                <a:srgbClr val="FFE48F"/>
              </a:solidFill>
            </a:endParaRPr>
          </a:p>
        </p:txBody>
      </p:sp>
      <p:sp>
        <p:nvSpPr>
          <p:cNvPr id="10" name="TextBox 9"/>
          <p:cNvSpPr txBox="1"/>
          <p:nvPr/>
        </p:nvSpPr>
        <p:spPr>
          <a:xfrm>
            <a:off x="533400" y="6477000"/>
            <a:ext cx="1600200" cy="461665"/>
          </a:xfrm>
          <a:prstGeom prst="rect">
            <a:avLst/>
          </a:prstGeom>
          <a:noFill/>
        </p:spPr>
        <p:txBody>
          <a:bodyPr wrap="square" rtlCol="0">
            <a:spAutoFit/>
          </a:bodyPr>
          <a:lstStyle/>
          <a:p>
            <a:r>
              <a:rPr lang="en-US" sz="2400" b="1" dirty="0" smtClean="0">
                <a:solidFill>
                  <a:srgbClr val="FFE48F"/>
                </a:solidFill>
              </a:rPr>
              <a:t>Forsythia</a:t>
            </a:r>
            <a:endParaRPr lang="en-US" sz="2400" b="1" dirty="0">
              <a:solidFill>
                <a:srgbClr val="FFE48F"/>
              </a:solidFill>
            </a:endParaRPr>
          </a:p>
        </p:txBody>
      </p:sp>
      <p:sp>
        <p:nvSpPr>
          <p:cNvPr id="11" name="TextBox 10"/>
          <p:cNvSpPr txBox="1"/>
          <p:nvPr/>
        </p:nvSpPr>
        <p:spPr>
          <a:xfrm>
            <a:off x="3962401" y="3048000"/>
            <a:ext cx="1981200" cy="461665"/>
          </a:xfrm>
          <a:prstGeom prst="rect">
            <a:avLst/>
          </a:prstGeom>
          <a:noFill/>
        </p:spPr>
        <p:txBody>
          <a:bodyPr wrap="square" rtlCol="0">
            <a:spAutoFit/>
          </a:bodyPr>
          <a:lstStyle/>
          <a:p>
            <a:r>
              <a:rPr lang="en-US" sz="2400" b="1" dirty="0" smtClean="0">
                <a:solidFill>
                  <a:srgbClr val="FFE48F"/>
                </a:solidFill>
              </a:rPr>
              <a:t>Tulip Tarda</a:t>
            </a:r>
            <a:endParaRPr lang="en-US" sz="2400" b="1" dirty="0">
              <a:solidFill>
                <a:srgbClr val="FFE48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5400" dirty="0" smtClean="0">
                <a:solidFill>
                  <a:schemeClr val="accent3">
                    <a:lumMod val="60000"/>
                    <a:lumOff val="40000"/>
                  </a:schemeClr>
                </a:solidFill>
              </a:rPr>
              <a:t>Domestic Plants:  </a:t>
            </a:r>
            <a:r>
              <a:rPr lang="en-US" dirty="0" smtClean="0">
                <a:solidFill>
                  <a:schemeClr val="accent3">
                    <a:lumMod val="60000"/>
                    <a:lumOff val="40000"/>
                  </a:schemeClr>
                </a:solidFill>
              </a:rPr>
              <a:t>April - May</a:t>
            </a:r>
            <a:endParaRPr lang="en-US" dirty="0"/>
          </a:p>
        </p:txBody>
      </p:sp>
      <p:pic>
        <p:nvPicPr>
          <p:cNvPr id="2050" name="Picture 2" descr="C:\Users\Ellen\Desktop\Honey bees\Bees on flowers\D7K_3023.JPG"/>
          <p:cNvPicPr>
            <a:picLocks noGrp="1" noChangeAspect="1" noChangeArrowheads="1"/>
          </p:cNvPicPr>
          <p:nvPr>
            <p:ph idx="1"/>
          </p:nvPr>
        </p:nvPicPr>
        <p:blipFill>
          <a:blip r:embed="rId3" cstate="print"/>
          <a:srcRect/>
          <a:stretch>
            <a:fillRect/>
          </a:stretch>
        </p:blipFill>
        <p:spPr bwMode="auto">
          <a:xfrm>
            <a:off x="1341090" y="1600200"/>
            <a:ext cx="6461820" cy="4525963"/>
          </a:xfrm>
          <a:prstGeom prst="rect">
            <a:avLst/>
          </a:prstGeom>
          <a:noFill/>
        </p:spPr>
      </p:pic>
      <p:sp>
        <p:nvSpPr>
          <p:cNvPr id="5" name="TextBox 4"/>
          <p:cNvSpPr txBox="1"/>
          <p:nvPr/>
        </p:nvSpPr>
        <p:spPr>
          <a:xfrm>
            <a:off x="3429000" y="6172200"/>
            <a:ext cx="2438400" cy="461665"/>
          </a:xfrm>
          <a:prstGeom prst="rect">
            <a:avLst/>
          </a:prstGeom>
          <a:noFill/>
        </p:spPr>
        <p:txBody>
          <a:bodyPr wrap="square" rtlCol="0">
            <a:spAutoFit/>
          </a:bodyPr>
          <a:lstStyle/>
          <a:p>
            <a:r>
              <a:rPr lang="en-US" sz="2400" b="1" dirty="0" smtClean="0">
                <a:solidFill>
                  <a:srgbClr val="FFE48F"/>
                </a:solidFill>
              </a:rPr>
              <a:t>Caragana</a:t>
            </a:r>
            <a:endParaRPr lang="en-US" sz="2400" b="1" dirty="0">
              <a:solidFill>
                <a:srgbClr val="FFE48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219200"/>
          </a:xfrm>
        </p:spPr>
        <p:txBody>
          <a:bodyPr>
            <a:noAutofit/>
          </a:bodyPr>
          <a:lstStyle/>
          <a:p>
            <a:pPr algn="l"/>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April - May</a:t>
            </a:r>
            <a:endParaRPr lang="en-US" dirty="0">
              <a:solidFill>
                <a:schemeClr val="accent3">
                  <a:lumMod val="40000"/>
                  <a:lumOff val="60000"/>
                </a:schemeClr>
              </a:solidFill>
            </a:endParaRPr>
          </a:p>
        </p:txBody>
      </p:sp>
      <p:pic>
        <p:nvPicPr>
          <p:cNvPr id="4" name="Picture 6" descr="C:\Users\Ellen\Desktop\Honey bees\Bees on flowers\2014-05-11_14-25-37_375.jpg"/>
          <p:cNvPicPr>
            <a:picLocks noGrp="1" noChangeAspect="1" noChangeArrowheads="1"/>
          </p:cNvPicPr>
          <p:nvPr>
            <p:ph idx="1"/>
          </p:nvPr>
        </p:nvPicPr>
        <p:blipFill>
          <a:blip r:embed="rId3" cstate="print"/>
          <a:srcRect l="35768" t="6857" r="42188" b="37673"/>
          <a:stretch>
            <a:fillRect/>
          </a:stretch>
        </p:blipFill>
        <p:spPr bwMode="auto">
          <a:xfrm>
            <a:off x="685800" y="1943536"/>
            <a:ext cx="2971800" cy="4212885"/>
          </a:xfrm>
          <a:prstGeom prst="rect">
            <a:avLst/>
          </a:prstGeom>
          <a:noFill/>
        </p:spPr>
      </p:pic>
      <p:sp>
        <p:nvSpPr>
          <p:cNvPr id="6" name="TextBox 5"/>
          <p:cNvSpPr txBox="1"/>
          <p:nvPr/>
        </p:nvSpPr>
        <p:spPr>
          <a:xfrm>
            <a:off x="1066800" y="6172200"/>
            <a:ext cx="2667000" cy="461665"/>
          </a:xfrm>
          <a:prstGeom prst="rect">
            <a:avLst/>
          </a:prstGeom>
          <a:noFill/>
        </p:spPr>
        <p:txBody>
          <a:bodyPr wrap="square" rtlCol="0">
            <a:spAutoFit/>
          </a:bodyPr>
          <a:lstStyle/>
          <a:p>
            <a:r>
              <a:rPr lang="en-US" sz="2400" b="1" dirty="0" smtClean="0">
                <a:solidFill>
                  <a:srgbClr val="FFE48F"/>
                </a:solidFill>
              </a:rPr>
              <a:t>Rock Daphne </a:t>
            </a:r>
            <a:endParaRPr lang="en-US" sz="2400" b="1" dirty="0">
              <a:solidFill>
                <a:srgbClr val="FFE48F"/>
              </a:solidFill>
            </a:endParaRPr>
          </a:p>
        </p:txBody>
      </p:sp>
      <p:sp>
        <p:nvSpPr>
          <p:cNvPr id="7" name="TextBox 6"/>
          <p:cNvSpPr txBox="1"/>
          <p:nvPr/>
        </p:nvSpPr>
        <p:spPr>
          <a:xfrm>
            <a:off x="6172200" y="5715000"/>
            <a:ext cx="1905000" cy="461665"/>
          </a:xfrm>
          <a:prstGeom prst="rect">
            <a:avLst/>
          </a:prstGeom>
          <a:noFill/>
        </p:spPr>
        <p:txBody>
          <a:bodyPr wrap="square" rtlCol="0">
            <a:spAutoFit/>
          </a:bodyPr>
          <a:lstStyle/>
          <a:p>
            <a:r>
              <a:rPr lang="en-US" sz="2400" b="1" dirty="0" smtClean="0">
                <a:solidFill>
                  <a:srgbClr val="FFE48F"/>
                </a:solidFill>
              </a:rPr>
              <a:t>Dandelion</a:t>
            </a:r>
            <a:endParaRPr lang="en-US" sz="2400" b="1" dirty="0">
              <a:solidFill>
                <a:srgbClr val="FFE48F"/>
              </a:solidFill>
            </a:endParaRPr>
          </a:p>
        </p:txBody>
      </p:sp>
      <p:pic>
        <p:nvPicPr>
          <p:cNvPr id="8" name="Picture 3" descr="D:\Pictures\2014\2014-04\2014-04-21_14-09-04_75.jpg"/>
          <p:cNvPicPr>
            <a:picLocks noChangeAspect="1" noChangeArrowheads="1"/>
          </p:cNvPicPr>
          <p:nvPr/>
        </p:nvPicPr>
        <p:blipFill>
          <a:blip r:embed="rId4" cstate="print"/>
          <a:srcRect l="45733" t="22530" r="35793" b="38554"/>
          <a:stretch>
            <a:fillRect/>
          </a:stretch>
        </p:blipFill>
        <p:spPr bwMode="auto">
          <a:xfrm>
            <a:off x="4952999" y="1562100"/>
            <a:ext cx="3497179" cy="41529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pPr algn="l"/>
            <a:r>
              <a:rPr lang="en-US" sz="6000" dirty="0" smtClean="0">
                <a:solidFill>
                  <a:schemeClr val="accent3">
                    <a:lumMod val="40000"/>
                    <a:lumOff val="60000"/>
                  </a:schemeClr>
                </a:solidFill>
              </a:rPr>
              <a:t>Domestic Plants:  </a:t>
            </a:r>
            <a:r>
              <a:rPr lang="en-US" sz="4900" dirty="0" smtClean="0">
                <a:solidFill>
                  <a:schemeClr val="accent3">
                    <a:lumMod val="40000"/>
                    <a:lumOff val="60000"/>
                  </a:schemeClr>
                </a:solidFill>
              </a:rPr>
              <a:t>April - May</a:t>
            </a:r>
            <a:endParaRPr lang="en-US" sz="4900" dirty="0">
              <a:solidFill>
                <a:schemeClr val="accent3">
                  <a:lumMod val="40000"/>
                  <a:lumOff val="60000"/>
                </a:schemeClr>
              </a:solidFill>
            </a:endParaRPr>
          </a:p>
        </p:txBody>
      </p:sp>
      <p:pic>
        <p:nvPicPr>
          <p:cNvPr id="4" name="Picture 2" descr="C:\Users\Ellen\Desktop\Honey bees\Bees on flowers\2013-05-30_15-55-49_945.jpg"/>
          <p:cNvPicPr>
            <a:picLocks noGrp="1" noChangeAspect="1" noChangeArrowheads="1"/>
          </p:cNvPicPr>
          <p:nvPr>
            <p:ph idx="1"/>
          </p:nvPr>
        </p:nvPicPr>
        <p:blipFill>
          <a:blip r:embed="rId3" cstate="print"/>
          <a:srcRect/>
          <a:stretch>
            <a:fillRect/>
          </a:stretch>
        </p:blipFill>
        <p:spPr bwMode="auto">
          <a:xfrm>
            <a:off x="152400" y="1143000"/>
            <a:ext cx="3673848" cy="3352800"/>
          </a:xfrm>
          <a:prstGeom prst="rect">
            <a:avLst/>
          </a:prstGeom>
          <a:noFill/>
        </p:spPr>
      </p:pic>
      <p:pic>
        <p:nvPicPr>
          <p:cNvPr id="5" name="Picture 9" descr="C:\Users\Ellen\Desktop\Honey bees\Bees on flowers\JRM_9782.jpg"/>
          <p:cNvPicPr>
            <a:picLocks noChangeAspect="1" noChangeArrowheads="1"/>
          </p:cNvPicPr>
          <p:nvPr/>
        </p:nvPicPr>
        <p:blipFill>
          <a:blip r:embed="rId4" cstate="print"/>
          <a:srcRect/>
          <a:stretch>
            <a:fillRect/>
          </a:stretch>
        </p:blipFill>
        <p:spPr bwMode="auto">
          <a:xfrm>
            <a:off x="4191000" y="4172204"/>
            <a:ext cx="3352800" cy="2685796"/>
          </a:xfrm>
          <a:prstGeom prst="rect">
            <a:avLst/>
          </a:prstGeom>
          <a:noFill/>
        </p:spPr>
      </p:pic>
      <p:sp>
        <p:nvSpPr>
          <p:cNvPr id="8" name="TextBox 7"/>
          <p:cNvSpPr txBox="1"/>
          <p:nvPr/>
        </p:nvSpPr>
        <p:spPr>
          <a:xfrm>
            <a:off x="6019800" y="3581400"/>
            <a:ext cx="1676400" cy="461665"/>
          </a:xfrm>
          <a:prstGeom prst="rect">
            <a:avLst/>
          </a:prstGeom>
          <a:noFill/>
        </p:spPr>
        <p:txBody>
          <a:bodyPr wrap="square" rtlCol="0">
            <a:spAutoFit/>
          </a:bodyPr>
          <a:lstStyle/>
          <a:p>
            <a:r>
              <a:rPr lang="en-US" sz="2400" b="1" dirty="0" smtClean="0">
                <a:solidFill>
                  <a:srgbClr val="FFE48F"/>
                </a:solidFill>
              </a:rPr>
              <a:t>Genesta </a:t>
            </a:r>
            <a:endParaRPr lang="en-US" sz="2400" b="1" dirty="0">
              <a:solidFill>
                <a:srgbClr val="FFE48F"/>
              </a:solidFill>
            </a:endParaRPr>
          </a:p>
        </p:txBody>
      </p:sp>
      <p:sp>
        <p:nvSpPr>
          <p:cNvPr id="9" name="TextBox 8"/>
          <p:cNvSpPr txBox="1"/>
          <p:nvPr/>
        </p:nvSpPr>
        <p:spPr>
          <a:xfrm>
            <a:off x="685801" y="4419600"/>
            <a:ext cx="2590800" cy="461665"/>
          </a:xfrm>
          <a:prstGeom prst="rect">
            <a:avLst/>
          </a:prstGeom>
          <a:noFill/>
        </p:spPr>
        <p:txBody>
          <a:bodyPr wrap="square" rtlCol="0">
            <a:spAutoFit/>
          </a:bodyPr>
          <a:lstStyle/>
          <a:p>
            <a:r>
              <a:rPr lang="en-US" sz="2400" b="1" dirty="0" smtClean="0">
                <a:solidFill>
                  <a:srgbClr val="FFE48F"/>
                </a:solidFill>
              </a:rPr>
              <a:t>Bleeding Heart</a:t>
            </a:r>
            <a:endParaRPr lang="en-US" sz="2400" b="1" dirty="0">
              <a:solidFill>
                <a:srgbClr val="FFE48F"/>
              </a:solidFill>
            </a:endParaRPr>
          </a:p>
        </p:txBody>
      </p:sp>
      <p:sp>
        <p:nvSpPr>
          <p:cNvPr id="10" name="TextBox 9"/>
          <p:cNvSpPr txBox="1"/>
          <p:nvPr/>
        </p:nvSpPr>
        <p:spPr>
          <a:xfrm>
            <a:off x="1676400" y="6248400"/>
            <a:ext cx="2514600" cy="461665"/>
          </a:xfrm>
          <a:prstGeom prst="rect">
            <a:avLst/>
          </a:prstGeom>
          <a:noFill/>
        </p:spPr>
        <p:txBody>
          <a:bodyPr wrap="square" rtlCol="0">
            <a:spAutoFit/>
          </a:bodyPr>
          <a:lstStyle/>
          <a:p>
            <a:r>
              <a:rPr lang="en-US" sz="2400" b="1" dirty="0" smtClean="0">
                <a:solidFill>
                  <a:srgbClr val="FFE48F"/>
                </a:solidFill>
              </a:rPr>
              <a:t>Iceland Poppy</a:t>
            </a:r>
            <a:endParaRPr lang="en-US" sz="2400" b="1" dirty="0">
              <a:solidFill>
                <a:srgbClr val="FFE48F"/>
              </a:solidFill>
            </a:endParaRPr>
          </a:p>
        </p:txBody>
      </p:sp>
      <p:pic>
        <p:nvPicPr>
          <p:cNvPr id="11" name="Picture 3" descr="C:\Users\Ellen\Desktop\Honey bees\Bees on flowers\2014-05-25_11-29-51_46.jpg"/>
          <p:cNvPicPr>
            <a:picLocks noChangeAspect="1" noChangeArrowheads="1"/>
          </p:cNvPicPr>
          <p:nvPr/>
        </p:nvPicPr>
        <p:blipFill>
          <a:blip r:embed="rId5" cstate="print"/>
          <a:srcRect l="40000" t="26348" r="12500" b="33739"/>
          <a:stretch>
            <a:fillRect/>
          </a:stretch>
        </p:blipFill>
        <p:spPr bwMode="auto">
          <a:xfrm>
            <a:off x="4419600" y="1524000"/>
            <a:ext cx="4343400" cy="20574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l"/>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April - May</a:t>
            </a:r>
            <a:endParaRPr lang="en-US" dirty="0">
              <a:solidFill>
                <a:schemeClr val="accent3">
                  <a:lumMod val="40000"/>
                  <a:lumOff val="60000"/>
                </a:schemeClr>
              </a:solidFill>
            </a:endParaRPr>
          </a:p>
        </p:txBody>
      </p:sp>
      <p:pic>
        <p:nvPicPr>
          <p:cNvPr id="4098" name="Picture 2" descr="C:\Users\Ellen\Desktop\Honey bees\Bees on flowers\Honey Bee Gathering Pollen.jpg"/>
          <p:cNvPicPr>
            <a:picLocks noGrp="1" noChangeAspect="1" noChangeArrowheads="1"/>
          </p:cNvPicPr>
          <p:nvPr>
            <p:ph idx="1"/>
          </p:nvPr>
        </p:nvPicPr>
        <p:blipFill>
          <a:blip r:embed="rId3" cstate="print"/>
          <a:srcRect/>
          <a:stretch>
            <a:fillRect/>
          </a:stretch>
        </p:blipFill>
        <p:spPr bwMode="auto">
          <a:xfrm>
            <a:off x="1" y="1752601"/>
            <a:ext cx="4343399" cy="3257549"/>
          </a:xfrm>
          <a:prstGeom prst="rect">
            <a:avLst/>
          </a:prstGeom>
          <a:noFill/>
        </p:spPr>
      </p:pic>
      <p:sp>
        <p:nvSpPr>
          <p:cNvPr id="6" name="TextBox 5"/>
          <p:cNvSpPr txBox="1"/>
          <p:nvPr/>
        </p:nvSpPr>
        <p:spPr>
          <a:xfrm>
            <a:off x="2133600" y="5334000"/>
            <a:ext cx="1091966" cy="461665"/>
          </a:xfrm>
          <a:prstGeom prst="rect">
            <a:avLst/>
          </a:prstGeom>
          <a:noFill/>
        </p:spPr>
        <p:txBody>
          <a:bodyPr wrap="none" rtlCol="0">
            <a:spAutoFit/>
          </a:bodyPr>
          <a:lstStyle/>
          <a:p>
            <a:r>
              <a:rPr lang="en-US" sz="2400" b="1" dirty="0" smtClean="0">
                <a:solidFill>
                  <a:schemeClr val="accent3">
                    <a:lumMod val="40000"/>
                    <a:lumOff val="60000"/>
                  </a:schemeClr>
                </a:solidFill>
              </a:rPr>
              <a:t>Daisy </a:t>
            </a:r>
            <a:endParaRPr lang="en-US" sz="1200" b="1" dirty="0">
              <a:solidFill>
                <a:schemeClr val="accent3">
                  <a:lumMod val="40000"/>
                  <a:lumOff val="60000"/>
                </a:schemeClr>
              </a:solidFill>
            </a:endParaRPr>
          </a:p>
        </p:txBody>
      </p:sp>
      <p:sp>
        <p:nvSpPr>
          <p:cNvPr id="88066" name="AutoShape 2" descr="Displaying bee and spider on dais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8068" name="AutoShape 4" descr="Displaying bee and spider on dais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8069" name="Picture 5" descr="C:\Users\Ellen\Desktop\Honey bees\Bees on flowers\037014d6-51c6-4a49-8147-4974d9e3cfc3.jpg"/>
          <p:cNvPicPr>
            <a:picLocks noChangeAspect="1" noChangeArrowheads="1"/>
          </p:cNvPicPr>
          <p:nvPr/>
        </p:nvPicPr>
        <p:blipFill>
          <a:blip r:embed="rId4" cstate="print"/>
          <a:srcRect/>
          <a:stretch>
            <a:fillRect/>
          </a:stretch>
        </p:blipFill>
        <p:spPr bwMode="auto">
          <a:xfrm>
            <a:off x="5334000" y="1676400"/>
            <a:ext cx="2971800" cy="3221112"/>
          </a:xfrm>
          <a:prstGeom prst="rect">
            <a:avLst/>
          </a:prstGeom>
          <a:noFill/>
        </p:spPr>
      </p:pic>
      <p:pic>
        <p:nvPicPr>
          <p:cNvPr id="4099" name="Picture 3" descr="C:\Users\Ellen\Desktop\Honey bees\Bees on flowers\Honey Bee on Daisy (1).jpg"/>
          <p:cNvPicPr>
            <a:picLocks noChangeAspect="1" noChangeArrowheads="1"/>
          </p:cNvPicPr>
          <p:nvPr/>
        </p:nvPicPr>
        <p:blipFill>
          <a:blip r:embed="rId5" cstate="print"/>
          <a:srcRect/>
          <a:stretch>
            <a:fillRect/>
          </a:stretch>
        </p:blipFill>
        <p:spPr bwMode="auto">
          <a:xfrm>
            <a:off x="3657600" y="4648200"/>
            <a:ext cx="2950083" cy="22098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a:bodyPr>
          <a:lstStyle/>
          <a:p>
            <a:pPr algn="l"/>
            <a:r>
              <a:rPr lang="en-US" sz="5400" dirty="0" smtClean="0">
                <a:solidFill>
                  <a:schemeClr val="accent3">
                    <a:lumMod val="40000"/>
                    <a:lumOff val="60000"/>
                  </a:schemeClr>
                </a:solidFill>
              </a:rPr>
              <a:t>Domestic Plants:</a:t>
            </a:r>
            <a:r>
              <a:rPr lang="en-US" dirty="0" smtClean="0">
                <a:solidFill>
                  <a:schemeClr val="accent3">
                    <a:lumMod val="40000"/>
                    <a:lumOff val="60000"/>
                  </a:schemeClr>
                </a:solidFill>
              </a:rPr>
              <a:t>  </a:t>
            </a:r>
            <a:r>
              <a:rPr lang="en-US" sz="4000" dirty="0" smtClean="0">
                <a:solidFill>
                  <a:schemeClr val="accent3">
                    <a:lumMod val="40000"/>
                    <a:lumOff val="60000"/>
                  </a:schemeClr>
                </a:solidFill>
              </a:rPr>
              <a:t>April - May</a:t>
            </a:r>
            <a:endParaRPr lang="en-US" dirty="0"/>
          </a:p>
        </p:txBody>
      </p:sp>
      <p:pic>
        <p:nvPicPr>
          <p:cNvPr id="7" name="Picture 6" descr="C:\Users\Ellen\Desktop\Honey bees\Bees on flowers\JRM_9727.jpg"/>
          <p:cNvPicPr>
            <a:picLocks noChangeAspect="1" noChangeArrowheads="1"/>
          </p:cNvPicPr>
          <p:nvPr/>
        </p:nvPicPr>
        <p:blipFill>
          <a:blip r:embed="rId3" cstate="print"/>
          <a:srcRect/>
          <a:stretch>
            <a:fillRect/>
          </a:stretch>
        </p:blipFill>
        <p:spPr bwMode="auto">
          <a:xfrm>
            <a:off x="533400" y="2286000"/>
            <a:ext cx="4894580" cy="3124200"/>
          </a:xfrm>
          <a:prstGeom prst="rect">
            <a:avLst/>
          </a:prstGeom>
          <a:noFill/>
        </p:spPr>
      </p:pic>
      <p:pic>
        <p:nvPicPr>
          <p:cNvPr id="6148" name="Picture 4" descr="C:\Users\Ellen\Desktop\Honey bees\Bees on flowers\D7K_2974.jpg"/>
          <p:cNvPicPr>
            <a:picLocks noChangeAspect="1" noChangeArrowheads="1"/>
          </p:cNvPicPr>
          <p:nvPr/>
        </p:nvPicPr>
        <p:blipFill>
          <a:blip r:embed="rId4" cstate="print"/>
          <a:srcRect/>
          <a:stretch>
            <a:fillRect/>
          </a:stretch>
        </p:blipFill>
        <p:spPr bwMode="auto">
          <a:xfrm>
            <a:off x="5791200" y="1371600"/>
            <a:ext cx="2895600" cy="2885994"/>
          </a:xfrm>
          <a:prstGeom prst="rect">
            <a:avLst/>
          </a:prstGeom>
          <a:noFill/>
        </p:spPr>
      </p:pic>
      <p:sp>
        <p:nvSpPr>
          <p:cNvPr id="9" name="TextBox 8"/>
          <p:cNvSpPr txBox="1"/>
          <p:nvPr/>
        </p:nvSpPr>
        <p:spPr>
          <a:xfrm>
            <a:off x="6172200" y="4495800"/>
            <a:ext cx="2375775" cy="461665"/>
          </a:xfrm>
          <a:prstGeom prst="rect">
            <a:avLst/>
          </a:prstGeom>
          <a:noFill/>
        </p:spPr>
        <p:txBody>
          <a:bodyPr wrap="square" rtlCol="0">
            <a:spAutoFit/>
          </a:bodyPr>
          <a:lstStyle/>
          <a:p>
            <a:r>
              <a:rPr lang="en-US" sz="2400" b="1" dirty="0" smtClean="0">
                <a:solidFill>
                  <a:srgbClr val="FFE48F"/>
                </a:solidFill>
              </a:rPr>
              <a:t>Viburnum</a:t>
            </a:r>
            <a:endParaRPr lang="en-US" sz="2400" b="1" dirty="0">
              <a:solidFill>
                <a:srgbClr val="FFE48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Honeybees and Flowers</a:t>
            </a:r>
            <a:endParaRPr lang="en-US" dirty="0">
              <a:solidFill>
                <a:srgbClr val="FFC000"/>
              </a:solidFill>
            </a:endParaRPr>
          </a:p>
        </p:txBody>
      </p:sp>
      <p:sp>
        <p:nvSpPr>
          <p:cNvPr id="3" name="Content Placeholder 2"/>
          <p:cNvSpPr>
            <a:spLocks noGrp="1"/>
          </p:cNvSpPr>
          <p:nvPr>
            <p:ph idx="1"/>
          </p:nvPr>
        </p:nvSpPr>
        <p:spPr>
          <a:xfrm>
            <a:off x="457200" y="1295400"/>
            <a:ext cx="8229600" cy="4830763"/>
          </a:xfrm>
        </p:spPr>
        <p:txBody>
          <a:bodyPr/>
          <a:lstStyle/>
          <a:p>
            <a:pPr>
              <a:buNone/>
            </a:pPr>
            <a:r>
              <a:rPr lang="en-US" dirty="0" smtClean="0">
                <a:solidFill>
                  <a:srgbClr val="D6A300"/>
                </a:solidFill>
              </a:rPr>
              <a:t>Goal:  Through photographs, identify native and domestic flowers in the West Plains area frequented by honeybees.</a:t>
            </a:r>
            <a:endParaRPr lang="en-US" dirty="0">
              <a:solidFill>
                <a:srgbClr val="D6A300"/>
              </a:solidFill>
            </a:endParaRPr>
          </a:p>
        </p:txBody>
      </p:sp>
      <p:pic>
        <p:nvPicPr>
          <p:cNvPr id="5" name="Picture 4" descr="D:\Pictures\2012\2012-05-03\2012-05-03_15-07-52_935.jpg"/>
          <p:cNvPicPr>
            <a:picLocks noChangeAspect="1" noChangeArrowheads="1"/>
          </p:cNvPicPr>
          <p:nvPr/>
        </p:nvPicPr>
        <p:blipFill>
          <a:blip r:embed="rId3" cstate="print"/>
          <a:srcRect/>
          <a:stretch>
            <a:fillRect/>
          </a:stretch>
        </p:blipFill>
        <p:spPr bwMode="auto">
          <a:xfrm>
            <a:off x="3352800" y="4724400"/>
            <a:ext cx="3505200" cy="2133600"/>
          </a:xfrm>
          <a:prstGeom prst="rect">
            <a:avLst/>
          </a:prstGeom>
          <a:noFill/>
        </p:spPr>
      </p:pic>
      <p:pic>
        <p:nvPicPr>
          <p:cNvPr id="1027" name="Picture 3" descr="C:\Users\Ellen\Desktop\Honey bees\Bees on flowers\D7K_2330.jpg"/>
          <p:cNvPicPr>
            <a:picLocks noChangeAspect="1" noChangeArrowheads="1"/>
          </p:cNvPicPr>
          <p:nvPr/>
        </p:nvPicPr>
        <p:blipFill>
          <a:blip r:embed="rId4" cstate="print"/>
          <a:srcRect/>
          <a:stretch>
            <a:fillRect/>
          </a:stretch>
        </p:blipFill>
        <p:spPr bwMode="auto">
          <a:xfrm>
            <a:off x="0" y="3886200"/>
            <a:ext cx="4026646" cy="2971800"/>
          </a:xfrm>
          <a:prstGeom prst="rect">
            <a:avLst/>
          </a:prstGeom>
          <a:noFill/>
        </p:spPr>
      </p:pic>
      <p:pic>
        <p:nvPicPr>
          <p:cNvPr id="1026" name="Picture 2" descr="D:\Pictures\2013\2013-06\2013-06-17_10-28-16_960.jpg"/>
          <p:cNvPicPr>
            <a:picLocks noChangeAspect="1" noChangeArrowheads="1"/>
          </p:cNvPicPr>
          <p:nvPr/>
        </p:nvPicPr>
        <p:blipFill>
          <a:blip r:embed="rId5" cstate="print"/>
          <a:srcRect/>
          <a:stretch>
            <a:fillRect/>
          </a:stretch>
        </p:blipFill>
        <p:spPr bwMode="auto">
          <a:xfrm rot="5400000">
            <a:off x="6040580" y="3754586"/>
            <a:ext cx="3768437" cy="2438399"/>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1295400"/>
          </a:xfrm>
        </p:spPr>
        <p:txBody>
          <a:bodyPr>
            <a:normAutofit/>
          </a:bodyPr>
          <a:lstStyle/>
          <a:p>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April - May</a:t>
            </a:r>
            <a:endParaRPr lang="en-US" dirty="0"/>
          </a:p>
        </p:txBody>
      </p:sp>
      <p:pic>
        <p:nvPicPr>
          <p:cNvPr id="8195" name="Picture 3" descr="C:\Users\Ellen\Desktop\Honey bees\Bees on flowers\D7K_2687.jpg"/>
          <p:cNvPicPr>
            <a:picLocks noChangeAspect="1" noChangeArrowheads="1"/>
          </p:cNvPicPr>
          <p:nvPr/>
        </p:nvPicPr>
        <p:blipFill>
          <a:blip r:embed="rId3" cstate="print">
            <a:lum bright="10000"/>
          </a:blip>
          <a:srcRect l="22826" t="14344" r="33695" b="28218"/>
          <a:stretch>
            <a:fillRect/>
          </a:stretch>
        </p:blipFill>
        <p:spPr bwMode="auto">
          <a:xfrm>
            <a:off x="206830" y="2057400"/>
            <a:ext cx="4016828" cy="3514725"/>
          </a:xfrm>
          <a:prstGeom prst="rect">
            <a:avLst/>
          </a:prstGeom>
          <a:noFill/>
        </p:spPr>
      </p:pic>
      <p:pic>
        <p:nvPicPr>
          <p:cNvPr id="8196" name="Picture 4" descr="C:\Users\Ellen\Desktop\Honey bees\Bees on flowers\D7K_2986.jpg"/>
          <p:cNvPicPr>
            <a:picLocks noChangeAspect="1" noChangeArrowheads="1"/>
          </p:cNvPicPr>
          <p:nvPr/>
        </p:nvPicPr>
        <p:blipFill>
          <a:blip r:embed="rId4" cstate="print"/>
          <a:srcRect l="19530" t="9923" r="5020" b="11305"/>
          <a:stretch>
            <a:fillRect/>
          </a:stretch>
        </p:blipFill>
        <p:spPr bwMode="auto">
          <a:xfrm>
            <a:off x="4648200" y="1905000"/>
            <a:ext cx="3962400" cy="4343400"/>
          </a:xfrm>
          <a:prstGeom prst="rect">
            <a:avLst/>
          </a:prstGeom>
          <a:noFill/>
        </p:spPr>
      </p:pic>
      <p:sp>
        <p:nvSpPr>
          <p:cNvPr id="6" name="TextBox 5"/>
          <p:cNvSpPr txBox="1"/>
          <p:nvPr/>
        </p:nvSpPr>
        <p:spPr>
          <a:xfrm>
            <a:off x="533400" y="5638800"/>
            <a:ext cx="3429000" cy="461665"/>
          </a:xfrm>
          <a:prstGeom prst="rect">
            <a:avLst/>
          </a:prstGeom>
          <a:noFill/>
        </p:spPr>
        <p:txBody>
          <a:bodyPr wrap="square" rtlCol="0">
            <a:spAutoFit/>
          </a:bodyPr>
          <a:lstStyle/>
          <a:p>
            <a:r>
              <a:rPr lang="en-US" sz="2400" b="1" dirty="0" smtClean="0">
                <a:solidFill>
                  <a:srgbClr val="FFE48F"/>
                </a:solidFill>
              </a:rPr>
              <a:t>Lamium (Dead Nettle)</a:t>
            </a:r>
            <a:endParaRPr lang="en-US" sz="2400" b="1" dirty="0">
              <a:solidFill>
                <a:srgbClr val="FFE48F"/>
              </a:solidFill>
            </a:endParaRPr>
          </a:p>
        </p:txBody>
      </p:sp>
      <p:sp>
        <p:nvSpPr>
          <p:cNvPr id="7" name="TextBox 6"/>
          <p:cNvSpPr txBox="1"/>
          <p:nvPr/>
        </p:nvSpPr>
        <p:spPr>
          <a:xfrm>
            <a:off x="5943600" y="6248400"/>
            <a:ext cx="1875835" cy="461665"/>
          </a:xfrm>
          <a:prstGeom prst="rect">
            <a:avLst/>
          </a:prstGeom>
          <a:noFill/>
        </p:spPr>
        <p:txBody>
          <a:bodyPr wrap="none" rtlCol="0">
            <a:spAutoFit/>
          </a:bodyPr>
          <a:lstStyle/>
          <a:p>
            <a:r>
              <a:rPr lang="en-US" sz="2400" b="1" dirty="0" smtClean="0">
                <a:solidFill>
                  <a:srgbClr val="FFE48F"/>
                </a:solidFill>
              </a:rPr>
              <a:t>Blue Bugle </a:t>
            </a:r>
            <a:endParaRPr lang="en-US" sz="2400" b="1" dirty="0">
              <a:solidFill>
                <a:srgbClr val="FFE48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a:bodyPr>
          <a:lstStyle/>
          <a:p>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April - May</a:t>
            </a:r>
            <a:endParaRPr lang="en-US" dirty="0"/>
          </a:p>
        </p:txBody>
      </p:sp>
      <p:pic>
        <p:nvPicPr>
          <p:cNvPr id="4" name="Picture 2" descr="C:\Users\Ellen\Desktop\Honey bees\Bees on flowers\2014-06-03_13-39-52_204.jpg"/>
          <p:cNvPicPr>
            <a:picLocks noGrp="1" noChangeAspect="1" noChangeArrowheads="1"/>
          </p:cNvPicPr>
          <p:nvPr>
            <p:ph idx="1"/>
          </p:nvPr>
        </p:nvPicPr>
        <p:blipFill>
          <a:blip r:embed="rId3" cstate="print"/>
          <a:srcRect l="35833" t="21913" r="34167" b="30783"/>
          <a:stretch>
            <a:fillRect/>
          </a:stretch>
        </p:blipFill>
        <p:spPr bwMode="auto">
          <a:xfrm>
            <a:off x="152400" y="2209800"/>
            <a:ext cx="2743200" cy="2437997"/>
          </a:xfrm>
          <a:prstGeom prst="rect">
            <a:avLst/>
          </a:prstGeom>
          <a:noFill/>
        </p:spPr>
      </p:pic>
      <p:pic>
        <p:nvPicPr>
          <p:cNvPr id="5" name="Picture 2" descr="D:\Pictures\2013\2013-05\2013-05-30_14-26-51_537.jpg"/>
          <p:cNvPicPr>
            <a:picLocks noChangeAspect="1" noChangeArrowheads="1"/>
          </p:cNvPicPr>
          <p:nvPr/>
        </p:nvPicPr>
        <p:blipFill>
          <a:blip r:embed="rId4" cstate="print"/>
          <a:srcRect l="30833" r="31667" b="39652"/>
          <a:stretch>
            <a:fillRect/>
          </a:stretch>
        </p:blipFill>
        <p:spPr bwMode="auto">
          <a:xfrm>
            <a:off x="4572000" y="2286000"/>
            <a:ext cx="3429000" cy="3110753"/>
          </a:xfrm>
          <a:prstGeom prst="rect">
            <a:avLst/>
          </a:prstGeom>
          <a:noFill/>
        </p:spPr>
      </p:pic>
      <p:sp>
        <p:nvSpPr>
          <p:cNvPr id="6" name="TextBox 5"/>
          <p:cNvSpPr txBox="1"/>
          <p:nvPr/>
        </p:nvSpPr>
        <p:spPr>
          <a:xfrm>
            <a:off x="4343400" y="5486401"/>
            <a:ext cx="4495800" cy="1200329"/>
          </a:xfrm>
          <a:prstGeom prst="rect">
            <a:avLst/>
          </a:prstGeom>
          <a:noFill/>
        </p:spPr>
        <p:txBody>
          <a:bodyPr wrap="square" rtlCol="0">
            <a:spAutoFit/>
          </a:bodyPr>
          <a:lstStyle/>
          <a:p>
            <a:r>
              <a:rPr lang="en-US" sz="2200" b="1" i="1" dirty="0" smtClean="0">
                <a:solidFill>
                  <a:srgbClr val="FFE48F"/>
                </a:solidFill>
              </a:rPr>
              <a:t>ORNITHOGALUM NUTANS</a:t>
            </a:r>
          </a:p>
          <a:p>
            <a:r>
              <a:rPr lang="en-US" sz="2400" b="1" i="1" dirty="0" smtClean="0">
                <a:solidFill>
                  <a:srgbClr val="FFE48F"/>
                </a:solidFill>
              </a:rPr>
              <a:t> </a:t>
            </a:r>
            <a:r>
              <a:rPr lang="en-US" sz="2400" b="1" dirty="0" smtClean="0">
                <a:solidFill>
                  <a:srgbClr val="FFE48F"/>
                </a:solidFill>
              </a:rPr>
              <a:t>(Silver Bells)</a:t>
            </a:r>
            <a:endParaRPr lang="en-US" sz="2400" b="1" i="1" dirty="0" smtClean="0">
              <a:solidFill>
                <a:srgbClr val="FFE48F"/>
              </a:solidFill>
            </a:endParaRPr>
          </a:p>
          <a:p>
            <a:endParaRPr lang="en-US" sz="2400" b="1" dirty="0">
              <a:solidFill>
                <a:srgbClr val="FFE48F"/>
              </a:solidFill>
            </a:endParaRPr>
          </a:p>
        </p:txBody>
      </p:sp>
      <p:sp>
        <p:nvSpPr>
          <p:cNvPr id="7" name="TextBox 6"/>
          <p:cNvSpPr txBox="1"/>
          <p:nvPr/>
        </p:nvSpPr>
        <p:spPr>
          <a:xfrm>
            <a:off x="228600" y="4648200"/>
            <a:ext cx="2819400" cy="461665"/>
          </a:xfrm>
          <a:prstGeom prst="rect">
            <a:avLst/>
          </a:prstGeom>
          <a:noFill/>
        </p:spPr>
        <p:txBody>
          <a:bodyPr wrap="square" rtlCol="0">
            <a:spAutoFit/>
          </a:bodyPr>
          <a:lstStyle/>
          <a:p>
            <a:r>
              <a:rPr lang="en-US" sz="2400" b="1" dirty="0" smtClean="0">
                <a:solidFill>
                  <a:srgbClr val="FFE48F"/>
                </a:solidFill>
              </a:rPr>
              <a:t>Hearty Geranium</a:t>
            </a:r>
            <a:endParaRPr lang="en-US" sz="2400" b="1" dirty="0">
              <a:solidFill>
                <a:srgbClr val="FFE48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792162"/>
          </a:xfrm>
        </p:spPr>
        <p:txBody>
          <a:bodyPr>
            <a:noAutofit/>
          </a:bodyPr>
          <a:lstStyle/>
          <a:p>
            <a:pPr algn="l"/>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April - May</a:t>
            </a:r>
            <a:endParaRPr lang="en-US" dirty="0"/>
          </a:p>
        </p:txBody>
      </p:sp>
      <p:pic>
        <p:nvPicPr>
          <p:cNvPr id="4" name="Picture 5" descr="D:\Pictures\2013\2013-05\2013-05-17_11-43-00_548.jpg"/>
          <p:cNvPicPr>
            <a:picLocks noGrp="1" noChangeAspect="1" noChangeArrowheads="1"/>
          </p:cNvPicPr>
          <p:nvPr>
            <p:ph idx="1"/>
          </p:nvPr>
        </p:nvPicPr>
        <p:blipFill>
          <a:blip r:embed="rId3" cstate="print"/>
          <a:srcRect l="24724" t="7213" r="25873" b="21475"/>
          <a:stretch>
            <a:fillRect/>
          </a:stretch>
        </p:blipFill>
        <p:spPr bwMode="auto">
          <a:xfrm>
            <a:off x="304800" y="1676400"/>
            <a:ext cx="5055378" cy="4114800"/>
          </a:xfrm>
          <a:prstGeom prst="rect">
            <a:avLst/>
          </a:prstGeom>
          <a:noFill/>
        </p:spPr>
      </p:pic>
      <p:pic>
        <p:nvPicPr>
          <p:cNvPr id="6146" name="Picture 2" descr="C:\Users\Ellen\Desktop\Honey bees\Bees on flowers\white lilac.jpg"/>
          <p:cNvPicPr>
            <a:picLocks noChangeAspect="1" noChangeArrowheads="1"/>
          </p:cNvPicPr>
          <p:nvPr/>
        </p:nvPicPr>
        <p:blipFill>
          <a:blip r:embed="rId4" cstate="print"/>
          <a:srcRect/>
          <a:stretch>
            <a:fillRect/>
          </a:stretch>
        </p:blipFill>
        <p:spPr bwMode="auto">
          <a:xfrm>
            <a:off x="5764114" y="2362200"/>
            <a:ext cx="3379886" cy="3962400"/>
          </a:xfrm>
          <a:prstGeom prst="rect">
            <a:avLst/>
          </a:prstGeom>
          <a:noFill/>
        </p:spPr>
      </p:pic>
      <p:sp>
        <p:nvSpPr>
          <p:cNvPr id="6" name="TextBox 5"/>
          <p:cNvSpPr txBox="1"/>
          <p:nvPr/>
        </p:nvSpPr>
        <p:spPr>
          <a:xfrm>
            <a:off x="3200400" y="5943600"/>
            <a:ext cx="1066800" cy="461665"/>
          </a:xfrm>
          <a:prstGeom prst="rect">
            <a:avLst/>
          </a:prstGeom>
          <a:noFill/>
        </p:spPr>
        <p:txBody>
          <a:bodyPr wrap="square" rtlCol="0">
            <a:spAutoFit/>
          </a:bodyPr>
          <a:lstStyle/>
          <a:p>
            <a:r>
              <a:rPr lang="en-US" sz="2400" b="1" dirty="0" smtClean="0">
                <a:solidFill>
                  <a:srgbClr val="FFE48F"/>
                </a:solidFill>
              </a:rPr>
              <a:t>Lilac</a:t>
            </a:r>
            <a:endParaRPr lang="en-US" sz="2400" b="1" dirty="0">
              <a:solidFill>
                <a:srgbClr val="FFE48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a:bodyPr>
          <a:lstStyle/>
          <a:p>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April - May</a:t>
            </a:r>
            <a:endParaRPr lang="en-US" dirty="0"/>
          </a:p>
        </p:txBody>
      </p:sp>
      <p:pic>
        <p:nvPicPr>
          <p:cNvPr id="12290" name="Picture 2" descr="C:\Users\Ellen\Desktop\Honey bees\Bees on flowers\D7K_3402.jpg"/>
          <p:cNvPicPr>
            <a:picLocks noChangeAspect="1" noChangeArrowheads="1"/>
          </p:cNvPicPr>
          <p:nvPr/>
        </p:nvPicPr>
        <p:blipFill>
          <a:blip r:embed="rId3" cstate="print"/>
          <a:srcRect r="50344"/>
          <a:stretch>
            <a:fillRect/>
          </a:stretch>
        </p:blipFill>
        <p:spPr bwMode="auto">
          <a:xfrm>
            <a:off x="1219200" y="1676400"/>
            <a:ext cx="3332496" cy="4585716"/>
          </a:xfrm>
          <a:prstGeom prst="rect">
            <a:avLst/>
          </a:prstGeom>
          <a:noFill/>
        </p:spPr>
      </p:pic>
      <p:pic>
        <p:nvPicPr>
          <p:cNvPr id="12291" name="Picture 3" descr="D:\Pictures\2013\2013-05\2013-05-31_10-14-27_315.jpg"/>
          <p:cNvPicPr>
            <a:picLocks noChangeAspect="1" noChangeArrowheads="1"/>
          </p:cNvPicPr>
          <p:nvPr/>
        </p:nvPicPr>
        <p:blipFill>
          <a:blip r:embed="rId4" cstate="print"/>
          <a:srcRect l="36469" t="13742" r="39218" b="10782"/>
          <a:stretch>
            <a:fillRect/>
          </a:stretch>
        </p:blipFill>
        <p:spPr bwMode="auto">
          <a:xfrm>
            <a:off x="5410200" y="1447800"/>
            <a:ext cx="2960914" cy="5181600"/>
          </a:xfrm>
          <a:prstGeom prst="rect">
            <a:avLst/>
          </a:prstGeom>
          <a:noFill/>
        </p:spPr>
      </p:pic>
      <p:sp>
        <p:nvSpPr>
          <p:cNvPr id="5" name="TextBox 4"/>
          <p:cNvSpPr txBox="1"/>
          <p:nvPr/>
        </p:nvSpPr>
        <p:spPr>
          <a:xfrm>
            <a:off x="2590800" y="6172200"/>
            <a:ext cx="2209800" cy="461665"/>
          </a:xfrm>
          <a:prstGeom prst="rect">
            <a:avLst/>
          </a:prstGeom>
          <a:noFill/>
        </p:spPr>
        <p:txBody>
          <a:bodyPr wrap="square" rtlCol="0">
            <a:spAutoFit/>
          </a:bodyPr>
          <a:lstStyle/>
          <a:p>
            <a:r>
              <a:rPr lang="en-US" sz="2400" b="1" dirty="0" smtClean="0">
                <a:solidFill>
                  <a:srgbClr val="FFE48F"/>
                </a:solidFill>
              </a:rPr>
              <a:t>Honeysuckle </a:t>
            </a:r>
            <a:endParaRPr lang="en-US" sz="2400" b="1" dirty="0">
              <a:solidFill>
                <a:srgbClr val="FFE48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a:bodyPr>
          <a:lstStyle/>
          <a:p>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April - May</a:t>
            </a:r>
            <a:endParaRPr lang="en-US" dirty="0"/>
          </a:p>
        </p:txBody>
      </p:sp>
      <p:pic>
        <p:nvPicPr>
          <p:cNvPr id="4" name="Picture 2" descr="C:\Users\Ellen\Desktop\Honey bees\Bees on flowers\2014-05-23_16-26-36_960.jpg"/>
          <p:cNvPicPr>
            <a:picLocks noGrp="1" noChangeAspect="1" noChangeArrowheads="1"/>
          </p:cNvPicPr>
          <p:nvPr>
            <p:ph idx="1"/>
          </p:nvPr>
        </p:nvPicPr>
        <p:blipFill>
          <a:blip r:embed="rId3" cstate="print"/>
          <a:srcRect l="38235" t="16982" r="19118" b="17800"/>
          <a:stretch>
            <a:fillRect/>
          </a:stretch>
        </p:blipFill>
        <p:spPr bwMode="auto">
          <a:xfrm>
            <a:off x="2286000" y="2057400"/>
            <a:ext cx="4242810" cy="3657634"/>
          </a:xfrm>
          <a:prstGeom prst="rect">
            <a:avLst/>
          </a:prstGeom>
          <a:noFill/>
        </p:spPr>
      </p:pic>
      <p:sp>
        <p:nvSpPr>
          <p:cNvPr id="6" name="TextBox 5"/>
          <p:cNvSpPr txBox="1"/>
          <p:nvPr/>
        </p:nvSpPr>
        <p:spPr>
          <a:xfrm>
            <a:off x="3810000" y="5867400"/>
            <a:ext cx="1524000" cy="461665"/>
          </a:xfrm>
          <a:prstGeom prst="rect">
            <a:avLst/>
          </a:prstGeom>
          <a:noFill/>
        </p:spPr>
        <p:txBody>
          <a:bodyPr wrap="square" rtlCol="0">
            <a:spAutoFit/>
          </a:bodyPr>
          <a:lstStyle/>
          <a:p>
            <a:r>
              <a:rPr lang="en-US" sz="2400" b="1" dirty="0" smtClean="0">
                <a:solidFill>
                  <a:srgbClr val="FFE48F"/>
                </a:solidFill>
              </a:rPr>
              <a:t>Rhubarb</a:t>
            </a:r>
            <a:endParaRPr lang="en-US" sz="2400" b="1" dirty="0">
              <a:solidFill>
                <a:srgbClr val="FFE48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6000" dirty="0" smtClean="0">
                <a:solidFill>
                  <a:srgbClr val="FFCC66"/>
                </a:solidFill>
              </a:rPr>
              <a:t>Native Plants:  </a:t>
            </a:r>
            <a:r>
              <a:rPr lang="en-US" sz="4900" dirty="0" smtClean="0">
                <a:solidFill>
                  <a:srgbClr val="FFCC66"/>
                </a:solidFill>
              </a:rPr>
              <a:t>June – July</a:t>
            </a:r>
            <a:endParaRPr lang="en-US" sz="5400" dirty="0">
              <a:solidFill>
                <a:srgbClr val="FFCC66"/>
              </a:solidFill>
            </a:endParaRPr>
          </a:p>
        </p:txBody>
      </p:sp>
      <p:pic>
        <p:nvPicPr>
          <p:cNvPr id="4" name="Picture 7" descr="C:\Users\Ellen\Desktop\Honey bees\Bees on flowers\2014-06-15_12-48-11_382.jpg"/>
          <p:cNvPicPr>
            <a:picLocks noGrp="1" noChangeAspect="1" noChangeArrowheads="1"/>
          </p:cNvPicPr>
          <p:nvPr>
            <p:ph idx="1"/>
          </p:nvPr>
        </p:nvPicPr>
        <p:blipFill>
          <a:blip r:embed="rId3" cstate="print"/>
          <a:srcRect/>
          <a:stretch>
            <a:fillRect/>
          </a:stretch>
        </p:blipFill>
        <p:spPr bwMode="auto">
          <a:xfrm>
            <a:off x="0" y="1676400"/>
            <a:ext cx="3784818" cy="2133599"/>
          </a:xfrm>
          <a:prstGeom prst="rect">
            <a:avLst/>
          </a:prstGeom>
          <a:noFill/>
        </p:spPr>
      </p:pic>
      <p:sp>
        <p:nvSpPr>
          <p:cNvPr id="8" name="TextBox 7"/>
          <p:cNvSpPr txBox="1"/>
          <p:nvPr/>
        </p:nvSpPr>
        <p:spPr>
          <a:xfrm>
            <a:off x="1600200" y="4038600"/>
            <a:ext cx="2081077" cy="461665"/>
          </a:xfrm>
          <a:prstGeom prst="rect">
            <a:avLst/>
          </a:prstGeom>
          <a:noFill/>
        </p:spPr>
        <p:txBody>
          <a:bodyPr wrap="square" rtlCol="0">
            <a:spAutoFit/>
          </a:bodyPr>
          <a:lstStyle/>
          <a:p>
            <a:r>
              <a:rPr lang="en-US" sz="2400" b="1" dirty="0" smtClean="0">
                <a:solidFill>
                  <a:schemeClr val="accent3">
                    <a:lumMod val="40000"/>
                    <a:lumOff val="60000"/>
                  </a:schemeClr>
                </a:solidFill>
              </a:rPr>
              <a:t>Nootka Rose</a:t>
            </a:r>
            <a:endParaRPr lang="en-US" sz="2400" b="1" dirty="0">
              <a:solidFill>
                <a:schemeClr val="accent3">
                  <a:lumMod val="40000"/>
                  <a:lumOff val="60000"/>
                </a:schemeClr>
              </a:solidFill>
            </a:endParaRPr>
          </a:p>
        </p:txBody>
      </p:sp>
      <p:pic>
        <p:nvPicPr>
          <p:cNvPr id="5122" name="Picture 2" descr="D:\Pictures\2011\2011-06\JRM_4849.jpg"/>
          <p:cNvPicPr>
            <a:picLocks noChangeAspect="1" noChangeArrowheads="1"/>
          </p:cNvPicPr>
          <p:nvPr/>
        </p:nvPicPr>
        <p:blipFill>
          <a:blip r:embed="rId4" cstate="print"/>
          <a:srcRect/>
          <a:stretch>
            <a:fillRect/>
          </a:stretch>
        </p:blipFill>
        <p:spPr bwMode="auto">
          <a:xfrm>
            <a:off x="3810000" y="4485903"/>
            <a:ext cx="3581400" cy="2372097"/>
          </a:xfrm>
          <a:prstGeom prst="rect">
            <a:avLst/>
          </a:prstGeom>
          <a:noFill/>
        </p:spPr>
      </p:pic>
      <p:pic>
        <p:nvPicPr>
          <p:cNvPr id="11" name="Picture 2" descr="F:\DCIM\100D5000\DSC_0690.JPG"/>
          <p:cNvPicPr>
            <a:picLocks noChangeAspect="1" noChangeArrowheads="1"/>
          </p:cNvPicPr>
          <p:nvPr/>
        </p:nvPicPr>
        <p:blipFill>
          <a:blip r:embed="rId5" cstate="print">
            <a:lum contrast="30000"/>
          </a:blip>
          <a:srcRect/>
          <a:stretch>
            <a:fillRect/>
          </a:stretch>
        </p:blipFill>
        <p:spPr bwMode="auto">
          <a:xfrm>
            <a:off x="4343400" y="1584938"/>
            <a:ext cx="4038600" cy="268226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5400" dirty="0" smtClean="0">
                <a:solidFill>
                  <a:srgbClr val="FFCC66"/>
                </a:solidFill>
              </a:rPr>
              <a:t>Native Plants:  </a:t>
            </a:r>
            <a:r>
              <a:rPr lang="en-US" dirty="0" smtClean="0">
                <a:solidFill>
                  <a:srgbClr val="FFCC66"/>
                </a:solidFill>
              </a:rPr>
              <a:t>June – July</a:t>
            </a:r>
            <a:endParaRPr lang="en-US" dirty="0"/>
          </a:p>
        </p:txBody>
      </p:sp>
      <p:pic>
        <p:nvPicPr>
          <p:cNvPr id="6146" name="Picture 2" descr="C:\Users\Ellen\Desktop\Honey bees\Bees on flowers\2014-07-04_11-07-52_789.jpg"/>
          <p:cNvPicPr>
            <a:picLocks noGrp="1" noChangeAspect="1" noChangeArrowheads="1"/>
          </p:cNvPicPr>
          <p:nvPr>
            <p:ph idx="1"/>
          </p:nvPr>
        </p:nvPicPr>
        <p:blipFill>
          <a:blip r:embed="rId3" cstate="print"/>
          <a:srcRect/>
          <a:stretch>
            <a:fillRect/>
          </a:stretch>
        </p:blipFill>
        <p:spPr bwMode="auto">
          <a:xfrm>
            <a:off x="228600" y="2057400"/>
            <a:ext cx="4492752" cy="3395472"/>
          </a:xfrm>
          <a:prstGeom prst="rect">
            <a:avLst/>
          </a:prstGeom>
          <a:noFill/>
        </p:spPr>
      </p:pic>
      <p:pic>
        <p:nvPicPr>
          <p:cNvPr id="5" name="Picture 2" descr="C:\Users\Ellen\Desktop\Honey bees\Bees on flowers\2014-06-30_15-15-58_222.jpg"/>
          <p:cNvPicPr>
            <a:picLocks noChangeAspect="1" noChangeArrowheads="1"/>
          </p:cNvPicPr>
          <p:nvPr/>
        </p:nvPicPr>
        <p:blipFill>
          <a:blip r:embed="rId4" cstate="print"/>
          <a:srcRect l="44167" t="5652" r="27500" b="38174"/>
          <a:stretch>
            <a:fillRect/>
          </a:stretch>
        </p:blipFill>
        <p:spPr bwMode="auto">
          <a:xfrm>
            <a:off x="5029200" y="1600200"/>
            <a:ext cx="2819400" cy="3151094"/>
          </a:xfrm>
          <a:prstGeom prst="rect">
            <a:avLst/>
          </a:prstGeom>
          <a:noFill/>
        </p:spPr>
      </p:pic>
      <p:pic>
        <p:nvPicPr>
          <p:cNvPr id="6" name="Picture 4" descr="DSC_0038"/>
          <p:cNvPicPr>
            <a:picLocks noChangeAspect="1" noChangeArrowheads="1"/>
          </p:cNvPicPr>
          <p:nvPr/>
        </p:nvPicPr>
        <p:blipFill>
          <a:blip r:embed="rId5" cstate="print"/>
          <a:srcRect l="9143" r="261" b="5000"/>
          <a:stretch>
            <a:fillRect/>
          </a:stretch>
        </p:blipFill>
        <p:spPr bwMode="auto">
          <a:xfrm>
            <a:off x="5410200" y="4724400"/>
            <a:ext cx="3060032" cy="2133600"/>
          </a:xfrm>
          <a:prstGeom prst="rect">
            <a:avLst/>
          </a:prstGeom>
          <a:noFill/>
          <a:ln w="9525">
            <a:noFill/>
            <a:miter lim="800000"/>
            <a:headEnd/>
            <a:tailEnd/>
          </a:ln>
        </p:spPr>
      </p:pic>
      <p:sp>
        <p:nvSpPr>
          <p:cNvPr id="7" name="Rectangle 6"/>
          <p:cNvSpPr/>
          <p:nvPr/>
        </p:nvSpPr>
        <p:spPr>
          <a:xfrm>
            <a:off x="3505200" y="5791200"/>
            <a:ext cx="1552028" cy="461665"/>
          </a:xfrm>
          <a:prstGeom prst="rect">
            <a:avLst/>
          </a:prstGeom>
        </p:spPr>
        <p:txBody>
          <a:bodyPr wrap="none">
            <a:spAutoFit/>
          </a:bodyPr>
          <a:lstStyle/>
          <a:p>
            <a:r>
              <a:rPr lang="en-US" sz="2400" b="1" dirty="0" smtClean="0">
                <a:solidFill>
                  <a:schemeClr val="accent3">
                    <a:lumMod val="40000"/>
                    <a:lumOff val="60000"/>
                  </a:schemeClr>
                </a:solidFill>
              </a:rPr>
              <a:t>Milkweed</a:t>
            </a:r>
            <a:endParaRPr lang="en-US" sz="2400" b="1" dirty="0">
              <a:solidFill>
                <a:schemeClr val="accent3">
                  <a:lumMod val="40000"/>
                  <a:lumOff val="6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l"/>
            <a:r>
              <a:rPr lang="en-US" sz="5400" dirty="0" smtClean="0">
                <a:solidFill>
                  <a:srgbClr val="FFE48F"/>
                </a:solidFill>
              </a:rPr>
              <a:t>Native Plants:  </a:t>
            </a:r>
            <a:r>
              <a:rPr lang="en-US" dirty="0" smtClean="0">
                <a:solidFill>
                  <a:srgbClr val="FFE48F"/>
                </a:solidFill>
              </a:rPr>
              <a:t>June – July </a:t>
            </a:r>
            <a:endParaRPr lang="en-US" dirty="0">
              <a:solidFill>
                <a:srgbClr val="FFE48F"/>
              </a:solidFill>
            </a:endParaRPr>
          </a:p>
        </p:txBody>
      </p:sp>
      <p:pic>
        <p:nvPicPr>
          <p:cNvPr id="4" name="Picture 4" descr="Shrubby Penstemon &amp; honeybees zoom1"/>
          <p:cNvPicPr>
            <a:picLocks noGrp="1" noChangeAspect="1" noChangeArrowheads="1"/>
          </p:cNvPicPr>
          <p:nvPr>
            <p:ph idx="1"/>
          </p:nvPr>
        </p:nvPicPr>
        <p:blipFill>
          <a:blip r:embed="rId3" cstate="print"/>
          <a:srcRect/>
          <a:stretch>
            <a:fillRect/>
          </a:stretch>
        </p:blipFill>
        <p:spPr bwMode="auto">
          <a:xfrm>
            <a:off x="152400" y="2133600"/>
            <a:ext cx="4925945" cy="3276600"/>
          </a:xfrm>
          <a:prstGeom prst="rect">
            <a:avLst/>
          </a:prstGeom>
          <a:noFill/>
          <a:ln w="9525">
            <a:noFill/>
            <a:miter lim="800000"/>
            <a:headEnd/>
            <a:tailEnd/>
          </a:ln>
        </p:spPr>
      </p:pic>
      <p:sp>
        <p:nvSpPr>
          <p:cNvPr id="5" name="TextBox 4"/>
          <p:cNvSpPr txBox="1"/>
          <p:nvPr/>
        </p:nvSpPr>
        <p:spPr>
          <a:xfrm>
            <a:off x="3505200" y="5410200"/>
            <a:ext cx="1742785" cy="461665"/>
          </a:xfrm>
          <a:prstGeom prst="rect">
            <a:avLst/>
          </a:prstGeom>
          <a:noFill/>
        </p:spPr>
        <p:txBody>
          <a:bodyPr wrap="none" rtlCol="0">
            <a:spAutoFit/>
          </a:bodyPr>
          <a:lstStyle/>
          <a:p>
            <a:r>
              <a:rPr lang="en-US" sz="2400" dirty="0" smtClean="0">
                <a:solidFill>
                  <a:schemeClr val="accent3">
                    <a:lumMod val="40000"/>
                    <a:lumOff val="60000"/>
                  </a:schemeClr>
                </a:solidFill>
              </a:rPr>
              <a:t>Penstemon</a:t>
            </a:r>
            <a:endParaRPr lang="en-US" sz="2400" b="1" dirty="0">
              <a:solidFill>
                <a:schemeClr val="accent3">
                  <a:lumMod val="40000"/>
                  <a:lumOff val="60000"/>
                </a:schemeClr>
              </a:solidFill>
            </a:endParaRPr>
          </a:p>
        </p:txBody>
      </p:sp>
      <p:pic>
        <p:nvPicPr>
          <p:cNvPr id="6" name="Picture 2" descr="C:\Users\Ellen\Desktop\Honey bees\Bees on flowers\blue on road.jpg"/>
          <p:cNvPicPr>
            <a:picLocks noChangeAspect="1" noChangeArrowheads="1"/>
          </p:cNvPicPr>
          <p:nvPr/>
        </p:nvPicPr>
        <p:blipFill>
          <a:blip r:embed="rId4" cstate="print"/>
          <a:srcRect/>
          <a:stretch>
            <a:fillRect/>
          </a:stretch>
        </p:blipFill>
        <p:spPr bwMode="auto">
          <a:xfrm>
            <a:off x="5486400" y="4267200"/>
            <a:ext cx="3454400" cy="2590800"/>
          </a:xfrm>
          <a:prstGeom prst="rect">
            <a:avLst/>
          </a:prstGeom>
          <a:noFill/>
        </p:spPr>
      </p:pic>
      <p:pic>
        <p:nvPicPr>
          <p:cNvPr id="7" name="Picture 4" descr="DSC_0024"/>
          <p:cNvPicPr>
            <a:picLocks noChangeAspect="1" noChangeArrowheads="1"/>
          </p:cNvPicPr>
          <p:nvPr/>
        </p:nvPicPr>
        <p:blipFill>
          <a:blip r:embed="rId5" cstate="print"/>
          <a:srcRect l="25731" t="17700" r="24055" b="30368"/>
          <a:stretch>
            <a:fillRect/>
          </a:stretch>
        </p:blipFill>
        <p:spPr bwMode="auto">
          <a:xfrm>
            <a:off x="5419934" y="1295400"/>
            <a:ext cx="3724066" cy="2561706"/>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6000" dirty="0" smtClean="0">
                <a:solidFill>
                  <a:srgbClr val="FFCC66"/>
                </a:solidFill>
              </a:rPr>
              <a:t>Native Plants:  </a:t>
            </a:r>
            <a:r>
              <a:rPr lang="en-US" sz="4900" dirty="0" smtClean="0">
                <a:solidFill>
                  <a:srgbClr val="FFCC66"/>
                </a:solidFill>
              </a:rPr>
              <a:t>June – July</a:t>
            </a:r>
            <a:r>
              <a:rPr lang="en-US" dirty="0" smtClean="0">
                <a:solidFill>
                  <a:srgbClr val="FFCC66"/>
                </a:solidFill>
              </a:rPr>
              <a:t/>
            </a:r>
            <a:br>
              <a:rPr lang="en-US" dirty="0" smtClean="0">
                <a:solidFill>
                  <a:srgbClr val="FFCC66"/>
                </a:solidFill>
              </a:rPr>
            </a:br>
            <a:endParaRPr lang="en-US" dirty="0"/>
          </a:p>
        </p:txBody>
      </p:sp>
      <p:pic>
        <p:nvPicPr>
          <p:cNvPr id="4" name="Picture 4" descr="Flower spider Honeybee GEVI"/>
          <p:cNvPicPr>
            <a:picLocks noGrp="1" noChangeAspect="1" noChangeArrowheads="1"/>
          </p:cNvPicPr>
          <p:nvPr>
            <p:ph idx="1"/>
          </p:nvPr>
        </p:nvPicPr>
        <p:blipFill>
          <a:blip r:embed="rId3" cstate="print"/>
          <a:srcRect l="5818" t="1250" r="3584"/>
          <a:stretch>
            <a:fillRect/>
          </a:stretch>
        </p:blipFill>
        <p:spPr bwMode="auto">
          <a:xfrm>
            <a:off x="1449964" y="1600200"/>
            <a:ext cx="6244072" cy="4525963"/>
          </a:xfrm>
          <a:prstGeom prst="rect">
            <a:avLst/>
          </a:prstGeom>
          <a:noFill/>
          <a:ln w="9525">
            <a:noFill/>
            <a:miter lim="800000"/>
            <a:headEnd/>
            <a:tailEnd/>
          </a:ln>
        </p:spPr>
      </p:pic>
      <p:sp>
        <p:nvSpPr>
          <p:cNvPr id="5" name="TextBox 4"/>
          <p:cNvSpPr txBox="1"/>
          <p:nvPr/>
        </p:nvSpPr>
        <p:spPr>
          <a:xfrm>
            <a:off x="3505200" y="6172200"/>
            <a:ext cx="2613216" cy="461665"/>
          </a:xfrm>
          <a:prstGeom prst="rect">
            <a:avLst/>
          </a:prstGeom>
          <a:noFill/>
        </p:spPr>
        <p:txBody>
          <a:bodyPr wrap="none" rtlCol="0">
            <a:spAutoFit/>
          </a:bodyPr>
          <a:lstStyle/>
          <a:p>
            <a:r>
              <a:rPr lang="en-US" sz="2400" b="1" dirty="0" smtClean="0">
                <a:solidFill>
                  <a:schemeClr val="accent3">
                    <a:lumMod val="40000"/>
                    <a:lumOff val="60000"/>
                  </a:schemeClr>
                </a:solidFill>
              </a:rPr>
              <a:t>Sticky Geranium</a:t>
            </a:r>
            <a:endParaRPr lang="en-US" sz="2400" b="1" dirty="0">
              <a:solidFill>
                <a:schemeClr val="accent3">
                  <a:lumMod val="40000"/>
                  <a:lumOff val="6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solidFill>
                  <a:srgbClr val="FFCC66"/>
                </a:solidFill>
              </a:rPr>
              <a:t>Native Plants:  </a:t>
            </a:r>
            <a:r>
              <a:rPr lang="en-US" sz="4900" dirty="0" smtClean="0">
                <a:solidFill>
                  <a:srgbClr val="FFCC66"/>
                </a:solidFill>
              </a:rPr>
              <a:t>June – July</a:t>
            </a:r>
            <a:r>
              <a:rPr lang="en-US" dirty="0" smtClean="0">
                <a:solidFill>
                  <a:srgbClr val="FFCC66"/>
                </a:solidFill>
              </a:rPr>
              <a:t/>
            </a:r>
            <a:br>
              <a:rPr lang="en-US" dirty="0" smtClean="0">
                <a:solidFill>
                  <a:srgbClr val="FFCC66"/>
                </a:solidFill>
              </a:rPr>
            </a:br>
            <a:endParaRPr lang="en-US" dirty="0"/>
          </a:p>
        </p:txBody>
      </p:sp>
      <p:pic>
        <p:nvPicPr>
          <p:cNvPr id="5" name="Content Placeholder 4" descr="C:\Users\Ellen\Desktop\Honey bees\Bees on flowers\20150613_115053.jpg"/>
          <p:cNvPicPr>
            <a:picLocks noGrp="1" noChangeAspect="1" noChangeArrowheads="1"/>
          </p:cNvPicPr>
          <p:nvPr>
            <p:ph idx="1"/>
          </p:nvPr>
        </p:nvPicPr>
        <p:blipFill>
          <a:blip r:embed="rId3" cstate="print"/>
          <a:srcRect l="49167" t="30741" r="21667" b="15926"/>
          <a:stretch>
            <a:fillRect/>
          </a:stretch>
        </p:blipFill>
        <p:spPr bwMode="auto">
          <a:xfrm>
            <a:off x="5257800" y="3200400"/>
            <a:ext cx="2954215" cy="2743200"/>
          </a:xfrm>
          <a:prstGeom prst="rect">
            <a:avLst/>
          </a:prstGeom>
          <a:noFill/>
        </p:spPr>
      </p:pic>
      <p:pic>
        <p:nvPicPr>
          <p:cNvPr id="1027" name="Picture 3" descr="C:\Users\Ellen\Desktop\Honey bees\Bees on flowers\beesonsnowberry1.JPG"/>
          <p:cNvPicPr>
            <a:picLocks noChangeAspect="1" noChangeArrowheads="1"/>
          </p:cNvPicPr>
          <p:nvPr/>
        </p:nvPicPr>
        <p:blipFill>
          <a:blip r:embed="rId4" cstate="print"/>
          <a:srcRect/>
          <a:stretch>
            <a:fillRect/>
          </a:stretch>
        </p:blipFill>
        <p:spPr bwMode="auto">
          <a:xfrm>
            <a:off x="457200" y="1905000"/>
            <a:ext cx="4429834" cy="3375660"/>
          </a:xfrm>
          <a:prstGeom prst="rect">
            <a:avLst/>
          </a:prstGeom>
          <a:noFill/>
        </p:spPr>
      </p:pic>
      <p:sp>
        <p:nvSpPr>
          <p:cNvPr id="7" name="TextBox 6"/>
          <p:cNvSpPr txBox="1"/>
          <p:nvPr/>
        </p:nvSpPr>
        <p:spPr>
          <a:xfrm>
            <a:off x="3048000" y="5410200"/>
            <a:ext cx="1828800" cy="461665"/>
          </a:xfrm>
          <a:prstGeom prst="rect">
            <a:avLst/>
          </a:prstGeom>
          <a:noFill/>
        </p:spPr>
        <p:txBody>
          <a:bodyPr wrap="square" rtlCol="0">
            <a:spAutoFit/>
          </a:bodyPr>
          <a:lstStyle/>
          <a:p>
            <a:r>
              <a:rPr lang="en-US" sz="2400" b="1" dirty="0" smtClean="0">
                <a:solidFill>
                  <a:schemeClr val="accent3">
                    <a:lumMod val="40000"/>
                    <a:lumOff val="60000"/>
                  </a:schemeClr>
                </a:solidFill>
              </a:rPr>
              <a:t>Snowberry</a:t>
            </a:r>
            <a:endParaRPr lang="en-US" sz="2400" b="1" dirty="0">
              <a:solidFill>
                <a:schemeClr val="accent3">
                  <a:lumMod val="40000"/>
                  <a:lumOff val="6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algn="l"/>
            <a:r>
              <a:rPr lang="en-US" sz="5400" dirty="0" smtClean="0">
                <a:solidFill>
                  <a:srgbClr val="FFCC66"/>
                </a:solidFill>
              </a:rPr>
              <a:t>Native Plants: </a:t>
            </a:r>
            <a:r>
              <a:rPr lang="en-US" dirty="0" smtClean="0">
                <a:solidFill>
                  <a:srgbClr val="FFCC66"/>
                </a:solidFill>
              </a:rPr>
              <a:t>March - April</a:t>
            </a:r>
            <a:endParaRPr lang="en-US" dirty="0">
              <a:solidFill>
                <a:srgbClr val="FFCC66"/>
              </a:solidFill>
            </a:endParaRPr>
          </a:p>
        </p:txBody>
      </p:sp>
      <p:sp>
        <p:nvSpPr>
          <p:cNvPr id="6" name="TextBox 5"/>
          <p:cNvSpPr txBox="1"/>
          <p:nvPr/>
        </p:nvSpPr>
        <p:spPr>
          <a:xfrm>
            <a:off x="3429000" y="5791200"/>
            <a:ext cx="2509020" cy="461665"/>
          </a:xfrm>
          <a:prstGeom prst="rect">
            <a:avLst/>
          </a:prstGeom>
          <a:noFill/>
        </p:spPr>
        <p:txBody>
          <a:bodyPr wrap="none" rtlCol="0">
            <a:spAutoFit/>
          </a:bodyPr>
          <a:lstStyle/>
          <a:p>
            <a:r>
              <a:rPr lang="en-US" sz="2400" b="1" dirty="0" smtClean="0">
                <a:solidFill>
                  <a:schemeClr val="accent3">
                    <a:lumMod val="40000"/>
                    <a:lumOff val="60000"/>
                  </a:schemeClr>
                </a:solidFill>
              </a:rPr>
              <a:t>Salt and Pepper</a:t>
            </a:r>
            <a:endParaRPr lang="en-US" sz="2400" b="1" dirty="0">
              <a:solidFill>
                <a:schemeClr val="accent3">
                  <a:lumMod val="40000"/>
                  <a:lumOff val="60000"/>
                </a:schemeClr>
              </a:solidFill>
            </a:endParaRPr>
          </a:p>
        </p:txBody>
      </p:sp>
      <p:pic>
        <p:nvPicPr>
          <p:cNvPr id="7" name="Picture 4" descr="D:\Pictures\2014\2014-03\2014-03-23_12-29-33_389.jpg"/>
          <p:cNvPicPr>
            <a:picLocks noChangeAspect="1" noChangeArrowheads="1"/>
          </p:cNvPicPr>
          <p:nvPr/>
        </p:nvPicPr>
        <p:blipFill>
          <a:blip r:embed="rId3" cstate="print"/>
          <a:srcRect l="47191" r="29213" b="59858"/>
          <a:stretch>
            <a:fillRect/>
          </a:stretch>
        </p:blipFill>
        <p:spPr bwMode="auto">
          <a:xfrm>
            <a:off x="4953000" y="2133600"/>
            <a:ext cx="3581398" cy="3410857"/>
          </a:xfrm>
          <a:prstGeom prst="rect">
            <a:avLst/>
          </a:prstGeom>
          <a:noFill/>
        </p:spPr>
      </p:pic>
      <p:pic>
        <p:nvPicPr>
          <p:cNvPr id="8" name="Picture 3" descr="D:\Pictures\2014\2014-03\2014-03-23_12-28-35_429.jpg"/>
          <p:cNvPicPr>
            <a:picLocks noChangeAspect="1" noChangeArrowheads="1"/>
          </p:cNvPicPr>
          <p:nvPr/>
        </p:nvPicPr>
        <p:blipFill>
          <a:blip r:embed="rId4" cstate="print"/>
          <a:srcRect l="31667" t="50000" r="37500" b="8609"/>
          <a:stretch>
            <a:fillRect/>
          </a:stretch>
        </p:blipFill>
        <p:spPr bwMode="auto">
          <a:xfrm>
            <a:off x="381000" y="2133600"/>
            <a:ext cx="4229100" cy="3429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sz="5400" dirty="0" smtClean="0">
                <a:solidFill>
                  <a:srgbClr val="FFCC66"/>
                </a:solidFill>
              </a:rPr>
              <a:t>Native Plants:  </a:t>
            </a:r>
            <a:r>
              <a:rPr lang="en-US" dirty="0" smtClean="0">
                <a:solidFill>
                  <a:srgbClr val="FFCC66"/>
                </a:solidFill>
              </a:rPr>
              <a:t>June – July</a:t>
            </a:r>
            <a:endParaRPr lang="en-US" dirty="0"/>
          </a:p>
        </p:txBody>
      </p:sp>
      <p:pic>
        <p:nvPicPr>
          <p:cNvPr id="4" name="Picture 4" descr="DSC_0270"/>
          <p:cNvPicPr>
            <a:picLocks noGrp="1" noChangeAspect="1" noChangeArrowheads="1"/>
          </p:cNvPicPr>
          <p:nvPr>
            <p:ph idx="1"/>
          </p:nvPr>
        </p:nvPicPr>
        <p:blipFill>
          <a:blip r:embed="rId3" cstate="print"/>
          <a:srcRect l="1662" t="3751" r="7741"/>
          <a:stretch>
            <a:fillRect/>
          </a:stretch>
        </p:blipFill>
        <p:spPr bwMode="auto">
          <a:xfrm>
            <a:off x="304800" y="1447800"/>
            <a:ext cx="4314278" cy="3048001"/>
          </a:xfrm>
          <a:prstGeom prst="rect">
            <a:avLst/>
          </a:prstGeom>
          <a:noFill/>
          <a:ln w="9525">
            <a:noFill/>
            <a:miter lim="800000"/>
            <a:headEnd/>
            <a:tailEnd/>
          </a:ln>
        </p:spPr>
      </p:pic>
      <p:sp>
        <p:nvSpPr>
          <p:cNvPr id="5" name="TextBox 4"/>
          <p:cNvSpPr txBox="1"/>
          <p:nvPr/>
        </p:nvSpPr>
        <p:spPr>
          <a:xfrm>
            <a:off x="1600200" y="4495800"/>
            <a:ext cx="1295547" cy="461665"/>
          </a:xfrm>
          <a:prstGeom prst="rect">
            <a:avLst/>
          </a:prstGeom>
          <a:noFill/>
        </p:spPr>
        <p:txBody>
          <a:bodyPr wrap="none" rtlCol="0">
            <a:spAutoFit/>
          </a:bodyPr>
          <a:lstStyle/>
          <a:p>
            <a:r>
              <a:rPr lang="en-US" sz="2400" b="1" dirty="0" smtClean="0">
                <a:solidFill>
                  <a:schemeClr val="accent3">
                    <a:lumMod val="40000"/>
                    <a:lumOff val="60000"/>
                  </a:schemeClr>
                </a:solidFill>
              </a:rPr>
              <a:t>Lewisia</a:t>
            </a:r>
            <a:endParaRPr lang="en-US" sz="2400" b="1" dirty="0">
              <a:solidFill>
                <a:schemeClr val="accent3">
                  <a:lumMod val="40000"/>
                  <a:lumOff val="60000"/>
                </a:schemeClr>
              </a:solidFill>
            </a:endParaRPr>
          </a:p>
        </p:txBody>
      </p:sp>
      <p:pic>
        <p:nvPicPr>
          <p:cNvPr id="6" name="Picture 5" descr="DSC_0197"/>
          <p:cNvPicPr>
            <a:picLocks noChangeAspect="1" noChangeArrowheads="1"/>
          </p:cNvPicPr>
          <p:nvPr/>
        </p:nvPicPr>
        <p:blipFill>
          <a:blip r:embed="rId4" cstate="print"/>
          <a:srcRect l="9145" t="8749"/>
          <a:stretch>
            <a:fillRect/>
          </a:stretch>
        </p:blipFill>
        <p:spPr bwMode="auto">
          <a:xfrm>
            <a:off x="4852987" y="2971800"/>
            <a:ext cx="4291013" cy="2865582"/>
          </a:xfrm>
          <a:prstGeom prst="rect">
            <a:avLst/>
          </a:prstGeom>
          <a:noFill/>
          <a:ln w="9525">
            <a:noFill/>
            <a:miter lim="800000"/>
            <a:headEnd/>
            <a:tailEnd/>
          </a:ln>
        </p:spPr>
      </p:pic>
      <p:sp>
        <p:nvSpPr>
          <p:cNvPr id="7" name="TextBox 6"/>
          <p:cNvSpPr txBox="1"/>
          <p:nvPr/>
        </p:nvSpPr>
        <p:spPr>
          <a:xfrm>
            <a:off x="5486400" y="5867400"/>
            <a:ext cx="3195105" cy="461665"/>
          </a:xfrm>
          <a:prstGeom prst="rect">
            <a:avLst/>
          </a:prstGeom>
          <a:noFill/>
        </p:spPr>
        <p:txBody>
          <a:bodyPr wrap="none" rtlCol="0">
            <a:spAutoFit/>
          </a:bodyPr>
          <a:lstStyle/>
          <a:p>
            <a:r>
              <a:rPr lang="en-US" sz="2400" b="1" dirty="0" smtClean="0">
                <a:solidFill>
                  <a:schemeClr val="accent3">
                    <a:lumMod val="40000"/>
                    <a:lumOff val="60000"/>
                  </a:schemeClr>
                </a:solidFill>
              </a:rPr>
              <a:t>Northern Buckwheat</a:t>
            </a:r>
            <a:endParaRPr lang="en-US" sz="2400" b="1" dirty="0">
              <a:solidFill>
                <a:schemeClr val="accent3">
                  <a:lumMod val="40000"/>
                  <a:lumOff val="60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FFCC66"/>
                </a:solidFill>
              </a:rPr>
              <a:t>Native Plants:  </a:t>
            </a:r>
            <a:r>
              <a:rPr lang="en-US" dirty="0" smtClean="0">
                <a:solidFill>
                  <a:srgbClr val="FFCC66"/>
                </a:solidFill>
              </a:rPr>
              <a:t>June – July</a:t>
            </a:r>
            <a:endParaRPr lang="en-US" dirty="0">
              <a:solidFill>
                <a:srgbClr val="FFCC66"/>
              </a:solidFill>
            </a:endParaRPr>
          </a:p>
        </p:txBody>
      </p:sp>
      <p:pic>
        <p:nvPicPr>
          <p:cNvPr id="5" name="Picture 3" descr="C:\Users\Ellen\Desktop\Honey bees\Bees on flowers\D7K_4244.jpg"/>
          <p:cNvPicPr>
            <a:picLocks noChangeAspect="1" noChangeArrowheads="1"/>
          </p:cNvPicPr>
          <p:nvPr/>
        </p:nvPicPr>
        <p:blipFill>
          <a:blip r:embed="rId3" cstate="print"/>
          <a:srcRect l="32000" t="745" r="22000" b="19235"/>
          <a:stretch>
            <a:fillRect/>
          </a:stretch>
        </p:blipFill>
        <p:spPr bwMode="auto">
          <a:xfrm>
            <a:off x="2895600" y="4724400"/>
            <a:ext cx="1446362" cy="1666460"/>
          </a:xfrm>
          <a:prstGeom prst="rect">
            <a:avLst/>
          </a:prstGeom>
          <a:noFill/>
        </p:spPr>
      </p:pic>
      <p:sp>
        <p:nvSpPr>
          <p:cNvPr id="7" name="TextBox 6"/>
          <p:cNvSpPr txBox="1"/>
          <p:nvPr/>
        </p:nvSpPr>
        <p:spPr>
          <a:xfrm>
            <a:off x="2895600" y="6396335"/>
            <a:ext cx="1828800" cy="461665"/>
          </a:xfrm>
          <a:prstGeom prst="rect">
            <a:avLst/>
          </a:prstGeom>
          <a:noFill/>
        </p:spPr>
        <p:txBody>
          <a:bodyPr wrap="square" rtlCol="0">
            <a:spAutoFit/>
          </a:bodyPr>
          <a:lstStyle/>
          <a:p>
            <a:r>
              <a:rPr lang="en-US" sz="2400" b="1" dirty="0" smtClean="0">
                <a:solidFill>
                  <a:schemeClr val="accent3">
                    <a:lumMod val="40000"/>
                    <a:lumOff val="60000"/>
                  </a:schemeClr>
                </a:solidFill>
              </a:rPr>
              <a:t>Heals All</a:t>
            </a:r>
            <a:endParaRPr lang="en-US" sz="2400" b="1" dirty="0">
              <a:solidFill>
                <a:schemeClr val="accent3">
                  <a:lumMod val="40000"/>
                  <a:lumOff val="60000"/>
                </a:schemeClr>
              </a:solidFill>
            </a:endParaRPr>
          </a:p>
        </p:txBody>
      </p:sp>
      <p:pic>
        <p:nvPicPr>
          <p:cNvPr id="4098" name="Picture 2" descr="D:\Pictures\2011\2011-06\D7K_4452.JPG"/>
          <p:cNvPicPr>
            <a:picLocks noChangeAspect="1" noChangeArrowheads="1"/>
          </p:cNvPicPr>
          <p:nvPr/>
        </p:nvPicPr>
        <p:blipFill>
          <a:blip r:embed="rId4" cstate="print"/>
          <a:srcRect/>
          <a:stretch>
            <a:fillRect/>
          </a:stretch>
        </p:blipFill>
        <p:spPr bwMode="auto">
          <a:xfrm>
            <a:off x="5334000" y="4334493"/>
            <a:ext cx="3810000" cy="2523507"/>
          </a:xfrm>
          <a:prstGeom prst="rect">
            <a:avLst/>
          </a:prstGeom>
          <a:noFill/>
        </p:spPr>
      </p:pic>
      <p:sp>
        <p:nvSpPr>
          <p:cNvPr id="6" name="TextBox 5"/>
          <p:cNvSpPr txBox="1"/>
          <p:nvPr/>
        </p:nvSpPr>
        <p:spPr>
          <a:xfrm>
            <a:off x="6248400" y="3962400"/>
            <a:ext cx="2369559" cy="461665"/>
          </a:xfrm>
          <a:prstGeom prst="rect">
            <a:avLst/>
          </a:prstGeom>
          <a:noFill/>
        </p:spPr>
        <p:txBody>
          <a:bodyPr wrap="none" rtlCol="0">
            <a:spAutoFit/>
          </a:bodyPr>
          <a:lstStyle/>
          <a:p>
            <a:r>
              <a:rPr lang="en-US" sz="2400" b="1" dirty="0" smtClean="0">
                <a:solidFill>
                  <a:schemeClr val="accent3">
                    <a:lumMod val="40000"/>
                    <a:lumOff val="60000"/>
                  </a:schemeClr>
                </a:solidFill>
              </a:rPr>
              <a:t>Douglas Onion</a:t>
            </a:r>
            <a:endParaRPr lang="en-US" sz="2400" b="1" dirty="0">
              <a:solidFill>
                <a:schemeClr val="accent3">
                  <a:lumMod val="40000"/>
                  <a:lumOff val="60000"/>
                </a:schemeClr>
              </a:solidFill>
            </a:endParaRPr>
          </a:p>
        </p:txBody>
      </p:sp>
      <p:pic>
        <p:nvPicPr>
          <p:cNvPr id="8" name="Picture 5" descr="Honeybee on Apache 1"/>
          <p:cNvPicPr>
            <a:picLocks noChangeAspect="1" noChangeArrowheads="1"/>
          </p:cNvPicPr>
          <p:nvPr/>
        </p:nvPicPr>
        <p:blipFill>
          <a:blip r:embed="rId5" cstate="print"/>
          <a:srcRect l="-676" t="25063" r="42599" b="41270"/>
          <a:stretch>
            <a:fillRect/>
          </a:stretch>
        </p:blipFill>
        <p:spPr bwMode="auto">
          <a:xfrm>
            <a:off x="0" y="3124200"/>
            <a:ext cx="2538544" cy="2209800"/>
          </a:xfrm>
          <a:prstGeom prst="rect">
            <a:avLst/>
          </a:prstGeom>
          <a:noFill/>
          <a:ln w="9525">
            <a:noFill/>
            <a:miter lim="800000"/>
            <a:headEnd/>
            <a:tailEnd/>
          </a:ln>
        </p:spPr>
      </p:pic>
      <p:sp>
        <p:nvSpPr>
          <p:cNvPr id="9" name="TextBox 8"/>
          <p:cNvSpPr txBox="1"/>
          <p:nvPr/>
        </p:nvSpPr>
        <p:spPr>
          <a:xfrm>
            <a:off x="152400" y="5257800"/>
            <a:ext cx="2305439" cy="461665"/>
          </a:xfrm>
          <a:prstGeom prst="rect">
            <a:avLst/>
          </a:prstGeom>
          <a:noFill/>
        </p:spPr>
        <p:txBody>
          <a:bodyPr wrap="none" rtlCol="0">
            <a:spAutoFit/>
          </a:bodyPr>
          <a:lstStyle/>
          <a:p>
            <a:r>
              <a:rPr lang="en-US" sz="2400" b="1" dirty="0" smtClean="0">
                <a:solidFill>
                  <a:schemeClr val="accent3">
                    <a:lumMod val="40000"/>
                    <a:lumOff val="60000"/>
                  </a:schemeClr>
                </a:solidFill>
              </a:rPr>
              <a:t>Apache Plume</a:t>
            </a:r>
            <a:endParaRPr lang="en-US" sz="2400" b="1" dirty="0">
              <a:solidFill>
                <a:schemeClr val="accent3">
                  <a:lumMod val="40000"/>
                  <a:lumOff val="60000"/>
                </a:schemeClr>
              </a:solidFill>
            </a:endParaRPr>
          </a:p>
        </p:txBody>
      </p:sp>
      <p:pic>
        <p:nvPicPr>
          <p:cNvPr id="10" name="Picture 6" descr="117"/>
          <p:cNvPicPr>
            <a:picLocks noChangeAspect="1" noChangeArrowheads="1"/>
          </p:cNvPicPr>
          <p:nvPr/>
        </p:nvPicPr>
        <p:blipFill>
          <a:blip r:embed="rId6" cstate="print"/>
          <a:srcRect l="15913" t="36250" r="31723"/>
          <a:stretch>
            <a:fillRect/>
          </a:stretch>
        </p:blipFill>
        <p:spPr bwMode="auto">
          <a:xfrm>
            <a:off x="3124200" y="1447800"/>
            <a:ext cx="2918012" cy="2362200"/>
          </a:xfrm>
          <a:prstGeom prst="rect">
            <a:avLst/>
          </a:prstGeom>
          <a:noFill/>
          <a:ln w="9525">
            <a:noFill/>
            <a:miter lim="800000"/>
            <a:headEnd/>
            <a:tailEnd/>
          </a:ln>
        </p:spPr>
      </p:pic>
      <p:sp>
        <p:nvSpPr>
          <p:cNvPr id="11" name="TextBox 10"/>
          <p:cNvSpPr txBox="1"/>
          <p:nvPr/>
        </p:nvSpPr>
        <p:spPr>
          <a:xfrm>
            <a:off x="3733800" y="3733800"/>
            <a:ext cx="2029723" cy="461665"/>
          </a:xfrm>
          <a:prstGeom prst="rect">
            <a:avLst/>
          </a:prstGeom>
          <a:noFill/>
        </p:spPr>
        <p:txBody>
          <a:bodyPr wrap="none" rtlCol="0">
            <a:spAutoFit/>
          </a:bodyPr>
          <a:lstStyle/>
          <a:p>
            <a:r>
              <a:rPr lang="en-US" sz="2400" b="1" dirty="0" smtClean="0">
                <a:solidFill>
                  <a:schemeClr val="accent3">
                    <a:lumMod val="40000"/>
                    <a:lumOff val="60000"/>
                  </a:schemeClr>
                </a:solidFill>
              </a:rPr>
              <a:t>Cone Flower</a:t>
            </a:r>
            <a:endParaRPr lang="en-US" sz="2400" b="1" dirty="0">
              <a:solidFill>
                <a:schemeClr val="accent3">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p:spPr>
        <p:txBody>
          <a:bodyPr>
            <a:normAutofit fontScale="90000"/>
          </a:bodyPr>
          <a:lstStyle/>
          <a:p>
            <a:r>
              <a:rPr lang="en-US" sz="5400" dirty="0" smtClean="0">
                <a:solidFill>
                  <a:srgbClr val="FFCC66"/>
                </a:solidFill>
              </a:rPr>
              <a:t>Native Plants:  </a:t>
            </a:r>
            <a:r>
              <a:rPr lang="en-US" dirty="0" smtClean="0">
                <a:solidFill>
                  <a:srgbClr val="FFCC66"/>
                </a:solidFill>
              </a:rPr>
              <a:t>June – July</a:t>
            </a:r>
            <a:endParaRPr lang="en-US" dirty="0"/>
          </a:p>
        </p:txBody>
      </p:sp>
      <p:pic>
        <p:nvPicPr>
          <p:cNvPr id="4" name="Content Placeholder 3" descr="C:\Users\Ellen\Desktop\Honey bees\Bees on flowers\beesonoceanspray.JPG"/>
          <p:cNvPicPr>
            <a:picLocks noGrp="1" noChangeAspect="1" noChangeArrowheads="1"/>
          </p:cNvPicPr>
          <p:nvPr>
            <p:ph idx="1"/>
          </p:nvPr>
        </p:nvPicPr>
        <p:blipFill>
          <a:blip r:embed="rId3" cstate="print"/>
          <a:srcRect/>
          <a:stretch>
            <a:fillRect/>
          </a:stretch>
        </p:blipFill>
        <p:spPr bwMode="auto">
          <a:xfrm>
            <a:off x="0" y="1600200"/>
            <a:ext cx="4959006" cy="3048000"/>
          </a:xfrm>
          <a:prstGeom prst="rect">
            <a:avLst/>
          </a:prstGeom>
          <a:noFill/>
        </p:spPr>
      </p:pic>
      <p:sp>
        <p:nvSpPr>
          <p:cNvPr id="5" name="Rectangle 4"/>
          <p:cNvSpPr/>
          <p:nvPr/>
        </p:nvSpPr>
        <p:spPr>
          <a:xfrm>
            <a:off x="1066800" y="4648200"/>
            <a:ext cx="2066591" cy="461665"/>
          </a:xfrm>
          <a:prstGeom prst="rect">
            <a:avLst/>
          </a:prstGeom>
        </p:spPr>
        <p:txBody>
          <a:bodyPr wrap="none">
            <a:spAutoFit/>
          </a:bodyPr>
          <a:lstStyle/>
          <a:p>
            <a:r>
              <a:rPr lang="en-US" sz="2400" b="1" dirty="0" smtClean="0">
                <a:solidFill>
                  <a:schemeClr val="accent3">
                    <a:lumMod val="40000"/>
                    <a:lumOff val="60000"/>
                  </a:schemeClr>
                </a:solidFill>
              </a:rPr>
              <a:t>Ocean Spray</a:t>
            </a:r>
            <a:endParaRPr lang="en-US" sz="2400" b="1" dirty="0">
              <a:solidFill>
                <a:schemeClr val="accent3">
                  <a:lumMod val="40000"/>
                  <a:lumOff val="60000"/>
                </a:schemeClr>
              </a:solidFill>
            </a:endParaRPr>
          </a:p>
        </p:txBody>
      </p:sp>
      <p:pic>
        <p:nvPicPr>
          <p:cNvPr id="6" name="Picture 4" descr="122"/>
          <p:cNvPicPr>
            <a:picLocks noChangeAspect="1" noChangeArrowheads="1"/>
          </p:cNvPicPr>
          <p:nvPr/>
        </p:nvPicPr>
        <p:blipFill>
          <a:blip r:embed="rId4" cstate="print"/>
          <a:srcRect l="9143" t="7500"/>
          <a:stretch>
            <a:fillRect/>
          </a:stretch>
        </p:blipFill>
        <p:spPr bwMode="auto">
          <a:xfrm>
            <a:off x="4800600" y="3276600"/>
            <a:ext cx="4164807" cy="2819400"/>
          </a:xfrm>
          <a:prstGeom prst="rect">
            <a:avLst/>
          </a:prstGeom>
          <a:noFill/>
          <a:ln w="9525">
            <a:noFill/>
            <a:miter lim="800000"/>
            <a:headEnd/>
            <a:tailEnd/>
          </a:ln>
        </p:spPr>
      </p:pic>
      <p:sp>
        <p:nvSpPr>
          <p:cNvPr id="7" name="TextBox 6"/>
          <p:cNvSpPr txBox="1"/>
          <p:nvPr/>
        </p:nvSpPr>
        <p:spPr>
          <a:xfrm>
            <a:off x="6324600" y="6019800"/>
            <a:ext cx="1622560" cy="461665"/>
          </a:xfrm>
          <a:prstGeom prst="rect">
            <a:avLst/>
          </a:prstGeom>
          <a:noFill/>
        </p:spPr>
        <p:txBody>
          <a:bodyPr wrap="none" rtlCol="0">
            <a:spAutoFit/>
          </a:bodyPr>
          <a:lstStyle/>
          <a:p>
            <a:r>
              <a:rPr lang="en-US" sz="2400" b="1" dirty="0" smtClean="0">
                <a:solidFill>
                  <a:schemeClr val="accent3">
                    <a:lumMod val="40000"/>
                    <a:lumOff val="60000"/>
                  </a:schemeClr>
                </a:solidFill>
              </a:rPr>
              <a:t>Asclepias</a:t>
            </a:r>
            <a:endParaRPr lang="en-US" sz="2400" b="1" dirty="0">
              <a:solidFill>
                <a:schemeClr val="accent3">
                  <a:lumMod val="40000"/>
                  <a:lumOff val="60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Autofit/>
          </a:bodyPr>
          <a:lstStyle/>
          <a:p>
            <a:pPr algn="l"/>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June - July</a:t>
            </a:r>
            <a:endParaRPr lang="en-US" dirty="0">
              <a:solidFill>
                <a:schemeClr val="accent3">
                  <a:lumMod val="40000"/>
                  <a:lumOff val="60000"/>
                </a:schemeClr>
              </a:solidFill>
            </a:endParaRPr>
          </a:p>
        </p:txBody>
      </p:sp>
      <p:pic>
        <p:nvPicPr>
          <p:cNvPr id="4099" name="Picture 3" descr="C:\Users\Ellen\Desktop\Honey bees\Bees on flowers\JRM_2130.jpg"/>
          <p:cNvPicPr>
            <a:picLocks noGrp="1" noChangeAspect="1" noChangeArrowheads="1"/>
          </p:cNvPicPr>
          <p:nvPr>
            <p:ph idx="1"/>
          </p:nvPr>
        </p:nvPicPr>
        <p:blipFill>
          <a:blip r:embed="rId3" cstate="print"/>
          <a:srcRect/>
          <a:stretch>
            <a:fillRect/>
          </a:stretch>
        </p:blipFill>
        <p:spPr bwMode="auto">
          <a:xfrm>
            <a:off x="990600" y="1676400"/>
            <a:ext cx="3359624" cy="3276600"/>
          </a:xfrm>
          <a:prstGeom prst="rect">
            <a:avLst/>
          </a:prstGeom>
          <a:noFill/>
        </p:spPr>
      </p:pic>
      <p:pic>
        <p:nvPicPr>
          <p:cNvPr id="4102" name="Picture 6" descr="C:\Users\Ellen\Desktop\Honey bees\Bees on flowers\2012-07-06_14-13-50_439.jpg"/>
          <p:cNvPicPr>
            <a:picLocks noChangeAspect="1" noChangeArrowheads="1"/>
          </p:cNvPicPr>
          <p:nvPr/>
        </p:nvPicPr>
        <p:blipFill>
          <a:blip r:embed="rId4" cstate="print"/>
          <a:srcRect/>
          <a:stretch>
            <a:fillRect/>
          </a:stretch>
        </p:blipFill>
        <p:spPr bwMode="auto">
          <a:xfrm>
            <a:off x="4724400" y="3276600"/>
            <a:ext cx="3732348" cy="3324683"/>
          </a:xfrm>
          <a:prstGeom prst="rect">
            <a:avLst/>
          </a:prstGeom>
          <a:noFill/>
        </p:spPr>
      </p:pic>
      <p:sp>
        <p:nvSpPr>
          <p:cNvPr id="7" name="TextBox 6"/>
          <p:cNvSpPr txBox="1"/>
          <p:nvPr/>
        </p:nvSpPr>
        <p:spPr>
          <a:xfrm>
            <a:off x="1600200" y="5029200"/>
            <a:ext cx="1319077" cy="461665"/>
          </a:xfrm>
          <a:prstGeom prst="rect">
            <a:avLst/>
          </a:prstGeom>
          <a:noFill/>
        </p:spPr>
        <p:txBody>
          <a:bodyPr wrap="square" rtlCol="0">
            <a:spAutoFit/>
          </a:bodyPr>
          <a:lstStyle/>
          <a:p>
            <a:r>
              <a:rPr lang="en-US" sz="2400" b="1" dirty="0" smtClean="0">
                <a:solidFill>
                  <a:srgbClr val="FFE48F"/>
                </a:solidFill>
              </a:rPr>
              <a:t>Rose</a:t>
            </a:r>
            <a:endParaRPr lang="en-US" sz="2400" b="1" dirty="0">
              <a:solidFill>
                <a:srgbClr val="FFE48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a:bodyPr>
          <a:lstStyle/>
          <a:p>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June - July</a:t>
            </a:r>
            <a:endParaRPr lang="en-US" dirty="0"/>
          </a:p>
        </p:txBody>
      </p:sp>
      <p:pic>
        <p:nvPicPr>
          <p:cNvPr id="5" name="Picture 2" descr="C:\Users\Ellen\Desktop\Honey bees\Bees on flowers\D7K_3503.jpg"/>
          <p:cNvPicPr>
            <a:picLocks noChangeAspect="1" noChangeArrowheads="1"/>
          </p:cNvPicPr>
          <p:nvPr/>
        </p:nvPicPr>
        <p:blipFill>
          <a:blip r:embed="rId3" cstate="print"/>
          <a:srcRect l="27735" t="26186" r="17344"/>
          <a:stretch>
            <a:fillRect/>
          </a:stretch>
        </p:blipFill>
        <p:spPr bwMode="auto">
          <a:xfrm>
            <a:off x="4863967" y="2819400"/>
            <a:ext cx="4280033" cy="3810000"/>
          </a:xfrm>
          <a:prstGeom prst="rect">
            <a:avLst/>
          </a:prstGeom>
          <a:noFill/>
        </p:spPr>
      </p:pic>
      <p:pic>
        <p:nvPicPr>
          <p:cNvPr id="7" name="Picture 10" descr="C:\Users\Ellen\Desktop\Honey bees\Bees on flowers\D7K_3402.jpg"/>
          <p:cNvPicPr>
            <a:picLocks noGrp="1" noChangeAspect="1" noChangeArrowheads="1"/>
          </p:cNvPicPr>
          <p:nvPr>
            <p:ph idx="1"/>
          </p:nvPr>
        </p:nvPicPr>
        <p:blipFill>
          <a:blip r:embed="rId4" cstate="print"/>
          <a:srcRect l="10760" r="28200" b="46171"/>
          <a:stretch>
            <a:fillRect/>
          </a:stretch>
        </p:blipFill>
        <p:spPr bwMode="auto">
          <a:xfrm>
            <a:off x="0" y="1600201"/>
            <a:ext cx="4678945" cy="2819399"/>
          </a:xfrm>
          <a:prstGeom prst="rect">
            <a:avLst/>
          </a:prstGeom>
          <a:noFill/>
        </p:spPr>
      </p:pic>
      <p:sp>
        <p:nvSpPr>
          <p:cNvPr id="8" name="TextBox 7"/>
          <p:cNvSpPr txBox="1"/>
          <p:nvPr/>
        </p:nvSpPr>
        <p:spPr>
          <a:xfrm>
            <a:off x="1447801" y="4495801"/>
            <a:ext cx="2514600" cy="461665"/>
          </a:xfrm>
          <a:prstGeom prst="rect">
            <a:avLst/>
          </a:prstGeom>
          <a:noFill/>
        </p:spPr>
        <p:txBody>
          <a:bodyPr wrap="square" rtlCol="0">
            <a:spAutoFit/>
          </a:bodyPr>
          <a:lstStyle/>
          <a:p>
            <a:r>
              <a:rPr lang="en-US" sz="2400" b="1" dirty="0" smtClean="0">
                <a:solidFill>
                  <a:srgbClr val="FFE48F"/>
                </a:solidFill>
              </a:rPr>
              <a:t>Honeysuckle</a:t>
            </a:r>
            <a:endParaRPr lang="en-US" sz="2400" b="1" dirty="0">
              <a:solidFill>
                <a:srgbClr val="FFE48F"/>
              </a:solidFill>
            </a:endParaRPr>
          </a:p>
        </p:txBody>
      </p:sp>
      <p:sp>
        <p:nvSpPr>
          <p:cNvPr id="9" name="TextBox 8"/>
          <p:cNvSpPr txBox="1"/>
          <p:nvPr/>
        </p:nvSpPr>
        <p:spPr>
          <a:xfrm>
            <a:off x="6477000" y="2362201"/>
            <a:ext cx="1420067" cy="461665"/>
          </a:xfrm>
          <a:prstGeom prst="rect">
            <a:avLst/>
          </a:prstGeom>
          <a:noFill/>
        </p:spPr>
        <p:txBody>
          <a:bodyPr wrap="square" rtlCol="0">
            <a:spAutoFit/>
          </a:bodyPr>
          <a:lstStyle/>
          <a:p>
            <a:r>
              <a:rPr lang="en-US" sz="2400" b="1" dirty="0" smtClean="0">
                <a:solidFill>
                  <a:srgbClr val="FFE48F"/>
                </a:solidFill>
              </a:rPr>
              <a:t>Allium</a:t>
            </a:r>
            <a:endParaRPr lang="en-US" sz="2400" b="1" dirty="0">
              <a:solidFill>
                <a:srgbClr val="FFE48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June - July</a:t>
            </a:r>
            <a:endParaRPr lang="en-US" dirty="0"/>
          </a:p>
        </p:txBody>
      </p:sp>
      <p:pic>
        <p:nvPicPr>
          <p:cNvPr id="4" name="Content Placeholder 3" descr="C:\Users\Ellen\Desktop\Honey bees\Bees on flowers\D7K_4048.jpg"/>
          <p:cNvPicPr>
            <a:picLocks noGrp="1" noChangeAspect="1" noChangeArrowheads="1"/>
          </p:cNvPicPr>
          <p:nvPr>
            <p:ph idx="1"/>
          </p:nvPr>
        </p:nvPicPr>
        <p:blipFill>
          <a:blip r:embed="rId3" cstate="print"/>
          <a:srcRect l="14945" r="16357"/>
          <a:stretch>
            <a:fillRect/>
          </a:stretch>
        </p:blipFill>
        <p:spPr bwMode="auto">
          <a:xfrm>
            <a:off x="2362200" y="1524000"/>
            <a:ext cx="4694352" cy="4525963"/>
          </a:xfrm>
          <a:prstGeom prst="rect">
            <a:avLst/>
          </a:prstGeom>
          <a:noFill/>
        </p:spPr>
      </p:pic>
      <p:sp>
        <p:nvSpPr>
          <p:cNvPr id="5" name="TextBox 4"/>
          <p:cNvSpPr txBox="1"/>
          <p:nvPr/>
        </p:nvSpPr>
        <p:spPr>
          <a:xfrm>
            <a:off x="3276600" y="6096000"/>
            <a:ext cx="2667000" cy="461665"/>
          </a:xfrm>
          <a:prstGeom prst="rect">
            <a:avLst/>
          </a:prstGeom>
          <a:noFill/>
        </p:spPr>
        <p:txBody>
          <a:bodyPr wrap="square" rtlCol="0">
            <a:spAutoFit/>
          </a:bodyPr>
          <a:lstStyle/>
          <a:p>
            <a:r>
              <a:rPr lang="en-US" sz="2400" b="1" dirty="0" smtClean="0">
                <a:solidFill>
                  <a:srgbClr val="FFE48F"/>
                </a:solidFill>
              </a:rPr>
              <a:t>Bachelor Button</a:t>
            </a:r>
            <a:endParaRPr lang="en-US" sz="2400" b="1" dirty="0">
              <a:solidFill>
                <a:srgbClr val="FFE48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a:bodyPr>
          <a:lstStyle/>
          <a:p>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June - July</a:t>
            </a:r>
            <a:endParaRPr lang="en-US" dirty="0">
              <a:solidFill>
                <a:srgbClr val="FFCC66"/>
              </a:solidFill>
            </a:endParaRPr>
          </a:p>
        </p:txBody>
      </p:sp>
      <p:pic>
        <p:nvPicPr>
          <p:cNvPr id="4098" name="Picture 2" descr="C:\Users\Ellen\Desktop\Honey bees\Bees on flowers\yelow squash.jpg"/>
          <p:cNvPicPr>
            <a:picLocks noGrp="1" noChangeAspect="1" noChangeArrowheads="1"/>
          </p:cNvPicPr>
          <p:nvPr>
            <p:ph idx="1"/>
          </p:nvPr>
        </p:nvPicPr>
        <p:blipFill>
          <a:blip r:embed="rId3" cstate="print"/>
          <a:srcRect/>
          <a:stretch>
            <a:fillRect/>
          </a:stretch>
        </p:blipFill>
        <p:spPr bwMode="auto">
          <a:xfrm>
            <a:off x="228600" y="1905000"/>
            <a:ext cx="2845801" cy="3057678"/>
          </a:xfrm>
          <a:prstGeom prst="rect">
            <a:avLst/>
          </a:prstGeom>
          <a:noFill/>
        </p:spPr>
      </p:pic>
      <p:pic>
        <p:nvPicPr>
          <p:cNvPr id="5" name="Picture 3" descr="C:\Users\Ellen\Desktop\Honey bees\Bees on flowers\2012-09-06_15-10-05_74.jpg"/>
          <p:cNvPicPr>
            <a:picLocks noChangeAspect="1" noChangeArrowheads="1"/>
          </p:cNvPicPr>
          <p:nvPr/>
        </p:nvPicPr>
        <p:blipFill>
          <a:blip r:embed="rId4" cstate="print"/>
          <a:srcRect/>
          <a:stretch>
            <a:fillRect/>
          </a:stretch>
        </p:blipFill>
        <p:spPr bwMode="auto">
          <a:xfrm>
            <a:off x="4343400" y="1524000"/>
            <a:ext cx="4595302" cy="2568494"/>
          </a:xfrm>
          <a:prstGeom prst="rect">
            <a:avLst/>
          </a:prstGeom>
          <a:noFill/>
        </p:spPr>
      </p:pic>
      <p:sp>
        <p:nvSpPr>
          <p:cNvPr id="6" name="TextBox 5"/>
          <p:cNvSpPr txBox="1"/>
          <p:nvPr/>
        </p:nvSpPr>
        <p:spPr>
          <a:xfrm>
            <a:off x="304800" y="5257800"/>
            <a:ext cx="1752600" cy="461665"/>
          </a:xfrm>
          <a:prstGeom prst="rect">
            <a:avLst/>
          </a:prstGeom>
          <a:noFill/>
        </p:spPr>
        <p:txBody>
          <a:bodyPr wrap="square" rtlCol="0">
            <a:spAutoFit/>
          </a:bodyPr>
          <a:lstStyle/>
          <a:p>
            <a:r>
              <a:rPr lang="en-US" sz="2400" b="1" dirty="0" smtClean="0">
                <a:solidFill>
                  <a:srgbClr val="FFE48F"/>
                </a:solidFill>
              </a:rPr>
              <a:t>Squash</a:t>
            </a:r>
            <a:endParaRPr lang="en-US" sz="2400" b="1" dirty="0">
              <a:solidFill>
                <a:srgbClr val="FFE48F"/>
              </a:solidFill>
            </a:endParaRPr>
          </a:p>
        </p:txBody>
      </p:sp>
      <p:sp>
        <p:nvSpPr>
          <p:cNvPr id="7" name="TextBox 6"/>
          <p:cNvSpPr txBox="1"/>
          <p:nvPr/>
        </p:nvSpPr>
        <p:spPr>
          <a:xfrm>
            <a:off x="6324600" y="4114800"/>
            <a:ext cx="1956444" cy="461665"/>
          </a:xfrm>
          <a:prstGeom prst="rect">
            <a:avLst/>
          </a:prstGeom>
          <a:noFill/>
        </p:spPr>
        <p:txBody>
          <a:bodyPr wrap="square" rtlCol="0">
            <a:spAutoFit/>
          </a:bodyPr>
          <a:lstStyle/>
          <a:p>
            <a:r>
              <a:rPr lang="en-US" sz="2400" b="1" dirty="0" smtClean="0">
                <a:solidFill>
                  <a:srgbClr val="FFE48F"/>
                </a:solidFill>
              </a:rPr>
              <a:t>Cilantro</a:t>
            </a:r>
            <a:endParaRPr lang="en-US" sz="2400" b="1" dirty="0">
              <a:solidFill>
                <a:srgbClr val="FFE48F"/>
              </a:solidFill>
            </a:endParaRPr>
          </a:p>
        </p:txBody>
      </p:sp>
      <p:pic>
        <p:nvPicPr>
          <p:cNvPr id="8" name="Picture 3" descr="C:\Users\Marilyn\Desktop\aug 21 2012 026.JPG"/>
          <p:cNvPicPr>
            <a:picLocks noChangeAspect="1" noChangeArrowheads="1"/>
          </p:cNvPicPr>
          <p:nvPr/>
        </p:nvPicPr>
        <p:blipFill>
          <a:blip r:embed="rId5" cstate="print"/>
          <a:srcRect/>
          <a:stretch>
            <a:fillRect/>
          </a:stretch>
        </p:blipFill>
        <p:spPr bwMode="auto">
          <a:xfrm>
            <a:off x="2209800" y="3810000"/>
            <a:ext cx="3051735" cy="304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rmAutofit fontScale="90000"/>
          </a:bodyPr>
          <a:lstStyle/>
          <a:p>
            <a:pPr algn="l"/>
            <a:r>
              <a:rPr lang="en-US" sz="5400" dirty="0" smtClean="0">
                <a:solidFill>
                  <a:schemeClr val="accent3">
                    <a:lumMod val="40000"/>
                    <a:lumOff val="60000"/>
                  </a:schemeClr>
                </a:solidFill>
              </a:rPr>
              <a:t>Domestic Plants:  </a:t>
            </a:r>
            <a:r>
              <a:rPr lang="en-US" sz="4900" dirty="0" smtClean="0">
                <a:solidFill>
                  <a:schemeClr val="accent3">
                    <a:lumMod val="40000"/>
                    <a:lumOff val="60000"/>
                  </a:schemeClr>
                </a:solidFill>
              </a:rPr>
              <a:t>June - July</a:t>
            </a:r>
            <a:endParaRPr lang="en-US" sz="4900" dirty="0"/>
          </a:p>
        </p:txBody>
      </p:sp>
      <p:pic>
        <p:nvPicPr>
          <p:cNvPr id="4" name="Picture 9" descr="C:\Users\Ellen\Desktop\Honey bees\Bees on flowers\2014-07-06_18-46-46_809.jpg"/>
          <p:cNvPicPr>
            <a:picLocks noGrp="1" noChangeAspect="1" noChangeArrowheads="1"/>
          </p:cNvPicPr>
          <p:nvPr>
            <p:ph idx="1"/>
          </p:nvPr>
        </p:nvPicPr>
        <p:blipFill>
          <a:blip r:embed="rId3" cstate="print"/>
          <a:srcRect l="23333" t="1217" r="44167" b="-261"/>
          <a:stretch>
            <a:fillRect/>
          </a:stretch>
        </p:blipFill>
        <p:spPr bwMode="auto">
          <a:xfrm>
            <a:off x="0" y="1905000"/>
            <a:ext cx="2634502" cy="4525963"/>
          </a:xfrm>
          <a:prstGeom prst="rect">
            <a:avLst/>
          </a:prstGeom>
          <a:noFill/>
        </p:spPr>
      </p:pic>
      <p:pic>
        <p:nvPicPr>
          <p:cNvPr id="8" name="Picture 5" descr="C:\Users\Ellen\Desktop\Honey bees\Bees on flowers\2013-06-24_16-00-56_434.jpg"/>
          <p:cNvPicPr>
            <a:picLocks noChangeAspect="1" noChangeArrowheads="1"/>
          </p:cNvPicPr>
          <p:nvPr/>
        </p:nvPicPr>
        <p:blipFill>
          <a:blip r:embed="rId4" cstate="print"/>
          <a:srcRect/>
          <a:stretch>
            <a:fillRect/>
          </a:stretch>
        </p:blipFill>
        <p:spPr bwMode="auto">
          <a:xfrm>
            <a:off x="5715000" y="1446649"/>
            <a:ext cx="3049005" cy="3491157"/>
          </a:xfrm>
          <a:prstGeom prst="rect">
            <a:avLst/>
          </a:prstGeom>
          <a:noFill/>
        </p:spPr>
      </p:pic>
      <p:sp>
        <p:nvSpPr>
          <p:cNvPr id="6" name="TextBox 5"/>
          <p:cNvSpPr txBox="1"/>
          <p:nvPr/>
        </p:nvSpPr>
        <p:spPr>
          <a:xfrm>
            <a:off x="2590800" y="5715000"/>
            <a:ext cx="2209800" cy="461665"/>
          </a:xfrm>
          <a:prstGeom prst="rect">
            <a:avLst/>
          </a:prstGeom>
          <a:noFill/>
        </p:spPr>
        <p:txBody>
          <a:bodyPr wrap="square" rtlCol="0">
            <a:spAutoFit/>
          </a:bodyPr>
          <a:lstStyle/>
          <a:p>
            <a:r>
              <a:rPr lang="en-US" sz="2400" b="1" dirty="0" smtClean="0">
                <a:solidFill>
                  <a:srgbClr val="FFE48F"/>
                </a:solidFill>
              </a:rPr>
              <a:t>Sweet Clover</a:t>
            </a:r>
            <a:endParaRPr lang="en-US" sz="2400" b="1" dirty="0">
              <a:solidFill>
                <a:srgbClr val="FFE48F"/>
              </a:solidFill>
            </a:endParaRPr>
          </a:p>
        </p:txBody>
      </p:sp>
      <p:sp>
        <p:nvSpPr>
          <p:cNvPr id="7" name="TextBox 6"/>
          <p:cNvSpPr txBox="1"/>
          <p:nvPr/>
        </p:nvSpPr>
        <p:spPr>
          <a:xfrm>
            <a:off x="6477000" y="4876800"/>
            <a:ext cx="2362201" cy="461665"/>
          </a:xfrm>
          <a:prstGeom prst="rect">
            <a:avLst/>
          </a:prstGeom>
          <a:noFill/>
        </p:spPr>
        <p:txBody>
          <a:bodyPr wrap="square" rtlCol="0">
            <a:spAutoFit/>
          </a:bodyPr>
          <a:lstStyle/>
          <a:p>
            <a:r>
              <a:rPr lang="en-US" sz="2400" b="1" dirty="0" smtClean="0">
                <a:solidFill>
                  <a:srgbClr val="FFE48F"/>
                </a:solidFill>
              </a:rPr>
              <a:t>Dutch Clover</a:t>
            </a:r>
            <a:endParaRPr lang="en-US" sz="2400" b="1" dirty="0">
              <a:solidFill>
                <a:srgbClr val="FFE48F"/>
              </a:solidFill>
            </a:endParaRPr>
          </a:p>
        </p:txBody>
      </p:sp>
      <p:pic>
        <p:nvPicPr>
          <p:cNvPr id="10" name="Picture 4" descr="C:\Users\Ellen\Desktop\Honey bees\Bees on flowers\20150701_195705_001.jpg"/>
          <p:cNvPicPr>
            <a:picLocks noChangeAspect="1" noChangeArrowheads="1"/>
          </p:cNvPicPr>
          <p:nvPr/>
        </p:nvPicPr>
        <p:blipFill>
          <a:blip r:embed="rId5" cstate="print"/>
          <a:srcRect l="27941" t="12963" r="33824" b="41111"/>
          <a:stretch>
            <a:fillRect/>
          </a:stretch>
        </p:blipFill>
        <p:spPr bwMode="auto">
          <a:xfrm>
            <a:off x="2743200" y="2743200"/>
            <a:ext cx="2743200" cy="25908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sz="6000" dirty="0" smtClean="0">
                <a:solidFill>
                  <a:schemeClr val="accent3">
                    <a:lumMod val="40000"/>
                    <a:lumOff val="60000"/>
                  </a:schemeClr>
                </a:solidFill>
              </a:rPr>
              <a:t>Domestic</a:t>
            </a:r>
            <a:r>
              <a:rPr lang="en-US" sz="5400" dirty="0" smtClean="0">
                <a:solidFill>
                  <a:schemeClr val="accent3">
                    <a:lumMod val="40000"/>
                    <a:lumOff val="60000"/>
                  </a:schemeClr>
                </a:solidFill>
              </a:rPr>
              <a:t> </a:t>
            </a:r>
            <a:r>
              <a:rPr lang="en-US" sz="6000" dirty="0" smtClean="0">
                <a:solidFill>
                  <a:schemeClr val="accent3">
                    <a:lumMod val="40000"/>
                    <a:lumOff val="60000"/>
                  </a:schemeClr>
                </a:solidFill>
              </a:rPr>
              <a:t>Plants:  </a:t>
            </a:r>
            <a:r>
              <a:rPr lang="en-US" dirty="0" smtClean="0">
                <a:solidFill>
                  <a:schemeClr val="accent3">
                    <a:lumMod val="40000"/>
                    <a:lumOff val="60000"/>
                  </a:schemeClr>
                </a:solidFill>
              </a:rPr>
              <a:t>June – July</a:t>
            </a:r>
            <a:endParaRPr lang="en-US" dirty="0">
              <a:solidFill>
                <a:schemeClr val="accent3">
                  <a:lumMod val="40000"/>
                  <a:lumOff val="60000"/>
                </a:schemeClr>
              </a:solidFill>
            </a:endParaRPr>
          </a:p>
        </p:txBody>
      </p:sp>
      <p:pic>
        <p:nvPicPr>
          <p:cNvPr id="2050" name="Picture 2" descr="C:\Users\Ellen\Desktop\Honey bees\Bees on flowers\blue weed 2.jpg"/>
          <p:cNvPicPr>
            <a:picLocks noGrp="1" noChangeAspect="1" noChangeArrowheads="1"/>
          </p:cNvPicPr>
          <p:nvPr>
            <p:ph idx="1"/>
          </p:nvPr>
        </p:nvPicPr>
        <p:blipFill>
          <a:blip r:embed="rId3" cstate="print"/>
          <a:srcRect/>
          <a:stretch>
            <a:fillRect/>
          </a:stretch>
        </p:blipFill>
        <p:spPr bwMode="auto">
          <a:xfrm>
            <a:off x="228600" y="1371600"/>
            <a:ext cx="5486400" cy="4114800"/>
          </a:xfrm>
          <a:prstGeom prst="rect">
            <a:avLst/>
          </a:prstGeom>
          <a:noFill/>
        </p:spPr>
      </p:pic>
      <p:sp>
        <p:nvSpPr>
          <p:cNvPr id="7" name="TextBox 6"/>
          <p:cNvSpPr txBox="1"/>
          <p:nvPr/>
        </p:nvSpPr>
        <p:spPr>
          <a:xfrm>
            <a:off x="1676400" y="5486400"/>
            <a:ext cx="1981200" cy="461665"/>
          </a:xfrm>
          <a:prstGeom prst="rect">
            <a:avLst/>
          </a:prstGeom>
          <a:noFill/>
        </p:spPr>
        <p:txBody>
          <a:bodyPr wrap="square" rtlCol="0">
            <a:spAutoFit/>
          </a:bodyPr>
          <a:lstStyle/>
          <a:p>
            <a:r>
              <a:rPr lang="en-US" sz="2400" b="1" dirty="0" smtClean="0">
                <a:solidFill>
                  <a:srgbClr val="FFE48F"/>
                </a:solidFill>
              </a:rPr>
              <a:t>Blue Weed </a:t>
            </a:r>
            <a:endParaRPr lang="en-US" sz="2400" b="1" dirty="0">
              <a:solidFill>
                <a:srgbClr val="FFE48F"/>
              </a:solidFill>
            </a:endParaRPr>
          </a:p>
        </p:txBody>
      </p:sp>
      <p:pic>
        <p:nvPicPr>
          <p:cNvPr id="47105" name="Picture 1" descr="C:\Users\Ellen\Downloads\bee on yellow flower joe.JPG"/>
          <p:cNvPicPr>
            <a:picLocks noChangeAspect="1" noChangeArrowheads="1"/>
          </p:cNvPicPr>
          <p:nvPr/>
        </p:nvPicPr>
        <p:blipFill>
          <a:blip r:embed="rId4" cstate="print"/>
          <a:srcRect/>
          <a:stretch>
            <a:fillRect/>
          </a:stretch>
        </p:blipFill>
        <p:spPr bwMode="auto">
          <a:xfrm>
            <a:off x="5842000" y="4267200"/>
            <a:ext cx="3302000" cy="2476500"/>
          </a:xfrm>
          <a:prstGeom prst="rect">
            <a:avLst/>
          </a:prstGeom>
          <a:noFill/>
        </p:spPr>
      </p:pic>
      <p:sp>
        <p:nvSpPr>
          <p:cNvPr id="6" name="TextBox 5"/>
          <p:cNvSpPr txBox="1"/>
          <p:nvPr/>
        </p:nvSpPr>
        <p:spPr>
          <a:xfrm>
            <a:off x="6934200" y="3429000"/>
            <a:ext cx="1176925" cy="461665"/>
          </a:xfrm>
          <a:prstGeom prst="rect">
            <a:avLst/>
          </a:prstGeom>
          <a:noFill/>
        </p:spPr>
        <p:txBody>
          <a:bodyPr wrap="none" rtlCol="0">
            <a:spAutoFit/>
          </a:bodyPr>
          <a:lstStyle/>
          <a:p>
            <a:r>
              <a:rPr lang="en-US" sz="2400" b="1" dirty="0" smtClean="0">
                <a:solidFill>
                  <a:srgbClr val="FFE48F"/>
                </a:solidFill>
              </a:rPr>
              <a:t>Salsify</a:t>
            </a:r>
            <a:endParaRPr lang="en-US" sz="2400" b="1" dirty="0">
              <a:solidFill>
                <a:srgbClr val="FFE48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5400" dirty="0" smtClean="0">
                <a:solidFill>
                  <a:schemeClr val="accent3">
                    <a:lumMod val="40000"/>
                    <a:lumOff val="60000"/>
                  </a:schemeClr>
                </a:solidFill>
              </a:rPr>
              <a:t>Domestic Plants:  </a:t>
            </a:r>
            <a:r>
              <a:rPr lang="en-US" dirty="0" smtClean="0">
                <a:solidFill>
                  <a:schemeClr val="accent3">
                    <a:lumMod val="40000"/>
                    <a:lumOff val="60000"/>
                  </a:schemeClr>
                </a:solidFill>
              </a:rPr>
              <a:t>June – July</a:t>
            </a:r>
            <a:endParaRPr lang="en-US" dirty="0"/>
          </a:p>
        </p:txBody>
      </p:sp>
      <p:pic>
        <p:nvPicPr>
          <p:cNvPr id="4" name="Picture 4" descr="D:\Pictures\2013\2013-06\2013-06-26_12-21-33_849.jpg"/>
          <p:cNvPicPr>
            <a:picLocks noGrp="1" noChangeAspect="1" noChangeArrowheads="1"/>
          </p:cNvPicPr>
          <p:nvPr>
            <p:ph idx="1"/>
          </p:nvPr>
        </p:nvPicPr>
        <p:blipFill>
          <a:blip r:embed="rId3" cstate="print"/>
          <a:srcRect l="45833" t="31043" r="35833" b="36696"/>
          <a:stretch>
            <a:fillRect/>
          </a:stretch>
        </p:blipFill>
        <p:spPr bwMode="auto">
          <a:xfrm>
            <a:off x="609600" y="1981200"/>
            <a:ext cx="3733800" cy="3703729"/>
          </a:xfrm>
          <a:prstGeom prst="rect">
            <a:avLst/>
          </a:prstGeom>
          <a:noFill/>
        </p:spPr>
      </p:pic>
      <p:sp>
        <p:nvSpPr>
          <p:cNvPr id="5" name="TextBox 4"/>
          <p:cNvSpPr txBox="1"/>
          <p:nvPr/>
        </p:nvSpPr>
        <p:spPr>
          <a:xfrm>
            <a:off x="1143000" y="5715000"/>
            <a:ext cx="2627642" cy="461665"/>
          </a:xfrm>
          <a:prstGeom prst="rect">
            <a:avLst/>
          </a:prstGeom>
          <a:noFill/>
        </p:spPr>
        <p:txBody>
          <a:bodyPr wrap="none" rtlCol="0">
            <a:spAutoFit/>
          </a:bodyPr>
          <a:lstStyle/>
          <a:p>
            <a:r>
              <a:rPr lang="en-US" sz="2400" b="1" dirty="0" smtClean="0">
                <a:solidFill>
                  <a:srgbClr val="FFE48F"/>
                </a:solidFill>
              </a:rPr>
              <a:t>Common Mallow</a:t>
            </a:r>
            <a:endParaRPr lang="en-US" sz="2400" b="1" dirty="0">
              <a:solidFill>
                <a:srgbClr val="FFE48F"/>
              </a:solidFill>
            </a:endParaRPr>
          </a:p>
        </p:txBody>
      </p:sp>
      <p:pic>
        <p:nvPicPr>
          <p:cNvPr id="45058" name="Picture 2" descr="C:\Users\Ellen\Downloads\bee on knapweed joe.JPG"/>
          <p:cNvPicPr>
            <a:picLocks noChangeAspect="1" noChangeArrowheads="1"/>
          </p:cNvPicPr>
          <p:nvPr/>
        </p:nvPicPr>
        <p:blipFill>
          <a:blip r:embed="rId4" cstate="print"/>
          <a:srcRect/>
          <a:stretch>
            <a:fillRect/>
          </a:stretch>
        </p:blipFill>
        <p:spPr bwMode="auto">
          <a:xfrm>
            <a:off x="5562600" y="3123329"/>
            <a:ext cx="2438400" cy="2591671"/>
          </a:xfrm>
          <a:prstGeom prst="rect">
            <a:avLst/>
          </a:prstGeom>
          <a:noFill/>
        </p:spPr>
      </p:pic>
      <p:sp>
        <p:nvSpPr>
          <p:cNvPr id="7" name="TextBox 6"/>
          <p:cNvSpPr txBox="1"/>
          <p:nvPr/>
        </p:nvSpPr>
        <p:spPr>
          <a:xfrm>
            <a:off x="5867400" y="5715000"/>
            <a:ext cx="1723549" cy="461665"/>
          </a:xfrm>
          <a:prstGeom prst="rect">
            <a:avLst/>
          </a:prstGeom>
          <a:noFill/>
        </p:spPr>
        <p:txBody>
          <a:bodyPr wrap="none" rtlCol="0">
            <a:spAutoFit/>
          </a:bodyPr>
          <a:lstStyle/>
          <a:p>
            <a:r>
              <a:rPr lang="en-US" sz="2400" b="1" dirty="0" smtClean="0">
                <a:solidFill>
                  <a:srgbClr val="FFE48F"/>
                </a:solidFill>
              </a:rPr>
              <a:t>Knapweed</a:t>
            </a:r>
            <a:endParaRPr lang="en-US" sz="2400" b="1" dirty="0">
              <a:solidFill>
                <a:srgbClr val="FFE48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l"/>
            <a:r>
              <a:rPr lang="en-US" sz="5400" dirty="0" smtClean="0">
                <a:solidFill>
                  <a:srgbClr val="FFCC66"/>
                </a:solidFill>
              </a:rPr>
              <a:t>Native Plants: </a:t>
            </a:r>
            <a:r>
              <a:rPr lang="en-US" dirty="0" smtClean="0">
                <a:solidFill>
                  <a:srgbClr val="FFCC66"/>
                </a:solidFill>
              </a:rPr>
              <a:t>March - April</a:t>
            </a:r>
            <a:endParaRPr lang="en-US" dirty="0"/>
          </a:p>
        </p:txBody>
      </p:sp>
      <p:pic>
        <p:nvPicPr>
          <p:cNvPr id="4" name="Picture 2" descr="C:\Users\Ellen\Desktop\Honey bees\Bees on flowers\JRM_9097.jpg"/>
          <p:cNvPicPr>
            <a:picLocks noGrp="1" noChangeAspect="1" noChangeArrowheads="1"/>
          </p:cNvPicPr>
          <p:nvPr>
            <p:ph idx="1"/>
          </p:nvPr>
        </p:nvPicPr>
        <p:blipFill>
          <a:blip r:embed="rId3" cstate="print"/>
          <a:srcRect/>
          <a:stretch>
            <a:fillRect/>
          </a:stretch>
        </p:blipFill>
        <p:spPr bwMode="auto">
          <a:xfrm>
            <a:off x="2169722" y="1600200"/>
            <a:ext cx="4804556" cy="4525963"/>
          </a:xfrm>
          <a:prstGeom prst="rect">
            <a:avLst/>
          </a:prstGeom>
          <a:noFill/>
        </p:spPr>
      </p:pic>
      <p:sp>
        <p:nvSpPr>
          <p:cNvPr id="5" name="TextBox 4"/>
          <p:cNvSpPr txBox="1"/>
          <p:nvPr/>
        </p:nvSpPr>
        <p:spPr>
          <a:xfrm>
            <a:off x="3733800" y="6027003"/>
            <a:ext cx="2129622" cy="830997"/>
          </a:xfrm>
          <a:prstGeom prst="rect">
            <a:avLst/>
          </a:prstGeom>
          <a:noFill/>
        </p:spPr>
        <p:txBody>
          <a:bodyPr wrap="none" rtlCol="0">
            <a:spAutoFit/>
          </a:bodyPr>
          <a:lstStyle/>
          <a:p>
            <a:r>
              <a:rPr lang="en-US" sz="2400" b="1" dirty="0" smtClean="0">
                <a:solidFill>
                  <a:schemeClr val="accent3">
                    <a:lumMod val="40000"/>
                    <a:lumOff val="60000"/>
                  </a:schemeClr>
                </a:solidFill>
              </a:rPr>
              <a:t>Grass Widow</a:t>
            </a:r>
          </a:p>
          <a:p>
            <a:endParaRPr lang="en-US" sz="2400" b="1" dirty="0">
              <a:solidFill>
                <a:schemeClr val="accent3">
                  <a:lumMod val="40000"/>
                  <a:lumOff val="60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6000" dirty="0" smtClean="0">
                <a:solidFill>
                  <a:schemeClr val="accent3">
                    <a:lumMod val="40000"/>
                    <a:lumOff val="60000"/>
                  </a:schemeClr>
                </a:solidFill>
              </a:rPr>
              <a:t>Domestic Plants:  </a:t>
            </a:r>
            <a:r>
              <a:rPr lang="en-US" dirty="0" smtClean="0">
                <a:solidFill>
                  <a:schemeClr val="accent3">
                    <a:lumMod val="40000"/>
                    <a:lumOff val="60000"/>
                  </a:schemeClr>
                </a:solidFill>
              </a:rPr>
              <a:t>June - July</a:t>
            </a:r>
            <a:endParaRPr lang="en-US" dirty="0"/>
          </a:p>
        </p:txBody>
      </p:sp>
      <p:sp>
        <p:nvSpPr>
          <p:cNvPr id="5" name="TextBox 4"/>
          <p:cNvSpPr txBox="1"/>
          <p:nvPr/>
        </p:nvSpPr>
        <p:spPr>
          <a:xfrm>
            <a:off x="3124200" y="5029200"/>
            <a:ext cx="1208985" cy="461665"/>
          </a:xfrm>
          <a:prstGeom prst="rect">
            <a:avLst/>
          </a:prstGeom>
          <a:noFill/>
        </p:spPr>
        <p:txBody>
          <a:bodyPr wrap="none" rtlCol="0">
            <a:spAutoFit/>
          </a:bodyPr>
          <a:lstStyle/>
          <a:p>
            <a:r>
              <a:rPr lang="en-US" sz="2400" b="1" dirty="0" smtClean="0">
                <a:solidFill>
                  <a:srgbClr val="FFE48F"/>
                </a:solidFill>
              </a:rPr>
              <a:t>Mallow</a:t>
            </a:r>
            <a:endParaRPr lang="en-US" sz="2400" b="1" dirty="0">
              <a:solidFill>
                <a:srgbClr val="FFE48F"/>
              </a:solidFill>
            </a:endParaRPr>
          </a:p>
        </p:txBody>
      </p:sp>
      <p:pic>
        <p:nvPicPr>
          <p:cNvPr id="6" name="Picture 8" descr="C:\Users\Ellen\Desktop\Honey bees\Bees on flowers\2014-06-28_14-39-53_53.jpg"/>
          <p:cNvPicPr>
            <a:picLocks noChangeAspect="1" noChangeArrowheads="1"/>
          </p:cNvPicPr>
          <p:nvPr/>
        </p:nvPicPr>
        <p:blipFill>
          <a:blip r:embed="rId3" cstate="print"/>
          <a:srcRect l="15833" t="33739" r="42500" b="24870"/>
          <a:stretch>
            <a:fillRect/>
          </a:stretch>
        </p:blipFill>
        <p:spPr bwMode="auto">
          <a:xfrm>
            <a:off x="380999" y="2209800"/>
            <a:ext cx="4626429" cy="2590800"/>
          </a:xfrm>
          <a:prstGeom prst="rect">
            <a:avLst/>
          </a:prstGeom>
          <a:noFill/>
        </p:spPr>
      </p:pic>
      <p:pic>
        <p:nvPicPr>
          <p:cNvPr id="7" name="Picture 2" descr="C:\Users\Ellen\Desktop\Honey bees\Bees on flowers\D7K_4108.jpg"/>
          <p:cNvPicPr>
            <a:picLocks noChangeAspect="1" noChangeArrowheads="1"/>
          </p:cNvPicPr>
          <p:nvPr/>
        </p:nvPicPr>
        <p:blipFill>
          <a:blip r:embed="rId4" cstate="print"/>
          <a:srcRect/>
          <a:stretch>
            <a:fillRect/>
          </a:stretch>
        </p:blipFill>
        <p:spPr bwMode="auto">
          <a:xfrm>
            <a:off x="5105400" y="4286002"/>
            <a:ext cx="3883212" cy="257199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l"/>
            <a:r>
              <a:rPr lang="en-US" sz="6000" dirty="0" smtClean="0">
                <a:solidFill>
                  <a:srgbClr val="FFCC66"/>
                </a:solidFill>
              </a:rPr>
              <a:t>Native Plants: </a:t>
            </a:r>
            <a:r>
              <a:rPr lang="en-US" dirty="0" smtClean="0">
                <a:solidFill>
                  <a:srgbClr val="FFCC66"/>
                </a:solidFill>
              </a:rPr>
              <a:t>August - September</a:t>
            </a:r>
            <a:endParaRPr lang="en-US" dirty="0"/>
          </a:p>
        </p:txBody>
      </p:sp>
      <p:pic>
        <p:nvPicPr>
          <p:cNvPr id="6" name="Picture 4" descr="DSC_0017"/>
          <p:cNvPicPr>
            <a:picLocks noChangeAspect="1" noChangeArrowheads="1"/>
          </p:cNvPicPr>
          <p:nvPr/>
        </p:nvPicPr>
        <p:blipFill>
          <a:blip r:embed="rId3" cstate="print"/>
          <a:srcRect/>
          <a:stretch>
            <a:fillRect/>
          </a:stretch>
        </p:blipFill>
        <p:spPr bwMode="auto">
          <a:xfrm>
            <a:off x="5257800" y="1371600"/>
            <a:ext cx="3886200" cy="2583575"/>
          </a:xfrm>
          <a:prstGeom prst="rect">
            <a:avLst/>
          </a:prstGeom>
          <a:noFill/>
          <a:ln w="9525">
            <a:noFill/>
            <a:miter lim="800000"/>
            <a:headEnd/>
            <a:tailEnd/>
          </a:ln>
        </p:spPr>
      </p:pic>
      <p:sp>
        <p:nvSpPr>
          <p:cNvPr id="7" name="TextBox 6"/>
          <p:cNvSpPr txBox="1"/>
          <p:nvPr/>
        </p:nvSpPr>
        <p:spPr>
          <a:xfrm>
            <a:off x="6553200" y="3962400"/>
            <a:ext cx="1925527" cy="461665"/>
          </a:xfrm>
          <a:prstGeom prst="rect">
            <a:avLst/>
          </a:prstGeom>
          <a:noFill/>
        </p:spPr>
        <p:txBody>
          <a:bodyPr wrap="none" rtlCol="0">
            <a:spAutoFit/>
          </a:bodyPr>
          <a:lstStyle/>
          <a:p>
            <a:r>
              <a:rPr lang="en-US" sz="2400" b="1" dirty="0" smtClean="0">
                <a:solidFill>
                  <a:schemeClr val="accent3">
                    <a:lumMod val="40000"/>
                    <a:lumOff val="60000"/>
                  </a:schemeClr>
                </a:solidFill>
              </a:rPr>
              <a:t>Golden Rod</a:t>
            </a:r>
            <a:endParaRPr lang="en-US" sz="2400" b="1" dirty="0">
              <a:solidFill>
                <a:schemeClr val="accent3">
                  <a:lumMod val="40000"/>
                  <a:lumOff val="60000"/>
                </a:schemeClr>
              </a:solidFill>
            </a:endParaRPr>
          </a:p>
        </p:txBody>
      </p:sp>
      <p:pic>
        <p:nvPicPr>
          <p:cNvPr id="9" name="Picture 4" descr="C:\Users\Ellen\Desktop\Honey bees\Bees on flowers\Columbia Frasier 2.jpg"/>
          <p:cNvPicPr>
            <a:picLocks noGrp="1" noChangeAspect="1" noChangeArrowheads="1"/>
          </p:cNvPicPr>
          <p:nvPr>
            <p:ph idx="1"/>
          </p:nvPr>
        </p:nvPicPr>
        <p:blipFill>
          <a:blip r:embed="rId4" cstate="print"/>
          <a:srcRect/>
          <a:stretch>
            <a:fillRect/>
          </a:stretch>
        </p:blipFill>
        <p:spPr bwMode="auto">
          <a:xfrm>
            <a:off x="0" y="1447800"/>
            <a:ext cx="2951480" cy="3677920"/>
          </a:xfrm>
          <a:prstGeom prst="rect">
            <a:avLst/>
          </a:prstGeom>
          <a:noFill/>
        </p:spPr>
      </p:pic>
      <p:pic>
        <p:nvPicPr>
          <p:cNvPr id="10" name="Picture 2" descr="C:\Users\Marilyn\Desktop\IMG_2436.JPG"/>
          <p:cNvPicPr>
            <a:picLocks noChangeAspect="1" noChangeArrowheads="1"/>
          </p:cNvPicPr>
          <p:nvPr/>
        </p:nvPicPr>
        <p:blipFill>
          <a:blip r:embed="rId5" cstate="print"/>
          <a:srcRect/>
          <a:stretch>
            <a:fillRect/>
          </a:stretch>
        </p:blipFill>
        <p:spPr bwMode="auto">
          <a:xfrm>
            <a:off x="3048000" y="4114800"/>
            <a:ext cx="3454400" cy="2590800"/>
          </a:xfrm>
          <a:prstGeom prst="rect">
            <a:avLst/>
          </a:prstGeom>
          <a:noFill/>
        </p:spPr>
      </p:pic>
      <p:sp>
        <p:nvSpPr>
          <p:cNvPr id="13" name="TextBox 12"/>
          <p:cNvSpPr txBox="1"/>
          <p:nvPr/>
        </p:nvSpPr>
        <p:spPr>
          <a:xfrm>
            <a:off x="990600" y="5181600"/>
            <a:ext cx="1298753" cy="461665"/>
          </a:xfrm>
          <a:prstGeom prst="rect">
            <a:avLst/>
          </a:prstGeom>
          <a:noFill/>
        </p:spPr>
        <p:txBody>
          <a:bodyPr wrap="none" rtlCol="0">
            <a:spAutoFit/>
          </a:bodyPr>
          <a:lstStyle/>
          <a:p>
            <a:r>
              <a:rPr lang="en-US" sz="2400" b="1" dirty="0" smtClean="0">
                <a:solidFill>
                  <a:schemeClr val="accent3">
                    <a:lumMod val="40000"/>
                    <a:lumOff val="60000"/>
                  </a:schemeClr>
                </a:solidFill>
              </a:rPr>
              <a:t>Frasera</a:t>
            </a:r>
            <a:endParaRPr lang="en-US" sz="2400" b="1" dirty="0">
              <a:solidFill>
                <a:schemeClr val="accent3">
                  <a:lumMod val="40000"/>
                  <a:lumOff val="6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l"/>
            <a:r>
              <a:rPr lang="en-US" sz="6000" dirty="0" smtClean="0">
                <a:solidFill>
                  <a:srgbClr val="FFCC66"/>
                </a:solidFill>
              </a:rPr>
              <a:t>Native Plants: </a:t>
            </a:r>
            <a:r>
              <a:rPr lang="en-US" dirty="0" smtClean="0">
                <a:solidFill>
                  <a:srgbClr val="FFCC66"/>
                </a:solidFill>
              </a:rPr>
              <a:t>August - September</a:t>
            </a:r>
            <a:endParaRPr lang="en-US" b="1" dirty="0">
              <a:solidFill>
                <a:srgbClr val="FFE48F"/>
              </a:solidFill>
            </a:endParaRPr>
          </a:p>
        </p:txBody>
      </p:sp>
      <p:pic>
        <p:nvPicPr>
          <p:cNvPr id="4" name="Picture 4" descr="Zoom2_DSC_0073"/>
          <p:cNvPicPr>
            <a:picLocks noGrp="1" noChangeAspect="1" noChangeArrowheads="1"/>
          </p:cNvPicPr>
          <p:nvPr>
            <p:ph idx="1"/>
          </p:nvPr>
        </p:nvPicPr>
        <p:blipFill>
          <a:blip r:embed="rId3" cstate="print"/>
          <a:srcRect/>
          <a:stretch>
            <a:fillRect/>
          </a:stretch>
        </p:blipFill>
        <p:spPr bwMode="auto">
          <a:xfrm>
            <a:off x="4708760" y="3733800"/>
            <a:ext cx="4435240" cy="2953512"/>
          </a:xfrm>
          <a:prstGeom prst="rect">
            <a:avLst/>
          </a:prstGeom>
          <a:noFill/>
          <a:ln w="9525">
            <a:noFill/>
            <a:miter lim="800000"/>
            <a:headEnd/>
            <a:tailEnd/>
          </a:ln>
        </p:spPr>
      </p:pic>
      <p:pic>
        <p:nvPicPr>
          <p:cNvPr id="5" name="Picture 4" descr="DSC_0070"/>
          <p:cNvPicPr>
            <a:picLocks noChangeAspect="1" noChangeArrowheads="1"/>
          </p:cNvPicPr>
          <p:nvPr/>
        </p:nvPicPr>
        <p:blipFill>
          <a:blip r:embed="rId4" cstate="print"/>
          <a:srcRect l="20967" t="13800" r="17554" b="17491"/>
          <a:stretch>
            <a:fillRect/>
          </a:stretch>
        </p:blipFill>
        <p:spPr bwMode="auto">
          <a:xfrm>
            <a:off x="381000" y="1828800"/>
            <a:ext cx="4614332" cy="3429000"/>
          </a:xfrm>
          <a:prstGeom prst="rect">
            <a:avLst/>
          </a:prstGeom>
          <a:noFill/>
          <a:ln w="9525">
            <a:noFill/>
            <a:miter lim="800000"/>
            <a:headEnd/>
            <a:tailEnd/>
          </a:ln>
        </p:spPr>
      </p:pic>
      <p:sp>
        <p:nvSpPr>
          <p:cNvPr id="6" name="TextBox 5"/>
          <p:cNvSpPr txBox="1"/>
          <p:nvPr/>
        </p:nvSpPr>
        <p:spPr>
          <a:xfrm>
            <a:off x="2286000" y="5486400"/>
            <a:ext cx="1996059" cy="461665"/>
          </a:xfrm>
          <a:prstGeom prst="rect">
            <a:avLst/>
          </a:prstGeom>
          <a:noFill/>
        </p:spPr>
        <p:txBody>
          <a:bodyPr wrap="none" rtlCol="0">
            <a:spAutoFit/>
          </a:bodyPr>
          <a:lstStyle/>
          <a:p>
            <a:r>
              <a:rPr lang="en-US" sz="2400" b="1" dirty="0" smtClean="0">
                <a:solidFill>
                  <a:schemeClr val="accent3">
                    <a:lumMod val="40000"/>
                    <a:lumOff val="60000"/>
                  </a:schemeClr>
                </a:solidFill>
              </a:rPr>
              <a:t>Rabbit Bush</a:t>
            </a:r>
            <a:endParaRPr lang="en-US" sz="2400" b="1" dirty="0">
              <a:solidFill>
                <a:schemeClr val="accent3">
                  <a:lumMod val="40000"/>
                  <a:lumOff val="60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l"/>
            <a:r>
              <a:rPr lang="en-US" sz="6000" dirty="0" smtClean="0">
                <a:solidFill>
                  <a:srgbClr val="FFCC66"/>
                </a:solidFill>
              </a:rPr>
              <a:t>Native Plants: </a:t>
            </a:r>
            <a:r>
              <a:rPr lang="en-US" dirty="0" smtClean="0">
                <a:solidFill>
                  <a:srgbClr val="FFCC66"/>
                </a:solidFill>
              </a:rPr>
              <a:t>August - September</a:t>
            </a:r>
            <a:endParaRPr lang="en-US" dirty="0"/>
          </a:p>
        </p:txBody>
      </p:sp>
      <p:pic>
        <p:nvPicPr>
          <p:cNvPr id="4" name="Picture 4" descr="DSC_0096"/>
          <p:cNvPicPr>
            <a:picLocks noGrp="1" noChangeAspect="1" noChangeArrowheads="1"/>
          </p:cNvPicPr>
          <p:nvPr>
            <p:ph idx="1"/>
          </p:nvPr>
        </p:nvPicPr>
        <p:blipFill>
          <a:blip r:embed="rId3" cstate="print"/>
          <a:srcRect t="-29"/>
          <a:stretch>
            <a:fillRect/>
          </a:stretch>
        </p:blipFill>
        <p:spPr bwMode="auto">
          <a:xfrm>
            <a:off x="0" y="1600200"/>
            <a:ext cx="5474574" cy="3657600"/>
          </a:xfrm>
          <a:prstGeom prst="rect">
            <a:avLst/>
          </a:prstGeom>
          <a:noFill/>
          <a:ln w="9525">
            <a:noFill/>
            <a:miter lim="800000"/>
            <a:headEnd/>
            <a:tailEnd/>
          </a:ln>
        </p:spPr>
      </p:pic>
      <p:sp>
        <p:nvSpPr>
          <p:cNvPr id="5" name="TextBox 4"/>
          <p:cNvSpPr txBox="1"/>
          <p:nvPr/>
        </p:nvSpPr>
        <p:spPr>
          <a:xfrm>
            <a:off x="1143000" y="5334000"/>
            <a:ext cx="3073277" cy="461665"/>
          </a:xfrm>
          <a:prstGeom prst="rect">
            <a:avLst/>
          </a:prstGeom>
          <a:noFill/>
        </p:spPr>
        <p:txBody>
          <a:bodyPr wrap="none" rtlCol="0">
            <a:spAutoFit/>
          </a:bodyPr>
          <a:lstStyle/>
          <a:p>
            <a:r>
              <a:rPr lang="en-US" sz="2400" b="1" dirty="0" smtClean="0">
                <a:solidFill>
                  <a:schemeClr val="accent3">
                    <a:lumMod val="40000"/>
                    <a:lumOff val="60000"/>
                  </a:schemeClr>
                </a:solidFill>
              </a:rPr>
              <a:t>Autumn Joy Sedum</a:t>
            </a:r>
            <a:endParaRPr lang="en-US" sz="2400" b="1" dirty="0">
              <a:solidFill>
                <a:schemeClr val="accent3">
                  <a:lumMod val="40000"/>
                  <a:lumOff val="60000"/>
                </a:schemeClr>
              </a:solidFill>
            </a:endParaRPr>
          </a:p>
        </p:txBody>
      </p:sp>
      <p:pic>
        <p:nvPicPr>
          <p:cNvPr id="6" name="Picture 4" descr="DSC_0206"/>
          <p:cNvPicPr>
            <a:picLocks noChangeAspect="1" noChangeArrowheads="1"/>
          </p:cNvPicPr>
          <p:nvPr/>
        </p:nvPicPr>
        <p:blipFill>
          <a:blip r:embed="rId4" cstate="print"/>
          <a:srcRect r="1196"/>
          <a:stretch>
            <a:fillRect/>
          </a:stretch>
        </p:blipFill>
        <p:spPr bwMode="auto">
          <a:xfrm>
            <a:off x="4684151" y="3733800"/>
            <a:ext cx="4416462" cy="2971800"/>
          </a:xfrm>
          <a:prstGeom prst="rect">
            <a:avLst/>
          </a:prstGeom>
          <a:noFill/>
          <a:ln w="9525">
            <a:noFill/>
            <a:miter lim="800000"/>
            <a:headEnd/>
            <a:tailEnd/>
          </a:ln>
        </p:spPr>
      </p:pic>
      <p:sp>
        <p:nvSpPr>
          <p:cNvPr id="7" name="TextBox 6"/>
          <p:cNvSpPr txBox="1"/>
          <p:nvPr/>
        </p:nvSpPr>
        <p:spPr>
          <a:xfrm>
            <a:off x="6172200" y="3124200"/>
            <a:ext cx="2372765" cy="461665"/>
          </a:xfrm>
          <a:prstGeom prst="rect">
            <a:avLst/>
          </a:prstGeom>
          <a:noFill/>
        </p:spPr>
        <p:txBody>
          <a:bodyPr wrap="none" rtlCol="0">
            <a:spAutoFit/>
          </a:bodyPr>
          <a:lstStyle/>
          <a:p>
            <a:r>
              <a:rPr lang="en-US" sz="2400" b="1" dirty="0" smtClean="0">
                <a:solidFill>
                  <a:schemeClr val="accent3">
                    <a:lumMod val="40000"/>
                    <a:lumOff val="60000"/>
                  </a:schemeClr>
                </a:solidFill>
              </a:rPr>
              <a:t>Blanket Flower</a:t>
            </a:r>
            <a:endParaRPr lang="en-US" sz="2400" b="1" dirty="0">
              <a:solidFill>
                <a:schemeClr val="accent3">
                  <a:lumMod val="40000"/>
                  <a:lumOff val="60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l"/>
            <a:r>
              <a:rPr lang="en-US" sz="6000" dirty="0" smtClean="0">
                <a:solidFill>
                  <a:srgbClr val="FFCC66"/>
                </a:solidFill>
              </a:rPr>
              <a:t>Native Plants: </a:t>
            </a:r>
            <a:r>
              <a:rPr lang="en-US" dirty="0" smtClean="0">
                <a:solidFill>
                  <a:srgbClr val="FFCC66"/>
                </a:solidFill>
              </a:rPr>
              <a:t>August - September</a:t>
            </a:r>
            <a:endParaRPr lang="en-US" dirty="0">
              <a:solidFill>
                <a:srgbClr val="FFE48F"/>
              </a:solidFill>
            </a:endParaRPr>
          </a:p>
        </p:txBody>
      </p:sp>
      <p:pic>
        <p:nvPicPr>
          <p:cNvPr id="4" name="Picture 4" descr="DSC_0202"/>
          <p:cNvPicPr>
            <a:picLocks noGrp="1" noChangeAspect="1" noChangeArrowheads="1"/>
          </p:cNvPicPr>
          <p:nvPr>
            <p:ph idx="1"/>
          </p:nvPr>
        </p:nvPicPr>
        <p:blipFill>
          <a:blip r:embed="rId3" cstate="print"/>
          <a:srcRect l="4787" r="5186"/>
          <a:stretch>
            <a:fillRect/>
          </a:stretch>
        </p:blipFill>
        <p:spPr bwMode="auto">
          <a:xfrm>
            <a:off x="5029199" y="3657600"/>
            <a:ext cx="3857541" cy="2849563"/>
          </a:xfrm>
          <a:prstGeom prst="rect">
            <a:avLst/>
          </a:prstGeom>
          <a:noFill/>
          <a:ln w="9525">
            <a:noFill/>
            <a:miter lim="800000"/>
            <a:headEnd/>
            <a:tailEnd/>
          </a:ln>
        </p:spPr>
      </p:pic>
      <p:pic>
        <p:nvPicPr>
          <p:cNvPr id="5" name="Picture 3" descr="066"/>
          <p:cNvPicPr>
            <a:picLocks noChangeAspect="1" noChangeArrowheads="1"/>
          </p:cNvPicPr>
          <p:nvPr/>
        </p:nvPicPr>
        <p:blipFill>
          <a:blip r:embed="rId4" cstate="print"/>
          <a:srcRect l="18767" t="17714" r="17554" b="18750"/>
          <a:stretch>
            <a:fillRect/>
          </a:stretch>
        </p:blipFill>
        <p:spPr bwMode="auto">
          <a:xfrm>
            <a:off x="0" y="1600200"/>
            <a:ext cx="4876800" cy="3236422"/>
          </a:xfrm>
          <a:prstGeom prst="rect">
            <a:avLst/>
          </a:prstGeom>
          <a:noFill/>
          <a:ln w="9525">
            <a:noFill/>
            <a:miter lim="800000"/>
            <a:headEnd/>
            <a:tailEnd/>
          </a:ln>
        </p:spPr>
      </p:pic>
      <p:sp>
        <p:nvSpPr>
          <p:cNvPr id="6" name="TextBox 5"/>
          <p:cNvSpPr txBox="1"/>
          <p:nvPr/>
        </p:nvSpPr>
        <p:spPr>
          <a:xfrm>
            <a:off x="1143000" y="4876800"/>
            <a:ext cx="3023585" cy="461665"/>
          </a:xfrm>
          <a:prstGeom prst="rect">
            <a:avLst/>
          </a:prstGeom>
          <a:noFill/>
        </p:spPr>
        <p:txBody>
          <a:bodyPr wrap="none" rtlCol="0">
            <a:spAutoFit/>
          </a:bodyPr>
          <a:lstStyle/>
          <a:p>
            <a:r>
              <a:rPr lang="en-US" sz="2400" b="1" dirty="0" smtClean="0">
                <a:solidFill>
                  <a:schemeClr val="accent3">
                    <a:lumMod val="40000"/>
                    <a:lumOff val="60000"/>
                  </a:schemeClr>
                </a:solidFill>
              </a:rPr>
              <a:t>Slender Buckwheat</a:t>
            </a:r>
            <a:endParaRPr lang="en-US" sz="2400" b="1" dirty="0">
              <a:solidFill>
                <a:schemeClr val="accent3">
                  <a:lumMod val="40000"/>
                  <a:lumOff val="60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l"/>
            <a:r>
              <a:rPr lang="en-US" sz="6000" dirty="0" smtClean="0">
                <a:solidFill>
                  <a:srgbClr val="FFCC66"/>
                </a:solidFill>
              </a:rPr>
              <a:t>Native Plants: </a:t>
            </a:r>
            <a:r>
              <a:rPr lang="en-US" dirty="0" smtClean="0">
                <a:solidFill>
                  <a:srgbClr val="FFCC66"/>
                </a:solidFill>
              </a:rPr>
              <a:t>August - September</a:t>
            </a:r>
            <a:endParaRPr lang="en-US" dirty="0">
              <a:solidFill>
                <a:srgbClr val="FFCC66"/>
              </a:solidFill>
            </a:endParaRPr>
          </a:p>
        </p:txBody>
      </p:sp>
      <p:pic>
        <p:nvPicPr>
          <p:cNvPr id="11266" name="Picture 2" descr="C:\Users\Ellen\Desktop\Honey bees\Bees on flowers\2014-08-26_10-00-17_898.jpg"/>
          <p:cNvPicPr>
            <a:picLocks noGrp="1" noChangeAspect="1" noChangeArrowheads="1"/>
          </p:cNvPicPr>
          <p:nvPr>
            <p:ph idx="1"/>
          </p:nvPr>
        </p:nvPicPr>
        <p:blipFill>
          <a:blip r:embed="rId3" cstate="print"/>
          <a:srcRect l="38611" r="31967"/>
          <a:stretch>
            <a:fillRect/>
          </a:stretch>
        </p:blipFill>
        <p:spPr bwMode="auto">
          <a:xfrm>
            <a:off x="304800" y="1981201"/>
            <a:ext cx="2362200" cy="4343400"/>
          </a:xfrm>
          <a:prstGeom prst="rect">
            <a:avLst/>
          </a:prstGeom>
          <a:noFill/>
        </p:spPr>
      </p:pic>
      <p:pic>
        <p:nvPicPr>
          <p:cNvPr id="11268" name="Picture 4" descr="D:\Pictures\2013\2013-09\JRM_2739.JPG"/>
          <p:cNvPicPr>
            <a:picLocks noChangeAspect="1" noChangeArrowheads="1"/>
          </p:cNvPicPr>
          <p:nvPr/>
        </p:nvPicPr>
        <p:blipFill>
          <a:blip r:embed="rId4" cstate="print"/>
          <a:srcRect l="33333" t="33644" r="33333" b="14771"/>
          <a:stretch>
            <a:fillRect/>
          </a:stretch>
        </p:blipFill>
        <p:spPr bwMode="auto">
          <a:xfrm>
            <a:off x="5943600" y="2743200"/>
            <a:ext cx="3048000" cy="3124200"/>
          </a:xfrm>
          <a:prstGeom prst="rect">
            <a:avLst/>
          </a:prstGeom>
          <a:noFill/>
        </p:spPr>
      </p:pic>
      <p:pic>
        <p:nvPicPr>
          <p:cNvPr id="11269" name="Picture 5" descr="D:\Pictures\2013\2013-09\JRM_2734.JPG"/>
          <p:cNvPicPr>
            <a:picLocks noChangeAspect="1" noChangeArrowheads="1"/>
          </p:cNvPicPr>
          <p:nvPr/>
        </p:nvPicPr>
        <p:blipFill>
          <a:blip r:embed="rId5" cstate="print"/>
          <a:srcRect l="41667" r="40833" b="22320"/>
          <a:stretch>
            <a:fillRect/>
          </a:stretch>
        </p:blipFill>
        <p:spPr bwMode="auto">
          <a:xfrm>
            <a:off x="4038600" y="1981200"/>
            <a:ext cx="1600200" cy="4704608"/>
          </a:xfrm>
          <a:prstGeom prst="rect">
            <a:avLst/>
          </a:prstGeom>
          <a:noFill/>
        </p:spPr>
      </p:pic>
      <p:sp>
        <p:nvSpPr>
          <p:cNvPr id="6" name="TextBox 5"/>
          <p:cNvSpPr txBox="1"/>
          <p:nvPr/>
        </p:nvSpPr>
        <p:spPr>
          <a:xfrm>
            <a:off x="5715001" y="6019800"/>
            <a:ext cx="3048000" cy="461665"/>
          </a:xfrm>
          <a:prstGeom prst="rect">
            <a:avLst/>
          </a:prstGeom>
          <a:noFill/>
        </p:spPr>
        <p:txBody>
          <a:bodyPr wrap="square" rtlCol="0">
            <a:spAutoFit/>
          </a:bodyPr>
          <a:lstStyle/>
          <a:p>
            <a:r>
              <a:rPr lang="en-US" sz="2400" b="1" dirty="0" smtClean="0">
                <a:solidFill>
                  <a:schemeClr val="accent3">
                    <a:lumMod val="40000"/>
                    <a:lumOff val="60000"/>
                  </a:schemeClr>
                </a:solidFill>
              </a:rPr>
              <a:t>Douglas Knotweed</a:t>
            </a:r>
            <a:endParaRPr lang="en-US" sz="2400" b="1" dirty="0">
              <a:solidFill>
                <a:schemeClr val="accent3">
                  <a:lumMod val="40000"/>
                  <a:lumOff val="60000"/>
                </a:schemeClr>
              </a:solidFill>
            </a:endParaRPr>
          </a:p>
        </p:txBody>
      </p:sp>
      <p:sp>
        <p:nvSpPr>
          <p:cNvPr id="7" name="TextBox 6"/>
          <p:cNvSpPr txBox="1"/>
          <p:nvPr/>
        </p:nvSpPr>
        <p:spPr>
          <a:xfrm>
            <a:off x="609601" y="6400801"/>
            <a:ext cx="1981200" cy="461665"/>
          </a:xfrm>
          <a:prstGeom prst="rect">
            <a:avLst/>
          </a:prstGeom>
          <a:noFill/>
        </p:spPr>
        <p:txBody>
          <a:bodyPr wrap="square" rtlCol="0">
            <a:spAutoFit/>
          </a:bodyPr>
          <a:lstStyle/>
          <a:p>
            <a:r>
              <a:rPr lang="en-US" sz="2400" b="1" dirty="0" smtClean="0">
                <a:solidFill>
                  <a:schemeClr val="accent3">
                    <a:lumMod val="40000"/>
                    <a:lumOff val="60000"/>
                  </a:schemeClr>
                </a:solidFill>
              </a:rPr>
              <a:t>Snowberry</a:t>
            </a:r>
            <a:endParaRPr lang="en-US" sz="2400" b="1" dirty="0">
              <a:solidFill>
                <a:schemeClr val="accent3">
                  <a:lumMod val="40000"/>
                  <a:lumOff val="60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algn="l"/>
            <a:r>
              <a:rPr lang="en-US" sz="5000" dirty="0" smtClean="0">
                <a:solidFill>
                  <a:schemeClr val="accent3">
                    <a:lumMod val="40000"/>
                    <a:lumOff val="60000"/>
                  </a:schemeClr>
                </a:solidFill>
              </a:rPr>
              <a:t>Domestic Plants: </a:t>
            </a:r>
            <a:r>
              <a:rPr lang="en-US" sz="3600" dirty="0" smtClean="0">
                <a:solidFill>
                  <a:schemeClr val="accent3">
                    <a:lumMod val="40000"/>
                    <a:lumOff val="60000"/>
                  </a:schemeClr>
                </a:solidFill>
              </a:rPr>
              <a:t>August-September</a:t>
            </a:r>
            <a:endParaRPr lang="en-US" sz="3600" dirty="0">
              <a:solidFill>
                <a:schemeClr val="accent3">
                  <a:lumMod val="40000"/>
                  <a:lumOff val="60000"/>
                </a:schemeClr>
              </a:solidFill>
            </a:endParaRPr>
          </a:p>
        </p:txBody>
      </p:sp>
      <p:pic>
        <p:nvPicPr>
          <p:cNvPr id="10242" name="Picture 2" descr="C:\Users\Ellen\Desktop\Honey bees\Bees on flowers\2014-08-16_11-58-06_835.jpg"/>
          <p:cNvPicPr>
            <a:picLocks noChangeAspect="1" noChangeArrowheads="1"/>
          </p:cNvPicPr>
          <p:nvPr/>
        </p:nvPicPr>
        <p:blipFill>
          <a:blip r:embed="rId3" cstate="print"/>
          <a:srcRect l="34167" t="23391" r="25000" b="10087"/>
          <a:stretch>
            <a:fillRect/>
          </a:stretch>
        </p:blipFill>
        <p:spPr bwMode="auto">
          <a:xfrm>
            <a:off x="533400" y="1828800"/>
            <a:ext cx="3733800" cy="3429000"/>
          </a:xfrm>
          <a:prstGeom prst="rect">
            <a:avLst/>
          </a:prstGeom>
          <a:noFill/>
        </p:spPr>
      </p:pic>
      <p:pic>
        <p:nvPicPr>
          <p:cNvPr id="6" name="Picture 3" descr="C:\Users\Ellen\Desktop\Honey bees\Bees on flowers\JRM_6685.jpg"/>
          <p:cNvPicPr>
            <a:picLocks noChangeAspect="1" noChangeArrowheads="1"/>
          </p:cNvPicPr>
          <p:nvPr/>
        </p:nvPicPr>
        <p:blipFill>
          <a:blip r:embed="rId4" cstate="print"/>
          <a:srcRect/>
          <a:stretch>
            <a:fillRect/>
          </a:stretch>
        </p:blipFill>
        <p:spPr bwMode="auto">
          <a:xfrm>
            <a:off x="4572000" y="3733800"/>
            <a:ext cx="4113803" cy="3124200"/>
          </a:xfrm>
          <a:prstGeom prst="rect">
            <a:avLst/>
          </a:prstGeom>
          <a:noFill/>
        </p:spPr>
      </p:pic>
      <p:sp>
        <p:nvSpPr>
          <p:cNvPr id="5" name="TextBox 4"/>
          <p:cNvSpPr txBox="1"/>
          <p:nvPr/>
        </p:nvSpPr>
        <p:spPr>
          <a:xfrm>
            <a:off x="1219200" y="5334000"/>
            <a:ext cx="2438400" cy="461665"/>
          </a:xfrm>
          <a:prstGeom prst="rect">
            <a:avLst/>
          </a:prstGeom>
          <a:noFill/>
        </p:spPr>
        <p:txBody>
          <a:bodyPr wrap="square" rtlCol="0">
            <a:spAutoFit/>
          </a:bodyPr>
          <a:lstStyle/>
          <a:p>
            <a:r>
              <a:rPr lang="en-US" sz="2400" b="1" dirty="0" smtClean="0">
                <a:solidFill>
                  <a:srgbClr val="FFE48F"/>
                </a:solidFill>
              </a:rPr>
              <a:t>Cone Flower</a:t>
            </a:r>
            <a:endParaRPr lang="en-US" sz="2400" b="1" dirty="0">
              <a:solidFill>
                <a:srgbClr val="FFE48F"/>
              </a:solidFill>
            </a:endParaRPr>
          </a:p>
        </p:txBody>
      </p:sp>
      <p:sp>
        <p:nvSpPr>
          <p:cNvPr id="7" name="TextBox 6"/>
          <p:cNvSpPr txBox="1"/>
          <p:nvPr/>
        </p:nvSpPr>
        <p:spPr>
          <a:xfrm>
            <a:off x="5715000" y="3352800"/>
            <a:ext cx="2786207" cy="461665"/>
          </a:xfrm>
          <a:prstGeom prst="rect">
            <a:avLst/>
          </a:prstGeom>
          <a:noFill/>
        </p:spPr>
        <p:txBody>
          <a:bodyPr wrap="square" rtlCol="0">
            <a:spAutoFit/>
          </a:bodyPr>
          <a:lstStyle/>
          <a:p>
            <a:r>
              <a:rPr lang="en-US" sz="2400" b="1" dirty="0" smtClean="0">
                <a:solidFill>
                  <a:srgbClr val="FFE48F"/>
                </a:solidFill>
              </a:rPr>
              <a:t>Water Lily</a:t>
            </a:r>
            <a:endParaRPr lang="en-US" sz="2400" b="1" dirty="0">
              <a:solidFill>
                <a:srgbClr val="FFE48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5600" dirty="0" smtClean="0">
                <a:solidFill>
                  <a:schemeClr val="accent3">
                    <a:lumMod val="40000"/>
                    <a:lumOff val="60000"/>
                  </a:schemeClr>
                </a:solidFill>
              </a:rPr>
              <a:t>Domestic Plants: </a:t>
            </a:r>
            <a:r>
              <a:rPr lang="en-US" sz="4000" dirty="0" smtClean="0">
                <a:solidFill>
                  <a:schemeClr val="accent3">
                    <a:lumMod val="40000"/>
                    <a:lumOff val="60000"/>
                  </a:schemeClr>
                </a:solidFill>
              </a:rPr>
              <a:t>August-September</a:t>
            </a:r>
            <a:endParaRPr lang="en-US" sz="5400" dirty="0">
              <a:solidFill>
                <a:srgbClr val="FFCC66"/>
              </a:solidFill>
            </a:endParaRPr>
          </a:p>
        </p:txBody>
      </p:sp>
      <p:pic>
        <p:nvPicPr>
          <p:cNvPr id="3077" name="Picture 5" descr="C:\Users\Ellen\Desktop\Honey bees\Bees on flowers\2014-08-11_16-11-22_809.jpg"/>
          <p:cNvPicPr>
            <a:picLocks noChangeAspect="1" noChangeArrowheads="1"/>
          </p:cNvPicPr>
          <p:nvPr/>
        </p:nvPicPr>
        <p:blipFill>
          <a:blip r:embed="rId3" cstate="print"/>
          <a:srcRect l="33333" t="-1739" r="26667" b="32260"/>
          <a:stretch>
            <a:fillRect/>
          </a:stretch>
        </p:blipFill>
        <p:spPr bwMode="auto">
          <a:xfrm>
            <a:off x="2743200" y="2362200"/>
            <a:ext cx="3657600" cy="3581400"/>
          </a:xfrm>
          <a:prstGeom prst="rect">
            <a:avLst/>
          </a:prstGeom>
          <a:noFill/>
        </p:spPr>
      </p:pic>
      <p:sp>
        <p:nvSpPr>
          <p:cNvPr id="9" name="TextBox 8"/>
          <p:cNvSpPr txBox="1"/>
          <p:nvPr/>
        </p:nvSpPr>
        <p:spPr>
          <a:xfrm>
            <a:off x="3124200" y="5943600"/>
            <a:ext cx="2882520" cy="461665"/>
          </a:xfrm>
          <a:prstGeom prst="rect">
            <a:avLst/>
          </a:prstGeom>
          <a:noFill/>
        </p:spPr>
        <p:txBody>
          <a:bodyPr wrap="none" rtlCol="0">
            <a:spAutoFit/>
          </a:bodyPr>
          <a:lstStyle/>
          <a:p>
            <a:r>
              <a:rPr lang="en-US" sz="2400" b="1" dirty="0" smtClean="0">
                <a:solidFill>
                  <a:srgbClr val="FFE48F"/>
                </a:solidFill>
              </a:rPr>
              <a:t>Blue Globe Thistle</a:t>
            </a:r>
            <a:endParaRPr lang="en-US" sz="2400" b="1" dirty="0">
              <a:solidFill>
                <a:srgbClr val="FFE48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l"/>
            <a:r>
              <a:rPr lang="en-US" sz="5400" dirty="0" smtClean="0">
                <a:solidFill>
                  <a:schemeClr val="accent3">
                    <a:lumMod val="40000"/>
                    <a:lumOff val="60000"/>
                  </a:schemeClr>
                </a:solidFill>
              </a:rPr>
              <a:t>Domestic Plants</a:t>
            </a:r>
            <a:r>
              <a:rPr lang="en-US" sz="5600" dirty="0" smtClean="0">
                <a:solidFill>
                  <a:schemeClr val="accent3">
                    <a:lumMod val="40000"/>
                    <a:lumOff val="60000"/>
                  </a:schemeClr>
                </a:solidFill>
              </a:rPr>
              <a:t>: </a:t>
            </a:r>
            <a:r>
              <a:rPr lang="en-US" sz="4000" dirty="0" smtClean="0">
                <a:solidFill>
                  <a:schemeClr val="accent3">
                    <a:lumMod val="40000"/>
                    <a:lumOff val="60000"/>
                  </a:schemeClr>
                </a:solidFill>
              </a:rPr>
              <a:t>August - September</a:t>
            </a:r>
            <a:endParaRPr lang="en-US" sz="4000" dirty="0">
              <a:solidFill>
                <a:schemeClr val="accent3">
                  <a:lumMod val="40000"/>
                  <a:lumOff val="60000"/>
                </a:schemeClr>
              </a:solidFill>
            </a:endParaRPr>
          </a:p>
        </p:txBody>
      </p:sp>
      <p:pic>
        <p:nvPicPr>
          <p:cNvPr id="4" name="Content Placeholder 3"/>
          <p:cNvPicPr>
            <a:picLocks noGrp="1" noChangeAspect="1"/>
          </p:cNvPicPr>
          <p:nvPr>
            <p:ph idx="1"/>
          </p:nvPr>
        </p:nvPicPr>
        <p:blipFill>
          <a:blip r:embed="rId3" cstate="print"/>
          <a:stretch>
            <a:fillRect/>
          </a:stretch>
        </p:blipFill>
        <p:spPr>
          <a:xfrm>
            <a:off x="2434590" y="1695291"/>
            <a:ext cx="4274820" cy="4335780"/>
          </a:xfrm>
          <a:prstGeom prst="rect">
            <a:avLst/>
          </a:prstGeom>
        </p:spPr>
      </p:pic>
      <p:sp>
        <p:nvSpPr>
          <p:cNvPr id="5" name="TextBox 4"/>
          <p:cNvSpPr txBox="1"/>
          <p:nvPr/>
        </p:nvSpPr>
        <p:spPr>
          <a:xfrm>
            <a:off x="3886200" y="6172200"/>
            <a:ext cx="1944763" cy="461665"/>
          </a:xfrm>
          <a:prstGeom prst="rect">
            <a:avLst/>
          </a:prstGeom>
          <a:noFill/>
        </p:spPr>
        <p:txBody>
          <a:bodyPr wrap="none" rtlCol="0">
            <a:spAutoFit/>
          </a:bodyPr>
          <a:lstStyle/>
          <a:p>
            <a:r>
              <a:rPr lang="en-US" sz="2400" b="1" dirty="0" smtClean="0">
                <a:solidFill>
                  <a:srgbClr val="FFE48F"/>
                </a:solidFill>
              </a:rPr>
              <a:t>Star Thistle </a:t>
            </a:r>
            <a:endParaRPr lang="en-US" sz="2400" b="1" dirty="0">
              <a:solidFill>
                <a:srgbClr val="FFE48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l"/>
            <a:r>
              <a:rPr lang="en-US" sz="5400" dirty="0" smtClean="0">
                <a:solidFill>
                  <a:schemeClr val="accent3">
                    <a:lumMod val="40000"/>
                    <a:lumOff val="60000"/>
                  </a:schemeClr>
                </a:solidFill>
              </a:rPr>
              <a:t>Domestic Plants: </a:t>
            </a:r>
            <a:r>
              <a:rPr lang="en-US" sz="4000" dirty="0" smtClean="0">
                <a:solidFill>
                  <a:schemeClr val="accent3">
                    <a:lumMod val="40000"/>
                    <a:lumOff val="60000"/>
                  </a:schemeClr>
                </a:solidFill>
              </a:rPr>
              <a:t>August-September</a:t>
            </a:r>
            <a:endParaRPr lang="en-US" sz="5400" dirty="0">
              <a:solidFill>
                <a:schemeClr val="accent3">
                  <a:lumMod val="40000"/>
                  <a:lumOff val="60000"/>
                </a:schemeClr>
              </a:solidFill>
            </a:endParaRPr>
          </a:p>
        </p:txBody>
      </p:sp>
      <p:pic>
        <p:nvPicPr>
          <p:cNvPr id="4" name="Content Placeholder 3"/>
          <p:cNvPicPr>
            <a:picLocks noGrp="1" noChangeAspect="1"/>
          </p:cNvPicPr>
          <p:nvPr>
            <p:ph idx="1"/>
          </p:nvPr>
        </p:nvPicPr>
        <p:blipFill>
          <a:blip r:embed="rId3" cstate="print"/>
          <a:stretch>
            <a:fillRect/>
          </a:stretch>
        </p:blipFill>
        <p:spPr>
          <a:xfrm>
            <a:off x="228599" y="1828800"/>
            <a:ext cx="4212943" cy="3048000"/>
          </a:xfrm>
          <a:prstGeom prst="rect">
            <a:avLst/>
          </a:prstGeom>
        </p:spPr>
      </p:pic>
      <p:sp>
        <p:nvSpPr>
          <p:cNvPr id="5" name="TextBox 4"/>
          <p:cNvSpPr txBox="1"/>
          <p:nvPr/>
        </p:nvSpPr>
        <p:spPr>
          <a:xfrm>
            <a:off x="838200" y="4876800"/>
            <a:ext cx="2664512" cy="461665"/>
          </a:xfrm>
          <a:prstGeom prst="rect">
            <a:avLst/>
          </a:prstGeom>
          <a:noFill/>
        </p:spPr>
        <p:txBody>
          <a:bodyPr wrap="none" rtlCol="0">
            <a:spAutoFit/>
          </a:bodyPr>
          <a:lstStyle/>
          <a:p>
            <a:r>
              <a:rPr lang="en-US" sz="2400" b="1" dirty="0" smtClean="0">
                <a:solidFill>
                  <a:srgbClr val="FFE48F"/>
                </a:solidFill>
              </a:rPr>
              <a:t>Common Borage</a:t>
            </a:r>
            <a:endParaRPr lang="en-US" sz="2400" b="1" dirty="0">
              <a:solidFill>
                <a:srgbClr val="FFE48F"/>
              </a:solidFill>
            </a:endParaRPr>
          </a:p>
        </p:txBody>
      </p:sp>
      <p:pic>
        <p:nvPicPr>
          <p:cNvPr id="6" name="Picture 4" descr="Bees on Anise Hyssop_0009"/>
          <p:cNvPicPr>
            <a:picLocks noChangeAspect="1" noChangeArrowheads="1"/>
          </p:cNvPicPr>
          <p:nvPr/>
        </p:nvPicPr>
        <p:blipFill>
          <a:blip r:embed="rId4" cstate="print"/>
          <a:srcRect r="8572" b="5000"/>
          <a:stretch>
            <a:fillRect/>
          </a:stretch>
        </p:blipFill>
        <p:spPr bwMode="auto">
          <a:xfrm>
            <a:off x="4724400" y="2895600"/>
            <a:ext cx="4419600" cy="3053542"/>
          </a:xfrm>
          <a:prstGeom prst="rect">
            <a:avLst/>
          </a:prstGeom>
          <a:noFill/>
          <a:ln w="9525">
            <a:noFill/>
            <a:miter lim="800000"/>
            <a:headEnd/>
            <a:tailEnd/>
          </a:ln>
        </p:spPr>
      </p:pic>
      <p:sp>
        <p:nvSpPr>
          <p:cNvPr id="7" name="TextBox 6"/>
          <p:cNvSpPr txBox="1"/>
          <p:nvPr/>
        </p:nvSpPr>
        <p:spPr>
          <a:xfrm>
            <a:off x="5943600" y="5943600"/>
            <a:ext cx="2220480" cy="461665"/>
          </a:xfrm>
          <a:prstGeom prst="rect">
            <a:avLst/>
          </a:prstGeom>
          <a:noFill/>
        </p:spPr>
        <p:txBody>
          <a:bodyPr wrap="none" rtlCol="0">
            <a:spAutoFit/>
          </a:bodyPr>
          <a:lstStyle/>
          <a:p>
            <a:r>
              <a:rPr lang="en-US" sz="2400" b="1" dirty="0" smtClean="0">
                <a:solidFill>
                  <a:srgbClr val="FFE48F"/>
                </a:solidFill>
              </a:rPr>
              <a:t>Anise Hyssop</a:t>
            </a:r>
            <a:endParaRPr lang="en-US" sz="2400" b="1" dirty="0">
              <a:solidFill>
                <a:srgbClr val="FFE48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C:\Users\Ellen\Desktop\Honey bees\Bees on flowers\2014-05-12_15-27-24_770.jpg"/>
          <p:cNvPicPr>
            <a:picLocks noChangeAspect="1" noChangeArrowheads="1"/>
          </p:cNvPicPr>
          <p:nvPr/>
        </p:nvPicPr>
        <p:blipFill>
          <a:blip r:embed="rId3" cstate="print"/>
          <a:srcRect l="20000" r="38333" b="44087"/>
          <a:stretch>
            <a:fillRect/>
          </a:stretch>
        </p:blipFill>
        <p:spPr bwMode="auto">
          <a:xfrm>
            <a:off x="228600" y="1752600"/>
            <a:ext cx="5367419" cy="4406153"/>
          </a:xfrm>
          <a:prstGeom prst="rect">
            <a:avLst/>
          </a:prstGeom>
          <a:noFill/>
        </p:spPr>
      </p:pic>
      <p:sp>
        <p:nvSpPr>
          <p:cNvPr id="2" name="Title 1"/>
          <p:cNvSpPr>
            <a:spLocks noGrp="1"/>
          </p:cNvSpPr>
          <p:nvPr>
            <p:ph type="title"/>
          </p:nvPr>
        </p:nvSpPr>
        <p:spPr>
          <a:xfrm>
            <a:off x="457200" y="0"/>
            <a:ext cx="8229600" cy="914400"/>
          </a:xfrm>
        </p:spPr>
        <p:txBody>
          <a:bodyPr>
            <a:normAutofit/>
          </a:bodyPr>
          <a:lstStyle/>
          <a:p>
            <a:pPr algn="l"/>
            <a:r>
              <a:rPr lang="en-US" sz="5400" dirty="0" smtClean="0">
                <a:solidFill>
                  <a:srgbClr val="FFCC66"/>
                </a:solidFill>
              </a:rPr>
              <a:t>Native Plants:  </a:t>
            </a:r>
            <a:r>
              <a:rPr lang="en-US" dirty="0" smtClean="0">
                <a:solidFill>
                  <a:srgbClr val="FFCC66"/>
                </a:solidFill>
              </a:rPr>
              <a:t>April - May</a:t>
            </a:r>
            <a:endParaRPr lang="en-US" sz="5400" dirty="0">
              <a:solidFill>
                <a:srgbClr val="FFCC66"/>
              </a:solidFill>
            </a:endParaRPr>
          </a:p>
        </p:txBody>
      </p:sp>
      <p:pic>
        <p:nvPicPr>
          <p:cNvPr id="5122" name="Picture 2" descr="C:\Users\Ellen\Desktop\Honey bees\Bees on flowers\JRM_9446.jpg"/>
          <p:cNvPicPr>
            <a:picLocks noGrp="1" noChangeAspect="1" noChangeArrowheads="1"/>
          </p:cNvPicPr>
          <p:nvPr>
            <p:ph idx="1"/>
          </p:nvPr>
        </p:nvPicPr>
        <p:blipFill>
          <a:blip r:embed="rId4" cstate="print"/>
          <a:srcRect/>
          <a:stretch>
            <a:fillRect/>
          </a:stretch>
        </p:blipFill>
        <p:spPr bwMode="auto">
          <a:xfrm>
            <a:off x="6172200" y="1066800"/>
            <a:ext cx="2667000" cy="2693455"/>
          </a:xfrm>
          <a:prstGeom prst="rect">
            <a:avLst/>
          </a:prstGeom>
          <a:noFill/>
        </p:spPr>
      </p:pic>
      <p:pic>
        <p:nvPicPr>
          <p:cNvPr id="5125" name="Picture 5" descr="C:\Users\Ellen\Desktop\Honey bees\Bees on flowers\D7K_2579.jpg"/>
          <p:cNvPicPr>
            <a:picLocks noChangeAspect="1" noChangeArrowheads="1"/>
          </p:cNvPicPr>
          <p:nvPr/>
        </p:nvPicPr>
        <p:blipFill>
          <a:blip r:embed="rId5" cstate="print"/>
          <a:srcRect/>
          <a:stretch>
            <a:fillRect/>
          </a:stretch>
        </p:blipFill>
        <p:spPr bwMode="auto">
          <a:xfrm>
            <a:off x="5955594" y="4267200"/>
            <a:ext cx="3188405" cy="2590800"/>
          </a:xfrm>
          <a:prstGeom prst="rect">
            <a:avLst/>
          </a:prstGeom>
          <a:noFill/>
        </p:spPr>
      </p:pic>
      <p:sp>
        <p:nvSpPr>
          <p:cNvPr id="7" name="TextBox 6"/>
          <p:cNvSpPr txBox="1"/>
          <p:nvPr/>
        </p:nvSpPr>
        <p:spPr>
          <a:xfrm>
            <a:off x="1371600" y="6248400"/>
            <a:ext cx="3200400" cy="369332"/>
          </a:xfrm>
          <a:prstGeom prst="rect">
            <a:avLst/>
          </a:prstGeom>
          <a:noFill/>
        </p:spPr>
        <p:txBody>
          <a:bodyPr wrap="square" rtlCol="0">
            <a:spAutoFit/>
          </a:bodyPr>
          <a:lstStyle/>
          <a:p>
            <a:r>
              <a:rPr lang="en-US" b="1" dirty="0" smtClean="0">
                <a:solidFill>
                  <a:schemeClr val="accent3">
                    <a:lumMod val="40000"/>
                    <a:lumOff val="60000"/>
                  </a:schemeClr>
                </a:solidFill>
              </a:rPr>
              <a:t>Arrow Leaf Balsam Root</a:t>
            </a:r>
            <a:endParaRPr lang="en-US" b="1" dirty="0">
              <a:solidFill>
                <a:schemeClr val="accent3">
                  <a:lumMod val="40000"/>
                  <a:lumOff val="60000"/>
                </a:schemeClr>
              </a:solidFill>
            </a:endParaRPr>
          </a:p>
        </p:txBody>
      </p:sp>
      <p:sp>
        <p:nvSpPr>
          <p:cNvPr id="8" name="TextBox 7"/>
          <p:cNvSpPr txBox="1"/>
          <p:nvPr/>
        </p:nvSpPr>
        <p:spPr>
          <a:xfrm>
            <a:off x="7010400" y="3810000"/>
            <a:ext cx="1296635" cy="369332"/>
          </a:xfrm>
          <a:prstGeom prst="rect">
            <a:avLst/>
          </a:prstGeom>
          <a:noFill/>
        </p:spPr>
        <p:txBody>
          <a:bodyPr wrap="square" rtlCol="0">
            <a:spAutoFit/>
          </a:bodyPr>
          <a:lstStyle/>
          <a:p>
            <a:r>
              <a:rPr lang="en-US" b="1" dirty="0" smtClean="0">
                <a:solidFill>
                  <a:schemeClr val="accent3">
                    <a:lumMod val="40000"/>
                    <a:lumOff val="60000"/>
                  </a:schemeClr>
                </a:solidFill>
              </a:rPr>
              <a:t>Camas</a:t>
            </a:r>
            <a:endParaRPr lang="en-US" b="1" dirty="0">
              <a:solidFill>
                <a:schemeClr val="accent3">
                  <a:lumMod val="40000"/>
                  <a:lumOff val="60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l"/>
            <a:r>
              <a:rPr lang="en-US" sz="5400" dirty="0" smtClean="0">
                <a:solidFill>
                  <a:schemeClr val="accent3">
                    <a:lumMod val="40000"/>
                    <a:lumOff val="60000"/>
                  </a:schemeClr>
                </a:solidFill>
              </a:rPr>
              <a:t>Domestic Plants: </a:t>
            </a:r>
            <a:r>
              <a:rPr lang="en-US" sz="4000" dirty="0" smtClean="0">
                <a:solidFill>
                  <a:schemeClr val="accent3">
                    <a:lumMod val="40000"/>
                    <a:lumOff val="60000"/>
                  </a:schemeClr>
                </a:solidFill>
              </a:rPr>
              <a:t>August-September</a:t>
            </a:r>
            <a:endParaRPr lang="en-US" sz="4000" dirty="0"/>
          </a:p>
        </p:txBody>
      </p:sp>
      <p:pic>
        <p:nvPicPr>
          <p:cNvPr id="6" name="Picture 4" descr="DSC_0122"/>
          <p:cNvPicPr>
            <a:picLocks noChangeAspect="1" noChangeArrowheads="1"/>
          </p:cNvPicPr>
          <p:nvPr/>
        </p:nvPicPr>
        <p:blipFill>
          <a:blip r:embed="rId3" cstate="print"/>
          <a:srcRect l="22440" t="1199" r="31017"/>
          <a:stretch>
            <a:fillRect/>
          </a:stretch>
        </p:blipFill>
        <p:spPr bwMode="auto">
          <a:xfrm>
            <a:off x="1143000" y="1524000"/>
            <a:ext cx="2816073" cy="3975100"/>
          </a:xfrm>
          <a:prstGeom prst="rect">
            <a:avLst/>
          </a:prstGeom>
          <a:noFill/>
          <a:ln w="9525">
            <a:noFill/>
            <a:miter lim="800000"/>
            <a:headEnd/>
            <a:tailEnd/>
          </a:ln>
        </p:spPr>
      </p:pic>
      <p:sp>
        <p:nvSpPr>
          <p:cNvPr id="7" name="TextBox 6"/>
          <p:cNvSpPr txBox="1"/>
          <p:nvPr/>
        </p:nvSpPr>
        <p:spPr>
          <a:xfrm>
            <a:off x="1981200" y="5486400"/>
            <a:ext cx="1107996" cy="461665"/>
          </a:xfrm>
          <a:prstGeom prst="rect">
            <a:avLst/>
          </a:prstGeom>
          <a:noFill/>
        </p:spPr>
        <p:txBody>
          <a:bodyPr wrap="none" rtlCol="0">
            <a:spAutoFit/>
          </a:bodyPr>
          <a:lstStyle/>
          <a:p>
            <a:r>
              <a:rPr lang="en-US" sz="2400" b="1" dirty="0" smtClean="0">
                <a:solidFill>
                  <a:srgbClr val="FFE48F"/>
                </a:solidFill>
                <a:latin typeface="Arial" charset="0"/>
                <a:cs typeface="Arial" charset="0"/>
              </a:rPr>
              <a:t>Liatris</a:t>
            </a:r>
            <a:endParaRPr lang="en-US" sz="2400" b="1" dirty="0">
              <a:solidFill>
                <a:srgbClr val="FFE48F"/>
              </a:solidFill>
            </a:endParaRPr>
          </a:p>
        </p:txBody>
      </p:sp>
      <p:pic>
        <p:nvPicPr>
          <p:cNvPr id="22529" name="Picture 1" descr="C:\Users\Ellen\Downloads\bee on potentilla.JPG"/>
          <p:cNvPicPr>
            <a:picLocks noChangeAspect="1" noChangeArrowheads="1"/>
          </p:cNvPicPr>
          <p:nvPr/>
        </p:nvPicPr>
        <p:blipFill>
          <a:blip r:embed="rId4" cstate="print"/>
          <a:srcRect/>
          <a:stretch>
            <a:fillRect/>
          </a:stretch>
        </p:blipFill>
        <p:spPr bwMode="auto">
          <a:xfrm>
            <a:off x="4419600" y="1600200"/>
            <a:ext cx="2438400" cy="2254579"/>
          </a:xfrm>
          <a:prstGeom prst="rect">
            <a:avLst/>
          </a:prstGeom>
          <a:noFill/>
        </p:spPr>
      </p:pic>
      <p:sp>
        <p:nvSpPr>
          <p:cNvPr id="8" name="TextBox 7"/>
          <p:cNvSpPr txBox="1"/>
          <p:nvPr/>
        </p:nvSpPr>
        <p:spPr>
          <a:xfrm>
            <a:off x="4876800" y="3810000"/>
            <a:ext cx="1568058" cy="461665"/>
          </a:xfrm>
          <a:prstGeom prst="rect">
            <a:avLst/>
          </a:prstGeom>
          <a:noFill/>
        </p:spPr>
        <p:txBody>
          <a:bodyPr wrap="none" rtlCol="0">
            <a:spAutoFit/>
          </a:bodyPr>
          <a:lstStyle/>
          <a:p>
            <a:r>
              <a:rPr lang="en-US" sz="2400" b="1" dirty="0" smtClean="0">
                <a:solidFill>
                  <a:srgbClr val="FFE48F"/>
                </a:solidFill>
              </a:rPr>
              <a:t>Potentilla</a:t>
            </a:r>
            <a:endParaRPr lang="en-US" sz="2400" b="1" dirty="0">
              <a:solidFill>
                <a:srgbClr val="FFE48F"/>
              </a:solidFill>
            </a:endParaRPr>
          </a:p>
        </p:txBody>
      </p:sp>
      <p:pic>
        <p:nvPicPr>
          <p:cNvPr id="22530" name="Picture 2" descr="C:\Users\Ellen\Downloads\bees on domestic sage.JPG"/>
          <p:cNvPicPr>
            <a:picLocks noChangeAspect="1" noChangeArrowheads="1"/>
          </p:cNvPicPr>
          <p:nvPr/>
        </p:nvPicPr>
        <p:blipFill>
          <a:blip r:embed="rId5" cstate="print"/>
          <a:srcRect/>
          <a:stretch>
            <a:fillRect/>
          </a:stretch>
        </p:blipFill>
        <p:spPr bwMode="auto">
          <a:xfrm>
            <a:off x="6589568" y="4419600"/>
            <a:ext cx="2152783" cy="2438400"/>
          </a:xfrm>
          <a:prstGeom prst="rect">
            <a:avLst/>
          </a:prstGeom>
          <a:noFill/>
        </p:spPr>
      </p:pic>
      <p:sp>
        <p:nvSpPr>
          <p:cNvPr id="9" name="TextBox 8"/>
          <p:cNvSpPr txBox="1"/>
          <p:nvPr/>
        </p:nvSpPr>
        <p:spPr>
          <a:xfrm>
            <a:off x="4191000" y="6396335"/>
            <a:ext cx="2392001" cy="461665"/>
          </a:xfrm>
          <a:prstGeom prst="rect">
            <a:avLst/>
          </a:prstGeom>
          <a:noFill/>
        </p:spPr>
        <p:txBody>
          <a:bodyPr wrap="none" rtlCol="0">
            <a:spAutoFit/>
          </a:bodyPr>
          <a:lstStyle/>
          <a:p>
            <a:r>
              <a:rPr lang="en-US" sz="2400" b="1" dirty="0" smtClean="0">
                <a:solidFill>
                  <a:srgbClr val="FFE48F"/>
                </a:solidFill>
              </a:rPr>
              <a:t>Domestic Sage</a:t>
            </a:r>
            <a:endParaRPr lang="en-US" sz="2400" b="1" dirty="0">
              <a:solidFill>
                <a:srgbClr val="FFE48F"/>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5400" dirty="0" smtClean="0">
                <a:solidFill>
                  <a:schemeClr val="accent3">
                    <a:lumMod val="40000"/>
                    <a:lumOff val="60000"/>
                  </a:schemeClr>
                </a:solidFill>
              </a:rPr>
              <a:t>Domestic Plants: </a:t>
            </a:r>
            <a:r>
              <a:rPr lang="en-US" sz="4000" dirty="0" smtClean="0">
                <a:solidFill>
                  <a:schemeClr val="accent3">
                    <a:lumMod val="40000"/>
                    <a:lumOff val="60000"/>
                  </a:schemeClr>
                </a:solidFill>
              </a:rPr>
              <a:t>August-September</a:t>
            </a:r>
            <a:endParaRPr lang="en-US" dirty="0"/>
          </a:p>
        </p:txBody>
      </p:sp>
      <p:pic>
        <p:nvPicPr>
          <p:cNvPr id="16386" name="Picture 2" descr="C:\Users\Ellen\Desktop\Honey bees\Bees on flowers\JRM_6678.jpg"/>
          <p:cNvPicPr>
            <a:picLocks noChangeAspect="1" noChangeArrowheads="1"/>
          </p:cNvPicPr>
          <p:nvPr/>
        </p:nvPicPr>
        <p:blipFill>
          <a:blip r:embed="rId3" cstate="print"/>
          <a:srcRect l="32619"/>
          <a:stretch>
            <a:fillRect/>
          </a:stretch>
        </p:blipFill>
        <p:spPr bwMode="auto">
          <a:xfrm>
            <a:off x="304800" y="1752600"/>
            <a:ext cx="2819400" cy="4117962"/>
          </a:xfrm>
          <a:prstGeom prst="rect">
            <a:avLst/>
          </a:prstGeom>
          <a:noFill/>
        </p:spPr>
      </p:pic>
      <p:sp>
        <p:nvSpPr>
          <p:cNvPr id="9" name="TextBox 8"/>
          <p:cNvSpPr txBox="1"/>
          <p:nvPr/>
        </p:nvSpPr>
        <p:spPr>
          <a:xfrm>
            <a:off x="838200" y="5867400"/>
            <a:ext cx="1600200" cy="461665"/>
          </a:xfrm>
          <a:prstGeom prst="rect">
            <a:avLst/>
          </a:prstGeom>
          <a:noFill/>
        </p:spPr>
        <p:txBody>
          <a:bodyPr wrap="square" rtlCol="0">
            <a:spAutoFit/>
          </a:bodyPr>
          <a:lstStyle/>
          <a:p>
            <a:r>
              <a:rPr lang="en-US" sz="2400" b="1" dirty="0" smtClean="0">
                <a:solidFill>
                  <a:srgbClr val="FFE48F"/>
                </a:solidFill>
              </a:rPr>
              <a:t>Lavender </a:t>
            </a:r>
            <a:endParaRPr lang="en-US" sz="2400" b="1" dirty="0">
              <a:solidFill>
                <a:srgbClr val="FFE48F"/>
              </a:solidFill>
            </a:endParaRPr>
          </a:p>
        </p:txBody>
      </p:sp>
      <p:pic>
        <p:nvPicPr>
          <p:cNvPr id="5" name="Picture 4" descr="DSC_0294"/>
          <p:cNvPicPr>
            <a:picLocks noChangeAspect="1" noChangeArrowheads="1"/>
          </p:cNvPicPr>
          <p:nvPr/>
        </p:nvPicPr>
        <p:blipFill>
          <a:blip r:embed="rId4" cstate="print"/>
          <a:srcRect l="24136" t="14999" r="17752" b="25050"/>
          <a:stretch>
            <a:fillRect/>
          </a:stretch>
        </p:blipFill>
        <p:spPr bwMode="auto">
          <a:xfrm>
            <a:off x="5144454" y="1524000"/>
            <a:ext cx="3999546" cy="2743200"/>
          </a:xfrm>
          <a:prstGeom prst="rect">
            <a:avLst/>
          </a:prstGeom>
          <a:noFill/>
          <a:ln w="9525">
            <a:noFill/>
            <a:miter lim="800000"/>
            <a:headEnd/>
            <a:tailEnd/>
          </a:ln>
        </p:spPr>
      </p:pic>
      <p:sp>
        <p:nvSpPr>
          <p:cNvPr id="6" name="TextBox 5"/>
          <p:cNvSpPr txBox="1"/>
          <p:nvPr/>
        </p:nvSpPr>
        <p:spPr>
          <a:xfrm>
            <a:off x="6858000" y="4267200"/>
            <a:ext cx="1501076" cy="461665"/>
          </a:xfrm>
          <a:prstGeom prst="rect">
            <a:avLst/>
          </a:prstGeom>
          <a:noFill/>
        </p:spPr>
        <p:txBody>
          <a:bodyPr wrap="square" rtlCol="0">
            <a:spAutoFit/>
          </a:bodyPr>
          <a:lstStyle/>
          <a:p>
            <a:r>
              <a:rPr lang="en-US" sz="2400" b="1" dirty="0" smtClean="0">
                <a:solidFill>
                  <a:srgbClr val="FFE48F"/>
                </a:solidFill>
              </a:rPr>
              <a:t>Catmint</a:t>
            </a:r>
            <a:endParaRPr lang="en-US" sz="2400" b="1" dirty="0">
              <a:solidFill>
                <a:srgbClr val="FFE48F"/>
              </a:solidFill>
            </a:endParaRPr>
          </a:p>
        </p:txBody>
      </p:sp>
      <p:pic>
        <p:nvPicPr>
          <p:cNvPr id="20482" name="Picture 2" descr="http://4.bp.blogspot.com/-M0fObGZvSWg/U-JaokvBnrI/AAAAAAAAAv0/NX3M5AFC3lQ/s1600/beeonlavendar.JPG"/>
          <p:cNvPicPr>
            <a:picLocks noChangeAspect="1" noChangeArrowheads="1"/>
          </p:cNvPicPr>
          <p:nvPr/>
        </p:nvPicPr>
        <p:blipFill>
          <a:blip r:embed="rId5" cstate="print"/>
          <a:srcRect/>
          <a:stretch>
            <a:fillRect/>
          </a:stretch>
        </p:blipFill>
        <p:spPr bwMode="auto">
          <a:xfrm>
            <a:off x="3124200" y="4648200"/>
            <a:ext cx="2825300" cy="23622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algn="l"/>
            <a:r>
              <a:rPr lang="en-US" sz="5400" dirty="0" smtClean="0">
                <a:solidFill>
                  <a:schemeClr val="accent3">
                    <a:lumMod val="40000"/>
                    <a:lumOff val="60000"/>
                  </a:schemeClr>
                </a:solidFill>
              </a:rPr>
              <a:t>Domestic Plants: </a:t>
            </a:r>
            <a:r>
              <a:rPr lang="en-US" sz="3200" dirty="0" smtClean="0">
                <a:solidFill>
                  <a:schemeClr val="accent3">
                    <a:lumMod val="40000"/>
                    <a:lumOff val="60000"/>
                  </a:schemeClr>
                </a:solidFill>
              </a:rPr>
              <a:t>August-September</a:t>
            </a:r>
            <a:endParaRPr lang="en-US" sz="3200" dirty="0"/>
          </a:p>
        </p:txBody>
      </p:sp>
      <p:pic>
        <p:nvPicPr>
          <p:cNvPr id="4" name="Picture 2" descr="C:\Users\Ellen\Desktop\Honey bees\Bees on flowers\raddichio.JPG"/>
          <p:cNvPicPr>
            <a:picLocks noGrp="1" noChangeAspect="1" noChangeArrowheads="1"/>
          </p:cNvPicPr>
          <p:nvPr>
            <p:ph idx="1"/>
          </p:nvPr>
        </p:nvPicPr>
        <p:blipFill>
          <a:blip r:embed="rId3" cstate="print"/>
          <a:srcRect l="48750" t="30000"/>
          <a:stretch>
            <a:fillRect/>
          </a:stretch>
        </p:blipFill>
        <p:spPr bwMode="auto">
          <a:xfrm>
            <a:off x="304800" y="2057400"/>
            <a:ext cx="2565400" cy="2627971"/>
          </a:xfrm>
          <a:prstGeom prst="rect">
            <a:avLst/>
          </a:prstGeom>
          <a:noFill/>
        </p:spPr>
      </p:pic>
      <p:sp>
        <p:nvSpPr>
          <p:cNvPr id="5" name="Rectangle 4"/>
          <p:cNvSpPr/>
          <p:nvPr/>
        </p:nvSpPr>
        <p:spPr>
          <a:xfrm>
            <a:off x="762000" y="4724400"/>
            <a:ext cx="1654620" cy="461665"/>
          </a:xfrm>
          <a:prstGeom prst="rect">
            <a:avLst/>
          </a:prstGeom>
        </p:spPr>
        <p:txBody>
          <a:bodyPr wrap="none">
            <a:spAutoFit/>
          </a:bodyPr>
          <a:lstStyle/>
          <a:p>
            <a:r>
              <a:rPr lang="en-US" sz="2400" b="1" dirty="0" smtClean="0">
                <a:solidFill>
                  <a:srgbClr val="FFE48F"/>
                </a:solidFill>
              </a:rPr>
              <a:t>Radicchio</a:t>
            </a:r>
            <a:endParaRPr lang="en-US" sz="2400" b="1" dirty="0">
              <a:solidFill>
                <a:srgbClr val="FFE48F"/>
              </a:solidFill>
            </a:endParaRPr>
          </a:p>
        </p:txBody>
      </p:sp>
      <p:pic>
        <p:nvPicPr>
          <p:cNvPr id="6" name="Picture 5" descr="bee.png"/>
          <p:cNvPicPr>
            <a:picLocks noChangeAspect="1"/>
          </p:cNvPicPr>
          <p:nvPr/>
        </p:nvPicPr>
        <p:blipFill>
          <a:blip r:embed="rId4" cstate="print"/>
          <a:stretch>
            <a:fillRect/>
          </a:stretch>
        </p:blipFill>
        <p:spPr>
          <a:xfrm>
            <a:off x="3048000" y="2743200"/>
            <a:ext cx="4648200" cy="4589501"/>
          </a:xfrm>
          <a:prstGeom prst="rect">
            <a:avLst/>
          </a:prstGeom>
        </p:spPr>
      </p:pic>
      <p:sp>
        <p:nvSpPr>
          <p:cNvPr id="8" name="Rectangle 7"/>
          <p:cNvSpPr/>
          <p:nvPr/>
        </p:nvSpPr>
        <p:spPr>
          <a:xfrm>
            <a:off x="3276600" y="5638800"/>
            <a:ext cx="1828800" cy="461665"/>
          </a:xfrm>
          <a:prstGeom prst="rect">
            <a:avLst/>
          </a:prstGeom>
        </p:spPr>
        <p:txBody>
          <a:bodyPr wrap="square">
            <a:spAutoFit/>
          </a:bodyPr>
          <a:lstStyle/>
          <a:p>
            <a:r>
              <a:rPr lang="en-US" sz="2400" b="1" dirty="0" smtClean="0">
                <a:solidFill>
                  <a:srgbClr val="FFE48F"/>
                </a:solidFill>
              </a:rPr>
              <a:t>Oregano</a:t>
            </a:r>
            <a:endParaRPr lang="en-US" sz="2400" b="1" dirty="0">
              <a:solidFill>
                <a:srgbClr val="FFE48F"/>
              </a:solidFill>
            </a:endParaRPr>
          </a:p>
        </p:txBody>
      </p:sp>
      <p:pic>
        <p:nvPicPr>
          <p:cNvPr id="7" name="Picture 6" descr="C:\Users\Ellen\Desktop\Honey bees\Bees on flowers\2012-09-06_15-08-34_273.jpg"/>
          <p:cNvPicPr>
            <a:picLocks noChangeAspect="1" noChangeArrowheads="1"/>
          </p:cNvPicPr>
          <p:nvPr/>
        </p:nvPicPr>
        <p:blipFill>
          <a:blip r:embed="rId5" cstate="print"/>
          <a:srcRect/>
          <a:stretch>
            <a:fillRect/>
          </a:stretch>
        </p:blipFill>
        <p:spPr bwMode="auto">
          <a:xfrm>
            <a:off x="5943600" y="1447800"/>
            <a:ext cx="2646417" cy="3429000"/>
          </a:xfrm>
          <a:prstGeom prst="rect">
            <a:avLst/>
          </a:prstGeom>
          <a:noFill/>
        </p:spPr>
      </p:pic>
      <p:sp>
        <p:nvSpPr>
          <p:cNvPr id="9" name="TextBox 8"/>
          <p:cNvSpPr txBox="1"/>
          <p:nvPr/>
        </p:nvSpPr>
        <p:spPr>
          <a:xfrm>
            <a:off x="6553200" y="4876800"/>
            <a:ext cx="1500732" cy="830997"/>
          </a:xfrm>
          <a:prstGeom prst="rect">
            <a:avLst/>
          </a:prstGeom>
          <a:noFill/>
        </p:spPr>
        <p:txBody>
          <a:bodyPr wrap="none" rtlCol="0">
            <a:spAutoFit/>
          </a:bodyPr>
          <a:lstStyle/>
          <a:p>
            <a:r>
              <a:rPr lang="en-US" sz="2400" b="1" dirty="0" smtClean="0">
                <a:solidFill>
                  <a:srgbClr val="FFE48F"/>
                </a:solidFill>
              </a:rPr>
              <a:t>Broccoli </a:t>
            </a:r>
          </a:p>
          <a:p>
            <a:endParaRPr lang="en-US" sz="2400" b="1" dirty="0">
              <a:solidFill>
                <a:srgbClr val="FFE48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5400" dirty="0" smtClean="0">
                <a:solidFill>
                  <a:schemeClr val="accent3">
                    <a:lumMod val="40000"/>
                    <a:lumOff val="60000"/>
                  </a:schemeClr>
                </a:solidFill>
              </a:rPr>
              <a:t>Domestic Plants: </a:t>
            </a:r>
            <a:r>
              <a:rPr lang="en-US" sz="4000" dirty="0" smtClean="0">
                <a:solidFill>
                  <a:schemeClr val="accent3">
                    <a:lumMod val="40000"/>
                    <a:lumOff val="60000"/>
                  </a:schemeClr>
                </a:solidFill>
              </a:rPr>
              <a:t>August-September</a:t>
            </a:r>
            <a:endParaRPr lang="en-US" dirty="0"/>
          </a:p>
        </p:txBody>
      </p:sp>
      <p:pic>
        <p:nvPicPr>
          <p:cNvPr id="20482" name="Picture 2" descr="C:\Users\Ellen\Desktop\Honey bees\Bees on flowers\20150815_174000_002.jpg"/>
          <p:cNvPicPr>
            <a:picLocks noGrp="1" noChangeAspect="1" noChangeArrowheads="1"/>
          </p:cNvPicPr>
          <p:nvPr>
            <p:ph idx="1"/>
          </p:nvPr>
        </p:nvPicPr>
        <p:blipFill>
          <a:blip r:embed="rId3" cstate="print"/>
          <a:srcRect l="17593" r="34259" b="18724"/>
          <a:stretch>
            <a:fillRect/>
          </a:stretch>
        </p:blipFill>
        <p:spPr bwMode="auto">
          <a:xfrm>
            <a:off x="228600" y="1752600"/>
            <a:ext cx="3962400" cy="3762375"/>
          </a:xfrm>
          <a:prstGeom prst="rect">
            <a:avLst/>
          </a:prstGeom>
          <a:noFill/>
        </p:spPr>
      </p:pic>
      <p:pic>
        <p:nvPicPr>
          <p:cNvPr id="6" name="Picture 2" descr="C:\Users\Ellen\Desktop\Honey bees\Bees on flowers\sunflower 1.jpg"/>
          <p:cNvPicPr>
            <a:picLocks noChangeAspect="1" noChangeArrowheads="1"/>
          </p:cNvPicPr>
          <p:nvPr/>
        </p:nvPicPr>
        <p:blipFill>
          <a:blip r:embed="rId4" cstate="print"/>
          <a:srcRect/>
          <a:stretch>
            <a:fillRect/>
          </a:stretch>
        </p:blipFill>
        <p:spPr bwMode="auto">
          <a:xfrm>
            <a:off x="4297611" y="1752600"/>
            <a:ext cx="4756521" cy="3733800"/>
          </a:xfrm>
          <a:prstGeom prst="rect">
            <a:avLst/>
          </a:prstGeom>
          <a:noFill/>
        </p:spPr>
      </p:pic>
      <p:sp>
        <p:nvSpPr>
          <p:cNvPr id="7" name="TextBox 6"/>
          <p:cNvSpPr txBox="1"/>
          <p:nvPr/>
        </p:nvSpPr>
        <p:spPr>
          <a:xfrm>
            <a:off x="3429000" y="5638800"/>
            <a:ext cx="1842171" cy="461665"/>
          </a:xfrm>
          <a:prstGeom prst="rect">
            <a:avLst/>
          </a:prstGeom>
          <a:noFill/>
        </p:spPr>
        <p:txBody>
          <a:bodyPr wrap="square" rtlCol="0">
            <a:spAutoFit/>
          </a:bodyPr>
          <a:lstStyle/>
          <a:p>
            <a:r>
              <a:rPr lang="en-US" sz="2400" b="1" dirty="0" smtClean="0">
                <a:solidFill>
                  <a:srgbClr val="FFE48F"/>
                </a:solidFill>
              </a:rPr>
              <a:t>Sunflowers</a:t>
            </a:r>
            <a:endParaRPr lang="en-US" sz="2400" b="1" dirty="0">
              <a:solidFill>
                <a:srgbClr val="FFE48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5600" dirty="0" smtClean="0">
                <a:solidFill>
                  <a:schemeClr val="accent3">
                    <a:lumMod val="40000"/>
                    <a:lumOff val="60000"/>
                  </a:schemeClr>
                </a:solidFill>
              </a:rPr>
              <a:t>Domestic Plants: </a:t>
            </a:r>
            <a:r>
              <a:rPr lang="en-US" sz="3600" dirty="0" smtClean="0">
                <a:solidFill>
                  <a:schemeClr val="accent3">
                    <a:lumMod val="40000"/>
                    <a:lumOff val="60000"/>
                  </a:schemeClr>
                </a:solidFill>
              </a:rPr>
              <a:t>August-September</a:t>
            </a:r>
            <a:endParaRPr lang="en-US" sz="3600" dirty="0">
              <a:solidFill>
                <a:srgbClr val="FFCC66"/>
              </a:solidFill>
            </a:endParaRPr>
          </a:p>
        </p:txBody>
      </p:sp>
      <p:pic>
        <p:nvPicPr>
          <p:cNvPr id="6" name="Picture 2" descr="C:\Users\Ellen\Desktop\Honey bees\Bees on flowers\JRM_6484.jpg"/>
          <p:cNvPicPr>
            <a:picLocks noGrp="1" noChangeAspect="1" noChangeArrowheads="1"/>
          </p:cNvPicPr>
          <p:nvPr>
            <p:ph idx="1"/>
          </p:nvPr>
        </p:nvPicPr>
        <p:blipFill>
          <a:blip r:embed="rId3" cstate="print"/>
          <a:srcRect l="33996" t="23333" r="19222"/>
          <a:stretch>
            <a:fillRect/>
          </a:stretch>
        </p:blipFill>
        <p:spPr bwMode="auto">
          <a:xfrm>
            <a:off x="3048000" y="1371600"/>
            <a:ext cx="2721425" cy="4941008"/>
          </a:xfrm>
          <a:prstGeom prst="rect">
            <a:avLst/>
          </a:prstGeom>
          <a:noFill/>
        </p:spPr>
      </p:pic>
      <p:sp>
        <p:nvSpPr>
          <p:cNvPr id="8" name="TextBox 7"/>
          <p:cNvSpPr txBox="1"/>
          <p:nvPr/>
        </p:nvSpPr>
        <p:spPr>
          <a:xfrm>
            <a:off x="3733800" y="6248400"/>
            <a:ext cx="902811" cy="461665"/>
          </a:xfrm>
          <a:prstGeom prst="rect">
            <a:avLst/>
          </a:prstGeom>
          <a:noFill/>
        </p:spPr>
        <p:txBody>
          <a:bodyPr wrap="none" rtlCol="0">
            <a:spAutoFit/>
          </a:bodyPr>
          <a:lstStyle/>
          <a:p>
            <a:r>
              <a:rPr lang="en-US" sz="2400" b="1" dirty="0" smtClean="0">
                <a:solidFill>
                  <a:srgbClr val="FFE48F"/>
                </a:solidFill>
              </a:rPr>
              <a:t>Corn</a:t>
            </a:r>
            <a:endParaRPr lang="en-US" sz="2400" b="1" dirty="0">
              <a:solidFill>
                <a:srgbClr val="FFE48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algn="l"/>
            <a:r>
              <a:rPr lang="en-US" sz="4800" dirty="0" smtClean="0">
                <a:solidFill>
                  <a:srgbClr val="FFE48F"/>
                </a:solidFill>
              </a:rPr>
              <a:t>Native Plants: </a:t>
            </a:r>
            <a:r>
              <a:rPr lang="en-US" sz="3600" dirty="0" smtClean="0">
                <a:solidFill>
                  <a:srgbClr val="FFE48F"/>
                </a:solidFill>
              </a:rPr>
              <a:t>October - December</a:t>
            </a:r>
            <a:endParaRPr lang="en-US" sz="3600" dirty="0">
              <a:solidFill>
                <a:srgbClr val="FFE48F"/>
              </a:solidFill>
            </a:endParaRPr>
          </a:p>
        </p:txBody>
      </p:sp>
      <p:pic>
        <p:nvPicPr>
          <p:cNvPr id="23554" name="Picture 2" descr="D:\Pictures\2013\2013-10\2013-10-15_14-33-55_51.jpg"/>
          <p:cNvPicPr>
            <a:picLocks noGrp="1" noChangeAspect="1" noChangeArrowheads="1"/>
          </p:cNvPicPr>
          <p:nvPr>
            <p:ph idx="1"/>
          </p:nvPr>
        </p:nvPicPr>
        <p:blipFill>
          <a:blip r:embed="rId3" cstate="print"/>
          <a:srcRect l="44305" t="23571" r="38611" b="39390"/>
          <a:stretch>
            <a:fillRect/>
          </a:stretch>
        </p:blipFill>
        <p:spPr bwMode="auto">
          <a:xfrm>
            <a:off x="152400" y="1600200"/>
            <a:ext cx="2459182" cy="3005666"/>
          </a:xfrm>
          <a:prstGeom prst="rect">
            <a:avLst/>
          </a:prstGeom>
          <a:noFill/>
        </p:spPr>
      </p:pic>
      <p:sp>
        <p:nvSpPr>
          <p:cNvPr id="4" name="TextBox 3"/>
          <p:cNvSpPr txBox="1"/>
          <p:nvPr/>
        </p:nvSpPr>
        <p:spPr>
          <a:xfrm>
            <a:off x="1219200" y="4876800"/>
            <a:ext cx="1144865" cy="461665"/>
          </a:xfrm>
          <a:prstGeom prst="rect">
            <a:avLst/>
          </a:prstGeom>
          <a:noFill/>
        </p:spPr>
        <p:txBody>
          <a:bodyPr wrap="none" rtlCol="0">
            <a:spAutoFit/>
          </a:bodyPr>
          <a:lstStyle/>
          <a:p>
            <a:r>
              <a:rPr lang="en-US" sz="2400" b="1" dirty="0" smtClean="0">
                <a:solidFill>
                  <a:schemeClr val="accent3">
                    <a:lumMod val="40000"/>
                    <a:lumOff val="60000"/>
                  </a:schemeClr>
                </a:solidFill>
              </a:rPr>
              <a:t>Asters</a:t>
            </a:r>
            <a:endParaRPr lang="en-US" sz="2400" b="1" dirty="0">
              <a:solidFill>
                <a:schemeClr val="accent3">
                  <a:lumMod val="40000"/>
                  <a:lumOff val="60000"/>
                </a:schemeClr>
              </a:solidFill>
            </a:endParaRPr>
          </a:p>
        </p:txBody>
      </p:sp>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90800" y="4833620"/>
            <a:ext cx="3192605" cy="2024380"/>
          </a:xfrm>
          <a:prstGeom prst="rect">
            <a:avLst/>
          </a:prstGeom>
        </p:spPr>
      </p:pic>
      <p:pic>
        <p:nvPicPr>
          <p:cNvPr id="8" name="Picture 4" descr="New England Aster - honeybees1"/>
          <p:cNvPicPr>
            <a:picLocks noChangeAspect="1" noChangeArrowheads="1"/>
          </p:cNvPicPr>
          <p:nvPr/>
        </p:nvPicPr>
        <p:blipFill>
          <a:blip r:embed="rId5" cstate="print"/>
          <a:srcRect l="10292" t="8333" r="3413"/>
          <a:stretch>
            <a:fillRect/>
          </a:stretch>
        </p:blipFill>
        <p:spPr bwMode="auto">
          <a:xfrm>
            <a:off x="3124200" y="1371600"/>
            <a:ext cx="3883232" cy="2895600"/>
          </a:xfrm>
          <a:prstGeom prst="rect">
            <a:avLst/>
          </a:prstGeom>
          <a:noFill/>
          <a:ln w="9525">
            <a:noFill/>
            <a:miter lim="800000"/>
            <a:headEnd/>
            <a:tailEnd/>
          </a:ln>
        </p:spPr>
      </p:pic>
      <p:pic>
        <p:nvPicPr>
          <p:cNvPr id="9" name="Picture 6" descr="DSC_0124"/>
          <p:cNvPicPr>
            <a:picLocks noChangeAspect="1" noChangeArrowheads="1"/>
          </p:cNvPicPr>
          <p:nvPr/>
        </p:nvPicPr>
        <p:blipFill>
          <a:blip r:embed="rId6" cstate="print"/>
          <a:srcRect/>
          <a:stretch>
            <a:fillRect/>
          </a:stretch>
        </p:blipFill>
        <p:spPr bwMode="auto">
          <a:xfrm>
            <a:off x="6049633" y="4343400"/>
            <a:ext cx="3094367" cy="25146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6000" dirty="0" smtClean="0">
                <a:solidFill>
                  <a:schemeClr val="accent3">
                    <a:lumMod val="40000"/>
                    <a:lumOff val="60000"/>
                  </a:schemeClr>
                </a:solidFill>
              </a:rPr>
              <a:t>Domestic Plants</a:t>
            </a:r>
            <a:r>
              <a:rPr lang="en-US" dirty="0" smtClean="0">
                <a:solidFill>
                  <a:schemeClr val="accent3">
                    <a:lumMod val="40000"/>
                    <a:lumOff val="60000"/>
                  </a:schemeClr>
                </a:solidFill>
              </a:rPr>
              <a:t>: </a:t>
            </a:r>
            <a:r>
              <a:rPr lang="en-US" sz="3600" dirty="0" smtClean="0">
                <a:solidFill>
                  <a:schemeClr val="accent3">
                    <a:lumMod val="40000"/>
                    <a:lumOff val="60000"/>
                  </a:schemeClr>
                </a:solidFill>
              </a:rPr>
              <a:t>October - December</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914400" y="1905000"/>
            <a:ext cx="2153920" cy="3251200"/>
          </a:xfrm>
          <a:prstGeom prst="rect">
            <a:avLst/>
          </a:prstGeom>
        </p:spPr>
      </p:pic>
      <p:sp>
        <p:nvSpPr>
          <p:cNvPr id="5" name="TextBox 4"/>
          <p:cNvSpPr txBox="1"/>
          <p:nvPr/>
        </p:nvSpPr>
        <p:spPr>
          <a:xfrm>
            <a:off x="1524000" y="5410200"/>
            <a:ext cx="938077" cy="461665"/>
          </a:xfrm>
          <a:prstGeom prst="rect">
            <a:avLst/>
          </a:prstGeom>
          <a:noFill/>
        </p:spPr>
        <p:txBody>
          <a:bodyPr wrap="none" rtlCol="0">
            <a:spAutoFit/>
          </a:bodyPr>
          <a:lstStyle/>
          <a:p>
            <a:r>
              <a:rPr lang="en-US" sz="2400" b="1" dirty="0" smtClean="0">
                <a:solidFill>
                  <a:srgbClr val="FFE48F"/>
                </a:solidFill>
              </a:rPr>
              <a:t>Rose</a:t>
            </a:r>
            <a:endParaRPr lang="en-US" sz="2400" b="1" dirty="0">
              <a:solidFill>
                <a:srgbClr val="FFE48F"/>
              </a:solidFill>
            </a:endParaRPr>
          </a:p>
        </p:txBody>
      </p:sp>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34000" y="1981200"/>
            <a:ext cx="2625090" cy="3962400"/>
          </a:xfrm>
          <a:prstGeom prst="rect">
            <a:avLst/>
          </a:prstGeom>
        </p:spPr>
      </p:pic>
      <p:sp>
        <p:nvSpPr>
          <p:cNvPr id="7" name="TextBox 6"/>
          <p:cNvSpPr txBox="1"/>
          <p:nvPr/>
        </p:nvSpPr>
        <p:spPr>
          <a:xfrm>
            <a:off x="5943600" y="6096000"/>
            <a:ext cx="1676400" cy="461665"/>
          </a:xfrm>
          <a:prstGeom prst="rect">
            <a:avLst/>
          </a:prstGeom>
          <a:noFill/>
        </p:spPr>
        <p:txBody>
          <a:bodyPr wrap="square" rtlCol="0">
            <a:spAutoFit/>
          </a:bodyPr>
          <a:lstStyle/>
          <a:p>
            <a:r>
              <a:rPr lang="en-US" sz="2400" b="1" dirty="0" smtClean="0">
                <a:solidFill>
                  <a:srgbClr val="FFE48F"/>
                </a:solidFill>
              </a:rPr>
              <a:t>Marigold</a:t>
            </a:r>
            <a:endParaRPr lang="en-US" sz="2400" b="1" dirty="0">
              <a:solidFill>
                <a:srgbClr val="FFE48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5400" dirty="0" smtClean="0">
                <a:solidFill>
                  <a:srgbClr val="FFC000"/>
                </a:solidFill>
              </a:rPr>
              <a:t>Honeybees and Flowers</a:t>
            </a:r>
            <a:endParaRPr lang="en-US" sz="5400" dirty="0">
              <a:solidFill>
                <a:srgbClr val="FFC000"/>
              </a:solidFill>
            </a:endParaRPr>
          </a:p>
        </p:txBody>
      </p:sp>
      <p:sp>
        <p:nvSpPr>
          <p:cNvPr id="3" name="Content Placeholder 2"/>
          <p:cNvSpPr>
            <a:spLocks noGrp="1"/>
          </p:cNvSpPr>
          <p:nvPr>
            <p:ph idx="1"/>
          </p:nvPr>
        </p:nvSpPr>
        <p:spPr>
          <a:xfrm>
            <a:off x="0" y="1143000"/>
            <a:ext cx="9144000" cy="5715000"/>
          </a:xfrm>
        </p:spPr>
        <p:txBody>
          <a:bodyPr/>
          <a:lstStyle/>
          <a:p>
            <a:pPr>
              <a:buNone/>
            </a:pPr>
            <a:r>
              <a:rPr lang="en-US" b="1" dirty="0" smtClean="0">
                <a:solidFill>
                  <a:schemeClr val="accent3">
                    <a:lumMod val="40000"/>
                    <a:lumOff val="60000"/>
                  </a:schemeClr>
                </a:solidFill>
              </a:rPr>
              <a:t>Summary: a work in progress</a:t>
            </a:r>
          </a:p>
          <a:p>
            <a:pPr lvl="1"/>
            <a:r>
              <a:rPr lang="en-US" dirty="0" smtClean="0">
                <a:solidFill>
                  <a:srgbClr val="FFE48F"/>
                </a:solidFill>
              </a:rPr>
              <a:t>Location: West Plains</a:t>
            </a:r>
          </a:p>
          <a:p>
            <a:pPr lvl="1"/>
            <a:r>
              <a:rPr lang="en-US" dirty="0" smtClean="0">
                <a:solidFill>
                  <a:srgbClr val="FFE48F"/>
                </a:solidFill>
              </a:rPr>
              <a:t>Native and Domestic</a:t>
            </a:r>
          </a:p>
          <a:p>
            <a:pPr lvl="2"/>
            <a:r>
              <a:rPr lang="en-US" dirty="0" smtClean="0">
                <a:solidFill>
                  <a:srgbClr val="FFE48F"/>
                </a:solidFill>
              </a:rPr>
              <a:t>Weeds </a:t>
            </a:r>
          </a:p>
          <a:p>
            <a:pPr lvl="2"/>
            <a:r>
              <a:rPr lang="en-US" dirty="0" smtClean="0">
                <a:solidFill>
                  <a:srgbClr val="FFE48F"/>
                </a:solidFill>
              </a:rPr>
              <a:t>Garden</a:t>
            </a:r>
          </a:p>
          <a:p>
            <a:pPr lvl="1"/>
            <a:r>
              <a:rPr lang="en-US" dirty="0" smtClean="0">
                <a:solidFill>
                  <a:srgbClr val="FFE48F"/>
                </a:solidFill>
              </a:rPr>
              <a:t>Weather conditions</a:t>
            </a:r>
          </a:p>
          <a:p>
            <a:pPr lvl="1"/>
            <a:r>
              <a:rPr lang="en-US" dirty="0" smtClean="0">
                <a:solidFill>
                  <a:srgbClr val="FFE48F"/>
                </a:solidFill>
              </a:rPr>
              <a:t>Mixture of plants for all seasons</a:t>
            </a:r>
            <a:endParaRPr lang="en-US" dirty="0">
              <a:solidFill>
                <a:srgbClr val="FFE48F"/>
              </a:solidFill>
            </a:endParaRPr>
          </a:p>
        </p:txBody>
      </p:sp>
      <p:pic>
        <p:nvPicPr>
          <p:cNvPr id="2050" name="Picture 2" descr="D:\Pictures\2013\2013-06\2013-06-17_10-28-53_679.jpg"/>
          <p:cNvPicPr>
            <a:picLocks noChangeAspect="1" noChangeArrowheads="1"/>
          </p:cNvPicPr>
          <p:nvPr/>
        </p:nvPicPr>
        <p:blipFill>
          <a:blip r:embed="rId3" cstate="print"/>
          <a:srcRect/>
          <a:stretch>
            <a:fillRect/>
          </a:stretch>
        </p:blipFill>
        <p:spPr bwMode="auto">
          <a:xfrm rot="5400000">
            <a:off x="6641728" y="2374526"/>
            <a:ext cx="3200398" cy="1804146"/>
          </a:xfrm>
          <a:prstGeom prst="rect">
            <a:avLst/>
          </a:prstGeom>
          <a:noFill/>
        </p:spPr>
      </p:pic>
      <p:pic>
        <p:nvPicPr>
          <p:cNvPr id="2051" name="Picture 3" descr="D:\Pictures\2012\2012-05-07\JRM_9327.JPG"/>
          <p:cNvPicPr>
            <a:picLocks noChangeAspect="1" noChangeArrowheads="1"/>
          </p:cNvPicPr>
          <p:nvPr/>
        </p:nvPicPr>
        <p:blipFill>
          <a:blip r:embed="rId4" cstate="print"/>
          <a:srcRect/>
          <a:stretch>
            <a:fillRect/>
          </a:stretch>
        </p:blipFill>
        <p:spPr bwMode="auto">
          <a:xfrm>
            <a:off x="0" y="4891278"/>
            <a:ext cx="2971800" cy="1966722"/>
          </a:xfrm>
          <a:prstGeom prst="rect">
            <a:avLst/>
          </a:prstGeom>
          <a:noFill/>
        </p:spPr>
      </p:pic>
      <p:pic>
        <p:nvPicPr>
          <p:cNvPr id="2052" name="Picture 4" descr="D:\Pictures\2012\2012-05-03\2012-05-03_15-07-52_935.jpg"/>
          <p:cNvPicPr>
            <a:picLocks noChangeAspect="1" noChangeArrowheads="1"/>
          </p:cNvPicPr>
          <p:nvPr/>
        </p:nvPicPr>
        <p:blipFill>
          <a:blip r:embed="rId5" cstate="print"/>
          <a:srcRect/>
          <a:stretch>
            <a:fillRect/>
          </a:stretch>
        </p:blipFill>
        <p:spPr bwMode="auto">
          <a:xfrm>
            <a:off x="2971800" y="4882029"/>
            <a:ext cx="3505200" cy="1975971"/>
          </a:xfrm>
          <a:prstGeom prst="rect">
            <a:avLst/>
          </a:prstGeom>
          <a:noFill/>
        </p:spPr>
      </p:pic>
      <p:pic>
        <p:nvPicPr>
          <p:cNvPr id="2053" name="Picture 5" descr="C:\Users\Ellen\Desktop\D7K_2317.jpg"/>
          <p:cNvPicPr>
            <a:picLocks noChangeAspect="1" noChangeArrowheads="1"/>
          </p:cNvPicPr>
          <p:nvPr/>
        </p:nvPicPr>
        <p:blipFill>
          <a:blip r:embed="rId6" cstate="print"/>
          <a:srcRect/>
          <a:stretch>
            <a:fillRect/>
          </a:stretch>
        </p:blipFill>
        <p:spPr bwMode="auto">
          <a:xfrm>
            <a:off x="5525986" y="4876800"/>
            <a:ext cx="3618014" cy="19812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CC66"/>
                </a:solidFill>
              </a:rPr>
              <a:t>Additional Resources</a:t>
            </a:r>
            <a:endParaRPr lang="en-US" dirty="0">
              <a:solidFill>
                <a:srgbClr val="FFCC66"/>
              </a:solidFill>
            </a:endParaRPr>
          </a:p>
        </p:txBody>
      </p:sp>
      <p:sp>
        <p:nvSpPr>
          <p:cNvPr id="3" name="Content Placeholder 2"/>
          <p:cNvSpPr>
            <a:spLocks noGrp="1"/>
          </p:cNvSpPr>
          <p:nvPr>
            <p:ph idx="1"/>
          </p:nvPr>
        </p:nvSpPr>
        <p:spPr>
          <a:xfrm>
            <a:off x="0" y="1600200"/>
            <a:ext cx="9144000" cy="5105400"/>
          </a:xfrm>
        </p:spPr>
        <p:txBody>
          <a:bodyPr>
            <a:normAutofit fontScale="77500" lnSpcReduction="20000"/>
          </a:bodyPr>
          <a:lstStyle/>
          <a:p>
            <a:pPr>
              <a:buNone/>
            </a:pPr>
            <a:r>
              <a:rPr lang="en-US" dirty="0" smtClean="0">
                <a:solidFill>
                  <a:srgbClr val="FFE48F"/>
                </a:solidFill>
              </a:rPr>
              <a:t>Washington State University, Cooperative Extension Service</a:t>
            </a:r>
          </a:p>
          <a:p>
            <a:pPr lvl="1"/>
            <a:r>
              <a:rPr lang="en-US" sz="2600" dirty="0" smtClean="0">
                <a:solidFill>
                  <a:srgbClr val="FFCC66"/>
                </a:solidFill>
              </a:rPr>
              <a:t>Master Gardeners  </a:t>
            </a:r>
            <a:r>
              <a:rPr lang="en-US" sz="2600" dirty="0" smtClean="0">
                <a:solidFill>
                  <a:schemeClr val="bg2">
                    <a:lumMod val="90000"/>
                  </a:schemeClr>
                </a:solidFill>
                <a:hlinkClick r:id="rId2"/>
              </a:rPr>
              <a:t>http://mastergardener.wsu.edu/</a:t>
            </a:r>
            <a:endParaRPr lang="en-US" sz="2600" dirty="0" smtClean="0">
              <a:solidFill>
                <a:schemeClr val="bg2">
                  <a:lumMod val="90000"/>
                </a:schemeClr>
              </a:solidFill>
            </a:endParaRPr>
          </a:p>
          <a:p>
            <a:pPr lvl="1"/>
            <a:r>
              <a:rPr lang="en-US" sz="2600" dirty="0" smtClean="0">
                <a:solidFill>
                  <a:srgbClr val="FFCC66"/>
                </a:solidFill>
              </a:rPr>
              <a:t>Publications  </a:t>
            </a:r>
            <a:r>
              <a:rPr lang="en-US" sz="2600" dirty="0" smtClean="0">
                <a:solidFill>
                  <a:srgbClr val="FFCC66"/>
                </a:solidFill>
                <a:hlinkClick r:id="rId3" action="ppaction://hlinksldjump"/>
              </a:rPr>
              <a:t>https://pubs.wsu.edu/ListCategories.aspx?TopicID=6</a:t>
            </a:r>
            <a:endParaRPr lang="en-US" sz="2600" dirty="0" smtClean="0">
              <a:solidFill>
                <a:srgbClr val="FFCC66"/>
              </a:solidFill>
            </a:endParaRPr>
          </a:p>
          <a:p>
            <a:pPr>
              <a:buNone/>
            </a:pPr>
            <a:endParaRPr lang="en-US" dirty="0" smtClean="0">
              <a:solidFill>
                <a:srgbClr val="FFCC66"/>
              </a:solidFill>
            </a:endParaRPr>
          </a:p>
          <a:p>
            <a:pPr>
              <a:buNone/>
            </a:pPr>
            <a:r>
              <a:rPr lang="en-US" dirty="0" smtClean="0">
                <a:solidFill>
                  <a:srgbClr val="FFE48F"/>
                </a:solidFill>
              </a:rPr>
              <a:t>Spokane County Conservation District</a:t>
            </a:r>
          </a:p>
          <a:p>
            <a:pPr lvl="1"/>
            <a:r>
              <a:rPr lang="en-US" sz="2600" dirty="0" smtClean="0">
                <a:solidFill>
                  <a:srgbClr val="FFCC66"/>
                </a:solidFill>
              </a:rPr>
              <a:t>Tree and shrub sale  </a:t>
            </a:r>
            <a:r>
              <a:rPr lang="en-US" sz="2600" dirty="0" smtClean="0">
                <a:solidFill>
                  <a:srgbClr val="FFCC66"/>
                </a:solidFill>
                <a:hlinkClick r:id="rId4"/>
              </a:rPr>
              <a:t>http://treesale.sccd.org/</a:t>
            </a:r>
            <a:endParaRPr lang="en-US" sz="2600" dirty="0" smtClean="0">
              <a:solidFill>
                <a:srgbClr val="FFCC66"/>
              </a:solidFill>
            </a:endParaRPr>
          </a:p>
          <a:p>
            <a:pPr lvl="1">
              <a:buNone/>
            </a:pPr>
            <a:endParaRPr lang="en-US" sz="2600" dirty="0" smtClean="0">
              <a:solidFill>
                <a:srgbClr val="FFCC66"/>
              </a:solidFill>
            </a:endParaRPr>
          </a:p>
          <a:p>
            <a:pPr>
              <a:buNone/>
            </a:pPr>
            <a:r>
              <a:rPr lang="en-US" dirty="0" smtClean="0">
                <a:solidFill>
                  <a:srgbClr val="FFE48F"/>
                </a:solidFill>
              </a:rPr>
              <a:t>Washington State Native Plant Society </a:t>
            </a:r>
          </a:p>
          <a:p>
            <a:pPr>
              <a:buNone/>
            </a:pPr>
            <a:r>
              <a:rPr lang="en-US" dirty="0" smtClean="0">
                <a:solidFill>
                  <a:srgbClr val="FFCC66"/>
                </a:solidFill>
              </a:rPr>
              <a:t>	– </a:t>
            </a:r>
            <a:r>
              <a:rPr lang="en-US" sz="2600" dirty="0" smtClean="0">
                <a:solidFill>
                  <a:srgbClr val="FFCC66"/>
                </a:solidFill>
              </a:rPr>
              <a:t>Spokane </a:t>
            </a:r>
            <a:r>
              <a:rPr lang="en-US" sz="2300" dirty="0" smtClean="0">
                <a:solidFill>
                  <a:srgbClr val="FFCC66"/>
                </a:solidFill>
                <a:hlinkClick r:id="rId5"/>
              </a:rPr>
              <a:t>http://www.wnps.org/plant_lists/counties/spokane/spokane_county.html</a:t>
            </a:r>
            <a:endParaRPr lang="en-US" sz="2300" dirty="0" smtClean="0">
              <a:solidFill>
                <a:srgbClr val="FFCC66"/>
              </a:solidFill>
            </a:endParaRPr>
          </a:p>
          <a:p>
            <a:pPr>
              <a:buNone/>
            </a:pPr>
            <a:endParaRPr lang="en-US" dirty="0" smtClean="0">
              <a:solidFill>
                <a:srgbClr val="FFE48F"/>
              </a:solidFill>
            </a:endParaRPr>
          </a:p>
          <a:p>
            <a:pPr>
              <a:buNone/>
            </a:pPr>
            <a:r>
              <a:rPr lang="en-US" dirty="0" smtClean="0">
                <a:solidFill>
                  <a:srgbClr val="FFE48F"/>
                </a:solidFill>
              </a:rPr>
              <a:t>Local stores</a:t>
            </a:r>
          </a:p>
          <a:p>
            <a:pPr lvl="1"/>
            <a:r>
              <a:rPr lang="en-US" sz="2600" dirty="0" smtClean="0">
                <a:solidFill>
                  <a:srgbClr val="FFCC66"/>
                </a:solidFill>
              </a:rPr>
              <a:t>Blue Moon Nursery  </a:t>
            </a:r>
            <a:r>
              <a:rPr lang="en-US" sz="2600" dirty="0" smtClean="0">
                <a:solidFill>
                  <a:srgbClr val="FFCC66"/>
                </a:solidFill>
                <a:hlinkClick r:id="rId3" action="ppaction://hlinksldjump"/>
              </a:rPr>
              <a:t>http://www.bluemoonplants.com/</a:t>
            </a:r>
            <a:endParaRPr lang="en-US" sz="2600" dirty="0" smtClean="0">
              <a:solidFill>
                <a:srgbClr val="FFCC66"/>
              </a:solidFill>
            </a:endParaRPr>
          </a:p>
          <a:p>
            <a:pPr lvl="1"/>
            <a:r>
              <a:rPr lang="en-US" sz="2600" dirty="0" smtClean="0">
                <a:solidFill>
                  <a:srgbClr val="FFCC66"/>
                </a:solidFill>
              </a:rPr>
              <a:t>Desert Jewels  </a:t>
            </a:r>
            <a:r>
              <a:rPr lang="en-US" sz="2600" dirty="0" smtClean="0">
                <a:solidFill>
                  <a:srgbClr val="FFCC66"/>
                </a:solidFill>
                <a:hlinkClick r:id="rId3" action="ppaction://hlinksldjump"/>
              </a:rPr>
              <a:t>http://www.desertjewelsnursery.com/</a:t>
            </a:r>
            <a:endParaRPr lang="en-US" sz="2600" dirty="0" smtClean="0">
              <a:solidFill>
                <a:srgbClr val="FFCC66"/>
              </a:solidFill>
            </a:endParaRPr>
          </a:p>
          <a:p>
            <a:pPr lvl="1"/>
            <a:r>
              <a:rPr lang="en-US" sz="2600" dirty="0" smtClean="0">
                <a:solidFill>
                  <a:srgbClr val="FFCC66"/>
                </a:solidFill>
              </a:rPr>
              <a:t>Northwest Seed and Pet  </a:t>
            </a:r>
            <a:r>
              <a:rPr lang="en-US" sz="2600" dirty="0" smtClean="0">
                <a:solidFill>
                  <a:schemeClr val="accent6"/>
                </a:solidFill>
                <a:hlinkClick r:id="rId3" action="ppaction://hlinksldjump"/>
              </a:rPr>
              <a:t>http://nwseed.com/</a:t>
            </a:r>
            <a:endParaRPr lang="en-US" sz="2600" dirty="0" smtClean="0">
              <a:solidFill>
                <a:schemeClr val="accent6"/>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5400" dirty="0" smtClean="0">
                <a:solidFill>
                  <a:srgbClr val="FFE48F"/>
                </a:solidFill>
              </a:rPr>
              <a:t>Photo Credits</a:t>
            </a:r>
            <a:endParaRPr lang="en-US" sz="5400" dirty="0">
              <a:solidFill>
                <a:srgbClr val="FFE48F"/>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chemeClr val="accent3">
                    <a:lumMod val="40000"/>
                    <a:lumOff val="60000"/>
                  </a:schemeClr>
                </a:solidFill>
              </a:rPr>
              <a:t>Margo Buckles</a:t>
            </a:r>
          </a:p>
          <a:p>
            <a:r>
              <a:rPr lang="en-US" dirty="0" smtClean="0">
                <a:solidFill>
                  <a:schemeClr val="accent3">
                    <a:lumMod val="40000"/>
                    <a:lumOff val="60000"/>
                  </a:schemeClr>
                </a:solidFill>
              </a:rPr>
              <a:t>Joe Geiger</a:t>
            </a:r>
          </a:p>
          <a:p>
            <a:r>
              <a:rPr lang="en-US" dirty="0" smtClean="0">
                <a:solidFill>
                  <a:schemeClr val="accent3">
                    <a:lumMod val="40000"/>
                    <a:lumOff val="60000"/>
                  </a:schemeClr>
                </a:solidFill>
              </a:rPr>
              <a:t>Marilyn Geiger</a:t>
            </a:r>
          </a:p>
          <a:p>
            <a:r>
              <a:rPr lang="en-US" dirty="0" smtClean="0">
                <a:solidFill>
                  <a:schemeClr val="accent3">
                    <a:lumMod val="40000"/>
                    <a:lumOff val="60000"/>
                  </a:schemeClr>
                </a:solidFill>
              </a:rPr>
              <a:t>Gina Jackson</a:t>
            </a:r>
          </a:p>
          <a:p>
            <a:r>
              <a:rPr lang="en-US" dirty="0" smtClean="0">
                <a:solidFill>
                  <a:schemeClr val="accent3">
                    <a:lumMod val="40000"/>
                    <a:lumOff val="60000"/>
                  </a:schemeClr>
                </a:solidFill>
              </a:rPr>
              <a:t>Ellen Miller</a:t>
            </a:r>
          </a:p>
          <a:p>
            <a:r>
              <a:rPr lang="en-US" dirty="0" smtClean="0">
                <a:solidFill>
                  <a:schemeClr val="accent3">
                    <a:lumMod val="40000"/>
                    <a:lumOff val="60000"/>
                  </a:schemeClr>
                </a:solidFill>
              </a:rPr>
              <a:t>Jack Miller</a:t>
            </a:r>
          </a:p>
          <a:p>
            <a:r>
              <a:rPr lang="en-US" dirty="0" smtClean="0">
                <a:solidFill>
                  <a:schemeClr val="accent3">
                    <a:lumMod val="40000"/>
                    <a:lumOff val="60000"/>
                  </a:schemeClr>
                </a:solidFill>
              </a:rPr>
              <a:t>Karen Momany</a:t>
            </a:r>
          </a:p>
          <a:p>
            <a:r>
              <a:rPr lang="en-US" dirty="0" smtClean="0">
                <a:solidFill>
                  <a:schemeClr val="accent3">
                    <a:lumMod val="40000"/>
                    <a:lumOff val="60000"/>
                  </a:schemeClr>
                </a:solidFill>
              </a:rPr>
              <a:t>Will Olson</a:t>
            </a:r>
          </a:p>
          <a:p>
            <a:r>
              <a:rPr lang="en-US" dirty="0" smtClean="0">
                <a:solidFill>
                  <a:schemeClr val="accent3">
                    <a:lumMod val="40000"/>
                    <a:lumOff val="60000"/>
                  </a:schemeClr>
                </a:solidFill>
              </a:rPr>
              <a:t>Diane Stutzman</a:t>
            </a:r>
          </a:p>
          <a:p>
            <a:pPr>
              <a:buNone/>
            </a:pPr>
            <a:endParaRPr lang="en-US" dirty="0"/>
          </a:p>
        </p:txBody>
      </p:sp>
      <p:pic>
        <p:nvPicPr>
          <p:cNvPr id="7170" name="Picture 2" descr="C:\Users\Ellen\Desktop\Honey bees\Bees on flowers\JRM_9598.JPG"/>
          <p:cNvPicPr>
            <a:picLocks noChangeAspect="1" noChangeArrowheads="1"/>
          </p:cNvPicPr>
          <p:nvPr/>
        </p:nvPicPr>
        <p:blipFill>
          <a:blip r:embed="rId3" cstate="print"/>
          <a:srcRect/>
          <a:stretch>
            <a:fillRect/>
          </a:stretch>
        </p:blipFill>
        <p:spPr bwMode="auto">
          <a:xfrm>
            <a:off x="4724400" y="2514600"/>
            <a:ext cx="4111812" cy="272340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pPr algn="l"/>
            <a:r>
              <a:rPr lang="en-US" sz="6000" dirty="0" smtClean="0">
                <a:solidFill>
                  <a:srgbClr val="FFCC66"/>
                </a:solidFill>
              </a:rPr>
              <a:t>Native Plants:  </a:t>
            </a:r>
            <a:r>
              <a:rPr lang="en-US" sz="4900" dirty="0" smtClean="0">
                <a:solidFill>
                  <a:srgbClr val="FFCC66"/>
                </a:solidFill>
              </a:rPr>
              <a:t>April - May</a:t>
            </a:r>
            <a:endParaRPr lang="en-US" sz="4900" dirty="0"/>
          </a:p>
        </p:txBody>
      </p:sp>
      <p:pic>
        <p:nvPicPr>
          <p:cNvPr id="4" name="Picture 6" descr="D:\Pictures\2014\2014-05\2014-05-06_14-51-41_43.jpg"/>
          <p:cNvPicPr>
            <a:picLocks noGrp="1" noChangeAspect="1" noChangeArrowheads="1"/>
          </p:cNvPicPr>
          <p:nvPr>
            <p:ph idx="1"/>
          </p:nvPr>
        </p:nvPicPr>
        <p:blipFill>
          <a:blip r:embed="rId3" cstate="print"/>
          <a:srcRect l="46694" t="31641" r="40376" b="45422"/>
          <a:stretch>
            <a:fillRect/>
          </a:stretch>
        </p:blipFill>
        <p:spPr bwMode="auto">
          <a:xfrm>
            <a:off x="685800" y="2133600"/>
            <a:ext cx="3124200" cy="3124200"/>
          </a:xfrm>
          <a:prstGeom prst="rect">
            <a:avLst/>
          </a:prstGeom>
          <a:noFill/>
        </p:spPr>
      </p:pic>
      <p:pic>
        <p:nvPicPr>
          <p:cNvPr id="17410" name="Picture 2" descr="D:\Pictures\2014\2014-05\2014-05-06_14-51-18_493.jpg"/>
          <p:cNvPicPr>
            <a:picLocks noChangeAspect="1" noChangeArrowheads="1"/>
          </p:cNvPicPr>
          <p:nvPr/>
        </p:nvPicPr>
        <p:blipFill>
          <a:blip r:embed="rId4" cstate="print"/>
          <a:srcRect l="44780" t="30077" r="42927" b="36222"/>
          <a:stretch>
            <a:fillRect/>
          </a:stretch>
        </p:blipFill>
        <p:spPr bwMode="auto">
          <a:xfrm>
            <a:off x="4800600" y="1731818"/>
            <a:ext cx="2362200" cy="3650672"/>
          </a:xfrm>
          <a:prstGeom prst="rect">
            <a:avLst/>
          </a:prstGeom>
          <a:noFill/>
        </p:spPr>
      </p:pic>
      <p:sp>
        <p:nvSpPr>
          <p:cNvPr id="7" name="TextBox 6"/>
          <p:cNvSpPr txBox="1"/>
          <p:nvPr/>
        </p:nvSpPr>
        <p:spPr>
          <a:xfrm>
            <a:off x="2590800" y="5562600"/>
            <a:ext cx="4267200" cy="461665"/>
          </a:xfrm>
          <a:prstGeom prst="rect">
            <a:avLst/>
          </a:prstGeom>
          <a:noFill/>
        </p:spPr>
        <p:txBody>
          <a:bodyPr wrap="square" rtlCol="0">
            <a:spAutoFit/>
          </a:bodyPr>
          <a:lstStyle/>
          <a:p>
            <a:r>
              <a:rPr lang="en-US" sz="2400" b="1" dirty="0" smtClean="0">
                <a:solidFill>
                  <a:schemeClr val="accent3">
                    <a:lumMod val="40000"/>
                    <a:lumOff val="60000"/>
                  </a:schemeClr>
                </a:solidFill>
              </a:rPr>
              <a:t>Rooster Head/Shooting Star</a:t>
            </a:r>
            <a:endParaRPr lang="en-US" sz="2400" b="1" dirty="0">
              <a:solidFill>
                <a:schemeClr val="accent3">
                  <a:lumMod val="40000"/>
                  <a:lumOff val="60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E48F"/>
                </a:solidFill>
              </a:rPr>
              <a:t>Appendix</a:t>
            </a:r>
            <a:endParaRPr lang="en-US" dirty="0">
              <a:solidFill>
                <a:srgbClr val="FFE48F"/>
              </a:solidFill>
            </a:endParaRPr>
          </a:p>
        </p:txBody>
      </p:sp>
      <p:sp>
        <p:nvSpPr>
          <p:cNvPr id="3" name="Content Placeholder 2"/>
          <p:cNvSpPr>
            <a:spLocks noGrp="1"/>
          </p:cNvSpPr>
          <p:nvPr>
            <p:ph idx="1"/>
          </p:nvPr>
        </p:nvSpPr>
        <p:spPr>
          <a:xfrm>
            <a:off x="457200" y="990600"/>
            <a:ext cx="8229600" cy="5867400"/>
          </a:xfrm>
        </p:spPr>
        <p:txBody>
          <a:bodyPr>
            <a:normAutofit fontScale="25000" lnSpcReduction="20000"/>
          </a:bodyPr>
          <a:lstStyle/>
          <a:p>
            <a:pPr>
              <a:buNone/>
            </a:pPr>
            <a:r>
              <a:rPr lang="en-US" sz="5600" b="1" u="sng" dirty="0" smtClean="0">
                <a:solidFill>
                  <a:schemeClr val="accent3">
                    <a:lumMod val="40000"/>
                    <a:lumOff val="60000"/>
                  </a:schemeClr>
                </a:solidFill>
              </a:rPr>
              <a:t>Chronological Wild Flowers 2014</a:t>
            </a:r>
            <a:endParaRPr lang="en-US" sz="5600" dirty="0" smtClean="0">
              <a:solidFill>
                <a:schemeClr val="accent3">
                  <a:lumMod val="40000"/>
                  <a:lumOff val="60000"/>
                </a:schemeClr>
              </a:solidFill>
            </a:endParaRPr>
          </a:p>
          <a:p>
            <a:r>
              <a:rPr lang="en-US" sz="5600" dirty="0" smtClean="0">
                <a:solidFill>
                  <a:schemeClr val="accent6">
                    <a:lumMod val="20000"/>
                    <a:lumOff val="80000"/>
                  </a:schemeClr>
                </a:solidFill>
              </a:rPr>
              <a:t>Butter Cup			March 6 -- May 6</a:t>
            </a:r>
          </a:p>
          <a:p>
            <a:r>
              <a:rPr lang="en-US" sz="5600" dirty="0" smtClean="0">
                <a:solidFill>
                  <a:schemeClr val="accent6">
                    <a:lumMod val="20000"/>
                    <a:lumOff val="80000"/>
                  </a:schemeClr>
                </a:solidFill>
              </a:rPr>
              <a:t>Salt and Pepper Parsley  		March 23 -- May 8</a:t>
            </a:r>
          </a:p>
          <a:p>
            <a:r>
              <a:rPr lang="en-US" sz="5600" dirty="0" smtClean="0">
                <a:solidFill>
                  <a:schemeClr val="accent6">
                    <a:lumMod val="20000"/>
                    <a:lumOff val="80000"/>
                  </a:schemeClr>
                </a:solidFill>
              </a:rPr>
              <a:t>Grass Widow			March 31 -- May 6</a:t>
            </a:r>
          </a:p>
          <a:p>
            <a:r>
              <a:rPr lang="en-US" sz="5600" dirty="0" smtClean="0">
                <a:solidFill>
                  <a:schemeClr val="accent6">
                    <a:lumMod val="20000"/>
                    <a:lumOff val="80000"/>
                  </a:schemeClr>
                </a:solidFill>
              </a:rPr>
              <a:t>Besseya Ruba (Red Kitten Tails)	March 31 -- May 8</a:t>
            </a:r>
          </a:p>
          <a:p>
            <a:r>
              <a:rPr lang="en-US" sz="5600" dirty="0" smtClean="0">
                <a:solidFill>
                  <a:schemeClr val="accent6">
                    <a:lumMod val="20000"/>
                    <a:lumOff val="80000"/>
                  </a:schemeClr>
                </a:solidFill>
              </a:rPr>
              <a:t>Yellow Bell			April 4 -- May 5</a:t>
            </a:r>
          </a:p>
          <a:p>
            <a:r>
              <a:rPr lang="en-US" sz="5600" dirty="0" smtClean="0">
                <a:solidFill>
                  <a:schemeClr val="accent6">
                    <a:lumMod val="20000"/>
                    <a:lumOff val="80000"/>
                  </a:schemeClr>
                </a:solidFill>
              </a:rPr>
              <a:t>Diamond Leaf Saxifrage		April 8 -- May 14</a:t>
            </a:r>
          </a:p>
          <a:p>
            <a:r>
              <a:rPr lang="en-US" sz="5600" dirty="0" smtClean="0">
                <a:solidFill>
                  <a:schemeClr val="accent6">
                    <a:lumMod val="20000"/>
                    <a:lumOff val="80000"/>
                  </a:schemeClr>
                </a:solidFill>
              </a:rPr>
              <a:t>Dandelion			April 11 -- May 23</a:t>
            </a:r>
          </a:p>
          <a:p>
            <a:r>
              <a:rPr lang="en-US" sz="5600" dirty="0" smtClean="0">
                <a:solidFill>
                  <a:schemeClr val="accent6">
                    <a:lumMod val="20000"/>
                    <a:lumOff val="80000"/>
                  </a:schemeClr>
                </a:solidFill>
              </a:rPr>
              <a:t>Rooster Head			April 16 -- May 8</a:t>
            </a:r>
          </a:p>
          <a:p>
            <a:r>
              <a:rPr lang="en-US" sz="5600" dirty="0" smtClean="0">
                <a:solidFill>
                  <a:schemeClr val="accent6">
                    <a:lumMod val="20000"/>
                    <a:lumOff val="80000"/>
                  </a:schemeClr>
                </a:solidFill>
              </a:rPr>
              <a:t>Mountain Blue Bell			April 16 -- May 6</a:t>
            </a:r>
          </a:p>
          <a:p>
            <a:r>
              <a:rPr lang="en-US" sz="5600" dirty="0" smtClean="0">
                <a:solidFill>
                  <a:schemeClr val="accent6">
                    <a:lumMod val="20000"/>
                    <a:lumOff val="80000"/>
                  </a:schemeClr>
                </a:solidFill>
              </a:rPr>
              <a:t>Wood Violet			April 16 -- May 30</a:t>
            </a:r>
          </a:p>
          <a:p>
            <a:r>
              <a:rPr lang="en-US" sz="5600" dirty="0" smtClean="0">
                <a:solidFill>
                  <a:schemeClr val="accent6">
                    <a:lumMod val="20000"/>
                    <a:lumOff val="80000"/>
                  </a:schemeClr>
                </a:solidFill>
              </a:rPr>
              <a:t>Gray's Desert Parsley		April 19 -- June 5</a:t>
            </a:r>
          </a:p>
          <a:p>
            <a:r>
              <a:rPr lang="en-US" sz="5600" dirty="0" smtClean="0">
                <a:solidFill>
                  <a:schemeClr val="accent6">
                    <a:lumMod val="20000"/>
                    <a:lumOff val="80000"/>
                  </a:schemeClr>
                </a:solidFill>
              </a:rPr>
              <a:t>Large Fruited Biscuit Root		April 19 -- May 18</a:t>
            </a:r>
          </a:p>
          <a:p>
            <a:r>
              <a:rPr lang="en-US" sz="5600" dirty="0" smtClean="0">
                <a:solidFill>
                  <a:schemeClr val="accent6">
                    <a:lumMod val="20000"/>
                    <a:lumOff val="80000"/>
                  </a:schemeClr>
                </a:solidFill>
              </a:rPr>
              <a:t>Maiden Blue-eyed Mary		April 19 -- May 16</a:t>
            </a:r>
          </a:p>
          <a:p>
            <a:r>
              <a:rPr lang="en-US" sz="5600" dirty="0" smtClean="0">
                <a:solidFill>
                  <a:schemeClr val="accent6">
                    <a:lumMod val="20000"/>
                    <a:lumOff val="80000"/>
                  </a:schemeClr>
                </a:solidFill>
              </a:rPr>
              <a:t>Prairie Smoke			April 19 -- June 13</a:t>
            </a:r>
          </a:p>
          <a:p>
            <a:r>
              <a:rPr lang="en-US" sz="5600" dirty="0" smtClean="0">
                <a:solidFill>
                  <a:schemeClr val="accent6">
                    <a:lumMod val="20000"/>
                    <a:lumOff val="80000"/>
                  </a:schemeClr>
                </a:solidFill>
              </a:rPr>
              <a:t>Woodland Star			April 20 - May 20</a:t>
            </a:r>
          </a:p>
          <a:p>
            <a:r>
              <a:rPr lang="en-US" sz="5600" dirty="0" smtClean="0">
                <a:solidFill>
                  <a:schemeClr val="accent6">
                    <a:lumMod val="20000"/>
                    <a:lumOff val="80000"/>
                  </a:schemeClr>
                </a:solidFill>
              </a:rPr>
              <a:t>Arrow Leaf Balsam Root		April 23 - May 30</a:t>
            </a:r>
          </a:p>
          <a:p>
            <a:r>
              <a:rPr lang="en-US" sz="5600" dirty="0" smtClean="0">
                <a:solidFill>
                  <a:schemeClr val="accent6">
                    <a:lumMod val="20000"/>
                    <a:lumOff val="80000"/>
                  </a:schemeClr>
                </a:solidFill>
              </a:rPr>
              <a:t>Knickanick			April 23 -- May 14</a:t>
            </a:r>
          </a:p>
          <a:p>
            <a:r>
              <a:rPr lang="en-US" sz="5600" dirty="0" smtClean="0">
                <a:solidFill>
                  <a:schemeClr val="accent6">
                    <a:lumMod val="20000"/>
                    <a:lumOff val="80000"/>
                  </a:schemeClr>
                </a:solidFill>
              </a:rPr>
              <a:t>Dwarf Hesperochiron		April 27 -- May 26</a:t>
            </a:r>
          </a:p>
          <a:p>
            <a:r>
              <a:rPr lang="en-US" sz="5600" dirty="0" smtClean="0">
                <a:solidFill>
                  <a:schemeClr val="accent6">
                    <a:lumMod val="20000"/>
                    <a:lumOff val="80000"/>
                  </a:schemeClr>
                </a:solidFill>
              </a:rPr>
              <a:t>Strawberry			May 1 -- June 6</a:t>
            </a:r>
          </a:p>
          <a:p>
            <a:r>
              <a:rPr lang="en-US" sz="5600" dirty="0" smtClean="0">
                <a:solidFill>
                  <a:schemeClr val="accent6">
                    <a:lumMod val="20000"/>
                    <a:lumOff val="80000"/>
                  </a:schemeClr>
                </a:solidFill>
              </a:rPr>
              <a:t>Camas				May 3 -- May 23</a:t>
            </a:r>
          </a:p>
          <a:p>
            <a:r>
              <a:rPr lang="en-US" sz="5600" dirty="0" smtClean="0">
                <a:solidFill>
                  <a:schemeClr val="accent6">
                    <a:lumMod val="20000"/>
                    <a:lumOff val="80000"/>
                  </a:schemeClr>
                </a:solidFill>
              </a:rPr>
              <a:t>Lupine				May 5 -- July 15</a:t>
            </a:r>
          </a:p>
          <a:p>
            <a:r>
              <a:rPr lang="en-US" sz="5600" dirty="0" smtClean="0">
                <a:solidFill>
                  <a:schemeClr val="accent6">
                    <a:lumMod val="20000"/>
                    <a:lumOff val="80000"/>
                  </a:schemeClr>
                </a:solidFill>
              </a:rPr>
              <a:t>Pucccoon, Lemonweed, Wayside Gromwell   May 5 - June 5</a:t>
            </a:r>
          </a:p>
          <a:p>
            <a:r>
              <a:rPr lang="en-US" sz="5600" dirty="0" smtClean="0">
                <a:solidFill>
                  <a:schemeClr val="accent6">
                    <a:lumMod val="20000"/>
                    <a:lumOff val="80000"/>
                  </a:schemeClr>
                </a:solidFill>
              </a:rPr>
              <a:t>Phlox				May 8 -- June 16</a:t>
            </a:r>
          </a:p>
          <a:p>
            <a:r>
              <a:rPr lang="en-US" sz="5600" dirty="0" smtClean="0">
                <a:solidFill>
                  <a:schemeClr val="accent6">
                    <a:lumMod val="20000"/>
                    <a:lumOff val="80000"/>
                  </a:schemeClr>
                </a:solidFill>
              </a:rPr>
              <a:t>Larkspur			May 8 -- June 16</a:t>
            </a:r>
          </a:p>
          <a:p>
            <a:r>
              <a:rPr lang="en-US" sz="5600" dirty="0" smtClean="0">
                <a:solidFill>
                  <a:schemeClr val="accent6">
                    <a:lumMod val="20000"/>
                    <a:lumOff val="80000"/>
                  </a:schemeClr>
                </a:solidFill>
              </a:rPr>
              <a:t>Douglas Buckwheat	  	May 9 --July 14</a:t>
            </a:r>
          </a:p>
          <a:p>
            <a:endParaRPr lang="en-US" dirty="0" smtClean="0"/>
          </a:p>
          <a:p>
            <a:endParaRPr lang="en-US" dirty="0" smtClean="0"/>
          </a:p>
          <a:p>
            <a:endParaRPr lang="en-US" dirty="0" smtClean="0"/>
          </a:p>
          <a:p>
            <a:r>
              <a:rPr lang="en-US" dirty="0" smtClean="0"/>
              <a:t> </a:t>
            </a:r>
          </a:p>
          <a:p>
            <a:pPr>
              <a:buNone/>
            </a:pPr>
            <a:endParaRPr lang="en-US" dirty="0"/>
          </a:p>
        </p:txBody>
      </p:sp>
      <p:pic>
        <p:nvPicPr>
          <p:cNvPr id="3073" name="Picture 1" descr="C:\Users\Ellen\Downloads\flower garden.JPG"/>
          <p:cNvPicPr>
            <a:picLocks noChangeAspect="1" noChangeArrowheads="1"/>
          </p:cNvPicPr>
          <p:nvPr/>
        </p:nvPicPr>
        <p:blipFill>
          <a:blip r:embed="rId3" cstate="print"/>
          <a:srcRect/>
          <a:stretch>
            <a:fillRect/>
          </a:stretch>
        </p:blipFill>
        <p:spPr bwMode="auto">
          <a:xfrm>
            <a:off x="6197600" y="4648200"/>
            <a:ext cx="2946400" cy="22098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248400"/>
          </a:xfrm>
        </p:spPr>
        <p:txBody>
          <a:bodyPr>
            <a:normAutofit fontScale="25000" lnSpcReduction="20000"/>
          </a:bodyPr>
          <a:lstStyle/>
          <a:p>
            <a:r>
              <a:rPr lang="en-US" sz="5600" dirty="0" smtClean="0">
                <a:solidFill>
                  <a:schemeClr val="accent6">
                    <a:lumMod val="20000"/>
                    <a:lumOff val="80000"/>
                  </a:schemeClr>
                </a:solidFill>
              </a:rPr>
              <a:t>Rosy Pussy Toes			May 9 -- July 14</a:t>
            </a:r>
          </a:p>
          <a:p>
            <a:r>
              <a:rPr lang="en-US" sz="5600" dirty="0" smtClean="0">
                <a:solidFill>
                  <a:schemeClr val="accent6">
                    <a:lumMod val="20000"/>
                    <a:lumOff val="80000"/>
                  </a:schemeClr>
                </a:solidFill>
              </a:rPr>
              <a:t>Large Fruited Biscuitroot/Desert Parsley	May 11 -- May 23</a:t>
            </a:r>
          </a:p>
          <a:p>
            <a:r>
              <a:rPr lang="en-US" sz="5600" dirty="0" smtClean="0">
                <a:solidFill>
                  <a:schemeClr val="accent6">
                    <a:lumMod val="20000"/>
                    <a:lumOff val="80000"/>
                  </a:schemeClr>
                </a:solidFill>
              </a:rPr>
              <a:t>Star Solomon's Seal		May 10 -- May 23</a:t>
            </a:r>
          </a:p>
          <a:p>
            <a:r>
              <a:rPr lang="en-US" sz="5600" dirty="0" smtClean="0">
                <a:solidFill>
                  <a:schemeClr val="accent6">
                    <a:lumMod val="20000"/>
                    <a:lumOff val="80000"/>
                  </a:schemeClr>
                </a:solidFill>
              </a:rPr>
              <a:t>Rocky Mountain Iris		May 14 -- June 15</a:t>
            </a:r>
          </a:p>
          <a:p>
            <a:r>
              <a:rPr lang="en-US" sz="5600" dirty="0" smtClean="0">
                <a:solidFill>
                  <a:schemeClr val="accent6">
                    <a:lumMod val="20000"/>
                    <a:lumOff val="80000"/>
                  </a:schemeClr>
                </a:solidFill>
              </a:rPr>
              <a:t>Bitterroot			May 15 - June 5</a:t>
            </a:r>
          </a:p>
          <a:p>
            <a:r>
              <a:rPr lang="en-US" sz="5600" dirty="0" smtClean="0">
                <a:solidFill>
                  <a:schemeClr val="accent6">
                    <a:lumMod val="20000"/>
                    <a:lumOff val="80000"/>
                  </a:schemeClr>
                </a:solidFill>
              </a:rPr>
              <a:t>Large-flowered Brodiaea (Triteleia Grandiflora)  May 16 -- June 15</a:t>
            </a:r>
          </a:p>
          <a:p>
            <a:r>
              <a:rPr lang="en-US" sz="5600" dirty="0" smtClean="0">
                <a:solidFill>
                  <a:schemeClr val="accent6">
                    <a:lumMod val="20000"/>
                    <a:lumOff val="80000"/>
                  </a:schemeClr>
                </a:solidFill>
              </a:rPr>
              <a:t>Northern Suncup			May - May 31</a:t>
            </a:r>
          </a:p>
          <a:p>
            <a:r>
              <a:rPr lang="en-US" sz="5600" dirty="0" smtClean="0">
                <a:solidFill>
                  <a:schemeClr val="accent6">
                    <a:lumMod val="20000"/>
                    <a:lumOff val="80000"/>
                  </a:schemeClr>
                </a:solidFill>
              </a:rPr>
              <a:t>Marsh Yellowcress			May 16 - May 31 	</a:t>
            </a:r>
          </a:p>
          <a:p>
            <a:r>
              <a:rPr lang="en-US" sz="5600" dirty="0" smtClean="0">
                <a:solidFill>
                  <a:schemeClr val="accent6">
                    <a:lumMod val="20000"/>
                    <a:lumOff val="80000"/>
                  </a:schemeClr>
                </a:solidFill>
              </a:rPr>
              <a:t>Threadleaf Phacelia		May 18 - June 3  	</a:t>
            </a:r>
          </a:p>
          <a:p>
            <a:r>
              <a:rPr lang="en-US" sz="5600" dirty="0" smtClean="0">
                <a:solidFill>
                  <a:schemeClr val="accent6">
                    <a:lumMod val="20000"/>
                    <a:lumOff val="80000"/>
                  </a:schemeClr>
                </a:solidFill>
              </a:rPr>
              <a:t>False Solomon's Seal		May 18 - May 31</a:t>
            </a:r>
          </a:p>
          <a:p>
            <a:r>
              <a:rPr lang="en-US" sz="5600" dirty="0" smtClean="0">
                <a:solidFill>
                  <a:schemeClr val="accent6">
                    <a:lumMod val="20000"/>
                    <a:lumOff val="80000"/>
                  </a:schemeClr>
                </a:solidFill>
              </a:rPr>
              <a:t>Death Camas			May 23 - June 5</a:t>
            </a:r>
          </a:p>
          <a:p>
            <a:r>
              <a:rPr lang="en-US" sz="5600" dirty="0" smtClean="0">
                <a:solidFill>
                  <a:schemeClr val="accent6">
                    <a:lumMod val="20000"/>
                    <a:lumOff val="80000"/>
                  </a:schemeClr>
                </a:solidFill>
              </a:rPr>
              <a:t>Threadleaf Fleabane		May 23 -- July 13 	</a:t>
            </a:r>
          </a:p>
          <a:p>
            <a:r>
              <a:rPr lang="en-US" sz="5600" dirty="0" smtClean="0">
                <a:solidFill>
                  <a:schemeClr val="accent6">
                    <a:lumMod val="20000"/>
                    <a:lumOff val="80000"/>
                  </a:schemeClr>
                </a:solidFill>
              </a:rPr>
              <a:t>Rocky Mountain Butterweed		May 23 -- July 20  	</a:t>
            </a:r>
          </a:p>
          <a:p>
            <a:r>
              <a:rPr lang="en-US" sz="5600" dirty="0" smtClean="0">
                <a:solidFill>
                  <a:schemeClr val="accent6">
                    <a:lumMod val="20000"/>
                    <a:lumOff val="80000"/>
                  </a:schemeClr>
                </a:solidFill>
              </a:rPr>
              <a:t>Sierra Sanicle			May 23 - June 10 </a:t>
            </a:r>
          </a:p>
          <a:p>
            <a:r>
              <a:rPr lang="en-US" sz="5600" dirty="0" smtClean="0">
                <a:solidFill>
                  <a:schemeClr val="accent6">
                    <a:lumMod val="20000"/>
                    <a:lumOff val="80000"/>
                  </a:schemeClr>
                </a:solidFill>
              </a:rPr>
              <a:t>Long Stalked Starwort		May 23 - June 6</a:t>
            </a:r>
          </a:p>
          <a:p>
            <a:r>
              <a:rPr lang="en-US" sz="5600" dirty="0" smtClean="0">
                <a:solidFill>
                  <a:schemeClr val="accent6">
                    <a:lumMod val="20000"/>
                    <a:lumOff val="80000"/>
                  </a:schemeClr>
                </a:solidFill>
              </a:rPr>
              <a:t>Douglas' Onion			May 23 - June 6</a:t>
            </a:r>
          </a:p>
          <a:p>
            <a:r>
              <a:rPr lang="en-US" sz="5600" dirty="0" smtClean="0">
                <a:solidFill>
                  <a:schemeClr val="accent6">
                    <a:lumMod val="20000"/>
                    <a:lumOff val="80000"/>
                  </a:schemeClr>
                </a:solidFill>
              </a:rPr>
              <a:t>Sticky Geranium			May 29 -- July 20</a:t>
            </a:r>
          </a:p>
          <a:p>
            <a:r>
              <a:rPr lang="en-US" sz="5600" dirty="0" smtClean="0">
                <a:solidFill>
                  <a:schemeClr val="accent6">
                    <a:lumMod val="20000"/>
                    <a:lumOff val="80000"/>
                  </a:schemeClr>
                </a:solidFill>
              </a:rPr>
              <a:t>Dutch Clover			May 29 -- August 4</a:t>
            </a:r>
          </a:p>
          <a:p>
            <a:r>
              <a:rPr lang="en-US" sz="5600" dirty="0" smtClean="0">
                <a:solidFill>
                  <a:schemeClr val="accent6">
                    <a:lumMod val="20000"/>
                    <a:lumOff val="80000"/>
                  </a:schemeClr>
                </a:solidFill>
              </a:rPr>
              <a:t>Yellow Salsify			May 28 -- July 13 	</a:t>
            </a:r>
          </a:p>
          <a:p>
            <a:r>
              <a:rPr lang="en-US" sz="5600" dirty="0" smtClean="0">
                <a:solidFill>
                  <a:schemeClr val="accent6">
                    <a:lumMod val="20000"/>
                    <a:lumOff val="80000"/>
                  </a:schemeClr>
                </a:solidFill>
              </a:rPr>
              <a:t>Graceful Cinquefoil		May 29 -- August 4</a:t>
            </a:r>
          </a:p>
          <a:p>
            <a:r>
              <a:rPr lang="en-US" sz="5600" dirty="0" smtClean="0">
                <a:solidFill>
                  <a:schemeClr val="accent6">
                    <a:lumMod val="20000"/>
                    <a:lumOff val="80000"/>
                  </a:schemeClr>
                </a:solidFill>
              </a:rPr>
              <a:t> Blue Eyed Grass			June 1 - June 24</a:t>
            </a:r>
          </a:p>
          <a:p>
            <a:r>
              <a:rPr lang="en-US" sz="5600" dirty="0" smtClean="0">
                <a:solidFill>
                  <a:schemeClr val="accent6">
                    <a:lumMod val="20000"/>
                    <a:lumOff val="80000"/>
                  </a:schemeClr>
                </a:solidFill>
              </a:rPr>
              <a:t>Stone Crop			June 2 - July 1</a:t>
            </a:r>
          </a:p>
          <a:p>
            <a:r>
              <a:rPr lang="en-US" sz="5600" dirty="0" smtClean="0">
                <a:solidFill>
                  <a:schemeClr val="accent6">
                    <a:lumMod val="20000"/>
                    <a:lumOff val="80000"/>
                  </a:schemeClr>
                </a:solidFill>
              </a:rPr>
              <a:t>Dalmatian Toad Flax		June 4 -- July 30</a:t>
            </a:r>
          </a:p>
          <a:p>
            <a:r>
              <a:rPr lang="en-US" sz="5600" dirty="0" smtClean="0">
                <a:solidFill>
                  <a:schemeClr val="accent6">
                    <a:lumMod val="20000"/>
                    <a:lumOff val="80000"/>
                  </a:schemeClr>
                </a:solidFill>
              </a:rPr>
              <a:t>Wild rose			June 3 - July 4</a:t>
            </a:r>
          </a:p>
          <a:p>
            <a:r>
              <a:rPr lang="en-US" sz="5600" dirty="0" smtClean="0">
                <a:solidFill>
                  <a:schemeClr val="accent6">
                    <a:lumMod val="20000"/>
                    <a:lumOff val="80000"/>
                  </a:schemeClr>
                </a:solidFill>
              </a:rPr>
              <a:t>Vetch				June 4 - July 5</a:t>
            </a:r>
          </a:p>
          <a:p>
            <a:r>
              <a:rPr lang="en-US" sz="5600" dirty="0" smtClean="0">
                <a:solidFill>
                  <a:schemeClr val="accent6">
                    <a:lumMod val="20000"/>
                    <a:lumOff val="80000"/>
                  </a:schemeClr>
                </a:solidFill>
              </a:rPr>
              <a:t>Blanket Flower			June 6 - August 4	</a:t>
            </a:r>
          </a:p>
          <a:p>
            <a:r>
              <a:rPr lang="en-US" sz="5600" dirty="0" smtClean="0">
                <a:solidFill>
                  <a:schemeClr val="accent6">
                    <a:lumMod val="20000"/>
                    <a:lumOff val="80000"/>
                  </a:schemeClr>
                </a:solidFill>
              </a:rPr>
              <a:t>Whitestem Frasera		June 6 -- July 13</a:t>
            </a:r>
          </a:p>
          <a:p>
            <a:pPr>
              <a:buNone/>
            </a:pPr>
            <a:endParaRPr lang="en-US" sz="5600" dirty="0" smtClean="0"/>
          </a:p>
          <a:p>
            <a:pPr>
              <a:buNone/>
            </a:pPr>
            <a:endParaRPr lang="en-US" dirty="0"/>
          </a:p>
        </p:txBody>
      </p:sp>
      <p:pic>
        <p:nvPicPr>
          <p:cNvPr id="2049" name="Picture 1" descr="C:\Users\Ellen\Downloads\herbgarden2.jpg"/>
          <p:cNvPicPr>
            <a:picLocks noChangeAspect="1" noChangeArrowheads="1"/>
          </p:cNvPicPr>
          <p:nvPr/>
        </p:nvPicPr>
        <p:blipFill>
          <a:blip r:embed="rId3" cstate="print"/>
          <a:srcRect/>
          <a:stretch>
            <a:fillRect/>
          </a:stretch>
        </p:blipFill>
        <p:spPr bwMode="auto">
          <a:xfrm>
            <a:off x="6299200" y="4343400"/>
            <a:ext cx="2743200" cy="2057400"/>
          </a:xfrm>
          <a:prstGeom prst="rect">
            <a:avLst/>
          </a:prstGeom>
          <a:noFill/>
        </p:spPr>
      </p:pic>
      <p:sp>
        <p:nvSpPr>
          <p:cNvPr id="4" name="TextBox 3"/>
          <p:cNvSpPr txBox="1"/>
          <p:nvPr/>
        </p:nvSpPr>
        <p:spPr>
          <a:xfrm>
            <a:off x="3048000" y="6400800"/>
            <a:ext cx="6096000" cy="461665"/>
          </a:xfrm>
          <a:prstGeom prst="rect">
            <a:avLst/>
          </a:prstGeom>
          <a:noFill/>
        </p:spPr>
        <p:txBody>
          <a:bodyPr wrap="square" rtlCol="0">
            <a:spAutoFit/>
          </a:bodyPr>
          <a:lstStyle/>
          <a:p>
            <a:r>
              <a:rPr lang="en-US" sz="2400" b="1" dirty="0" smtClean="0">
                <a:solidFill>
                  <a:srgbClr val="FFE48F"/>
                </a:solidFill>
              </a:rPr>
              <a:t>Herb garden enjoyed by more than bees</a:t>
            </a:r>
            <a:endParaRPr lang="en-US" sz="2400" b="1" dirty="0">
              <a:solidFill>
                <a:srgbClr val="FFE48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6019800"/>
          </a:xfrm>
        </p:spPr>
        <p:txBody>
          <a:bodyPr>
            <a:normAutofit fontScale="25000" lnSpcReduction="20000"/>
          </a:bodyPr>
          <a:lstStyle/>
          <a:p>
            <a:r>
              <a:rPr lang="en-US" sz="5600" dirty="0" smtClean="0">
                <a:solidFill>
                  <a:schemeClr val="accent6">
                    <a:lumMod val="20000"/>
                    <a:lumOff val="80000"/>
                  </a:schemeClr>
                </a:solidFill>
              </a:rPr>
              <a:t>Lady Slipper			June 6 - June 12</a:t>
            </a:r>
          </a:p>
          <a:p>
            <a:r>
              <a:rPr lang="en-US" sz="5600" dirty="0" smtClean="0">
                <a:solidFill>
                  <a:schemeClr val="accent6">
                    <a:lumMod val="20000"/>
                    <a:lumOff val="80000"/>
                  </a:schemeClr>
                </a:solidFill>
              </a:rPr>
              <a:t>Snowberry 			June 3 - July 2</a:t>
            </a:r>
          </a:p>
          <a:p>
            <a:r>
              <a:rPr lang="en-US" sz="5600" dirty="0" smtClean="0">
                <a:solidFill>
                  <a:schemeClr val="accent6">
                    <a:lumMod val="20000"/>
                    <a:lumOff val="80000"/>
                  </a:schemeClr>
                </a:solidFill>
              </a:rPr>
              <a:t>Yellow Penstemon			June 5 - July 20</a:t>
            </a:r>
          </a:p>
          <a:p>
            <a:r>
              <a:rPr lang="en-US" sz="5600" dirty="0" smtClean="0">
                <a:solidFill>
                  <a:schemeClr val="accent6">
                    <a:lumMod val="20000"/>
                    <a:lumOff val="80000"/>
                  </a:schemeClr>
                </a:solidFill>
              </a:rPr>
              <a:t>Common Tumble Mustard		June 6 - July 20</a:t>
            </a:r>
          </a:p>
          <a:p>
            <a:r>
              <a:rPr lang="en-US" sz="5600" dirty="0" smtClean="0">
                <a:solidFill>
                  <a:schemeClr val="accent6">
                    <a:lumMod val="20000"/>
                    <a:lumOff val="80000"/>
                  </a:schemeClr>
                </a:solidFill>
              </a:rPr>
              <a:t>Round leafed Alumroot		June 12 -  July 13</a:t>
            </a:r>
          </a:p>
          <a:p>
            <a:r>
              <a:rPr lang="en-US" sz="5600" dirty="0" smtClean="0">
                <a:solidFill>
                  <a:schemeClr val="accent6">
                    <a:lumMod val="20000"/>
                    <a:lumOff val="80000"/>
                  </a:schemeClr>
                </a:solidFill>
              </a:rPr>
              <a:t>Sharp toothed cinquefoil		June 9 - August 4</a:t>
            </a:r>
          </a:p>
          <a:p>
            <a:r>
              <a:rPr lang="en-US" sz="5600" dirty="0" smtClean="0">
                <a:solidFill>
                  <a:schemeClr val="accent6">
                    <a:lumMod val="20000"/>
                    <a:lumOff val="80000"/>
                  </a:schemeClr>
                </a:solidFill>
              </a:rPr>
              <a:t>Pineapple weed			June 15 - August 4</a:t>
            </a:r>
          </a:p>
          <a:p>
            <a:r>
              <a:rPr lang="en-US" sz="5600" dirty="0" smtClean="0">
                <a:solidFill>
                  <a:schemeClr val="accent6">
                    <a:lumMod val="20000"/>
                    <a:lumOff val="80000"/>
                  </a:schemeClr>
                </a:solidFill>
              </a:rPr>
              <a:t>Bed Straw			June 14 - July 31</a:t>
            </a:r>
          </a:p>
          <a:p>
            <a:r>
              <a:rPr lang="en-US" sz="5600" dirty="0" smtClean="0">
                <a:solidFill>
                  <a:schemeClr val="accent6">
                    <a:lumMod val="20000"/>
                    <a:lumOff val="80000"/>
                  </a:schemeClr>
                </a:solidFill>
              </a:rPr>
              <a:t>Creeping Butter cup		June 17 - July 14</a:t>
            </a:r>
          </a:p>
          <a:p>
            <a:r>
              <a:rPr lang="en-US" sz="5600" dirty="0" smtClean="0">
                <a:solidFill>
                  <a:schemeClr val="accent6">
                    <a:lumMod val="20000"/>
                    <a:lumOff val="80000"/>
                  </a:schemeClr>
                </a:solidFill>
              </a:rPr>
              <a:t>Cusick's Yellow Paintbrush		June 19 - July 1</a:t>
            </a:r>
          </a:p>
          <a:p>
            <a:r>
              <a:rPr lang="en-US" sz="5600" dirty="0" smtClean="0">
                <a:solidFill>
                  <a:schemeClr val="accent6">
                    <a:lumMod val="20000"/>
                    <a:lumOff val="80000"/>
                  </a:schemeClr>
                </a:solidFill>
              </a:rPr>
              <a:t>Heals All			June 21 - August 1</a:t>
            </a:r>
          </a:p>
          <a:p>
            <a:r>
              <a:rPr lang="en-US" sz="5600" dirty="0" smtClean="0">
                <a:solidFill>
                  <a:schemeClr val="accent6">
                    <a:lumMod val="20000"/>
                    <a:lumOff val="80000"/>
                  </a:schemeClr>
                </a:solidFill>
              </a:rPr>
              <a:t>Small Flowered Penstemon		June 23 - July 15</a:t>
            </a:r>
          </a:p>
          <a:p>
            <a:r>
              <a:rPr lang="en-US" sz="5600" dirty="0" smtClean="0">
                <a:solidFill>
                  <a:schemeClr val="accent6">
                    <a:lumMod val="20000"/>
                    <a:lumOff val="80000"/>
                  </a:schemeClr>
                </a:solidFill>
              </a:rPr>
              <a:t>Western Blue Flax			June 23 - July 10</a:t>
            </a:r>
          </a:p>
          <a:p>
            <a:r>
              <a:rPr lang="en-US" sz="5600" dirty="0" smtClean="0">
                <a:solidFill>
                  <a:schemeClr val="accent6">
                    <a:lumMod val="20000"/>
                    <a:lumOff val="80000"/>
                  </a:schemeClr>
                </a:solidFill>
              </a:rPr>
              <a:t>Lovely Clarkia			June 25 - July 11</a:t>
            </a:r>
          </a:p>
          <a:p>
            <a:r>
              <a:rPr lang="en-US" sz="5600" dirty="0" smtClean="0">
                <a:solidFill>
                  <a:schemeClr val="accent6">
                    <a:lumMod val="20000"/>
                    <a:lumOff val="80000"/>
                  </a:schemeClr>
                </a:solidFill>
              </a:rPr>
              <a:t>Water Smartweed			June 29 -  July 10 </a:t>
            </a:r>
          </a:p>
          <a:p>
            <a:r>
              <a:rPr lang="en-US" sz="5600" dirty="0" smtClean="0">
                <a:solidFill>
                  <a:schemeClr val="accent6">
                    <a:lumMod val="20000"/>
                    <a:lumOff val="80000"/>
                  </a:schemeClr>
                </a:solidFill>
              </a:rPr>
              <a:t>Showy Milkweed			June 29 - July 13</a:t>
            </a:r>
          </a:p>
          <a:p>
            <a:r>
              <a:rPr lang="en-US" sz="5600" dirty="0" smtClean="0">
                <a:solidFill>
                  <a:schemeClr val="accent6">
                    <a:lumMod val="20000"/>
                    <a:lumOff val="80000"/>
                  </a:schemeClr>
                </a:solidFill>
              </a:rPr>
              <a:t>Checker Mallow			July 2 - July 30</a:t>
            </a:r>
          </a:p>
          <a:p>
            <a:r>
              <a:rPr lang="en-US" sz="5600" dirty="0" smtClean="0">
                <a:solidFill>
                  <a:schemeClr val="accent6">
                    <a:lumMod val="20000"/>
                    <a:lumOff val="80000"/>
                  </a:schemeClr>
                </a:solidFill>
              </a:rPr>
              <a:t>Ocean Spray			June 27 - July 1</a:t>
            </a:r>
          </a:p>
          <a:p>
            <a:r>
              <a:rPr lang="en-US" sz="5600" dirty="0" smtClean="0">
                <a:solidFill>
                  <a:schemeClr val="accent6">
                    <a:lumMod val="20000"/>
                    <a:lumOff val="80000"/>
                  </a:schemeClr>
                </a:solidFill>
              </a:rPr>
              <a:t>Goldenrod			July 2 -  August  23</a:t>
            </a:r>
          </a:p>
          <a:p>
            <a:r>
              <a:rPr lang="en-US" sz="5600" dirty="0" smtClean="0">
                <a:solidFill>
                  <a:schemeClr val="accent6">
                    <a:lumMod val="20000"/>
                    <a:lumOff val="80000"/>
                  </a:schemeClr>
                </a:solidFill>
              </a:rPr>
              <a:t>Nettleleaf Horsemint		July 10  - August 30</a:t>
            </a:r>
          </a:p>
          <a:p>
            <a:r>
              <a:rPr lang="en-US" sz="5600" dirty="0" smtClean="0">
                <a:solidFill>
                  <a:schemeClr val="accent6">
                    <a:lumMod val="20000"/>
                    <a:lumOff val="80000"/>
                  </a:schemeClr>
                </a:solidFill>
              </a:rPr>
              <a:t>Chicory or Blue Sailors		July 10 - August 1</a:t>
            </a:r>
          </a:p>
          <a:p>
            <a:r>
              <a:rPr lang="en-US" sz="5600" dirty="0" smtClean="0">
                <a:solidFill>
                  <a:schemeClr val="accent6">
                    <a:lumMod val="20000"/>
                    <a:lumOff val="80000"/>
                  </a:schemeClr>
                </a:solidFill>
              </a:rPr>
              <a:t>Harebell or Bluebell of Scotland 	July 14 - Aug 30</a:t>
            </a:r>
          </a:p>
          <a:p>
            <a:r>
              <a:rPr lang="en-US" sz="5600" dirty="0" smtClean="0">
                <a:solidFill>
                  <a:schemeClr val="accent6">
                    <a:lumMod val="20000"/>
                    <a:lumOff val="80000"/>
                  </a:schemeClr>
                </a:solidFill>
              </a:rPr>
              <a:t>Eaton's aster, Oregon aster		Aug 4 – September 5</a:t>
            </a:r>
          </a:p>
          <a:p>
            <a:r>
              <a:rPr lang="en-US" sz="5600" dirty="0" smtClean="0">
                <a:solidFill>
                  <a:schemeClr val="accent6">
                    <a:lumMod val="20000"/>
                    <a:lumOff val="80000"/>
                  </a:schemeClr>
                </a:solidFill>
              </a:rPr>
              <a:t>Douglas' aster			Aug 4 – September 7</a:t>
            </a:r>
          </a:p>
          <a:p>
            <a:r>
              <a:rPr lang="en-US" sz="5600" dirty="0" smtClean="0">
                <a:solidFill>
                  <a:schemeClr val="accent6">
                    <a:lumMod val="20000"/>
                    <a:lumOff val="80000"/>
                  </a:schemeClr>
                </a:solidFill>
              </a:rPr>
              <a:t>Mullien				July 30 - Aug 30</a:t>
            </a:r>
          </a:p>
          <a:p>
            <a:r>
              <a:rPr lang="en-US" sz="5600" dirty="0" smtClean="0">
                <a:solidFill>
                  <a:schemeClr val="accent6">
                    <a:lumMod val="20000"/>
                    <a:lumOff val="80000"/>
                  </a:schemeClr>
                </a:solidFill>
              </a:rPr>
              <a:t>Blue Penstemon			Sept 5 – September  10</a:t>
            </a:r>
          </a:p>
          <a:p>
            <a:pPr>
              <a:buNone/>
            </a:pPr>
            <a:endParaRPr lang="en-US" dirty="0"/>
          </a:p>
        </p:txBody>
      </p:sp>
      <p:pic>
        <p:nvPicPr>
          <p:cNvPr id="1025" name="Picture 1" descr="C:\Users\Ellen\Downloads\bee on penstemon.jpg"/>
          <p:cNvPicPr>
            <a:picLocks noChangeAspect="1" noChangeArrowheads="1"/>
          </p:cNvPicPr>
          <p:nvPr/>
        </p:nvPicPr>
        <p:blipFill>
          <a:blip r:embed="rId3" cstate="print"/>
          <a:srcRect/>
          <a:stretch>
            <a:fillRect/>
          </a:stretch>
        </p:blipFill>
        <p:spPr bwMode="auto">
          <a:xfrm>
            <a:off x="6248400" y="4343400"/>
            <a:ext cx="2895600" cy="2133601"/>
          </a:xfrm>
          <a:prstGeom prst="rect">
            <a:avLst/>
          </a:prstGeom>
          <a:noFill/>
        </p:spPr>
      </p:pic>
      <p:sp>
        <p:nvSpPr>
          <p:cNvPr id="4" name="TextBox 3"/>
          <p:cNvSpPr txBox="1"/>
          <p:nvPr/>
        </p:nvSpPr>
        <p:spPr>
          <a:xfrm>
            <a:off x="6189345" y="6396335"/>
            <a:ext cx="2954655" cy="461665"/>
          </a:xfrm>
          <a:prstGeom prst="rect">
            <a:avLst/>
          </a:prstGeom>
          <a:noFill/>
        </p:spPr>
        <p:txBody>
          <a:bodyPr wrap="none" rtlCol="0">
            <a:spAutoFit/>
          </a:bodyPr>
          <a:lstStyle/>
          <a:p>
            <a:r>
              <a:rPr lang="en-US" sz="2400" b="1" dirty="0" smtClean="0">
                <a:solidFill>
                  <a:srgbClr val="FFE48F"/>
                </a:solidFill>
              </a:rPr>
              <a:t>Bee on Penstemon</a:t>
            </a:r>
            <a:endParaRPr lang="en-US" sz="2400" b="1" dirty="0">
              <a:solidFill>
                <a:srgbClr val="FFE48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solidFill>
                  <a:srgbClr val="FFCC66"/>
                </a:solidFill>
              </a:rPr>
              <a:t>Native Plants:  </a:t>
            </a:r>
            <a:r>
              <a:rPr lang="en-US" sz="4900" dirty="0" smtClean="0">
                <a:solidFill>
                  <a:srgbClr val="FFCC66"/>
                </a:solidFill>
              </a:rPr>
              <a:t>April - May</a:t>
            </a:r>
            <a:endParaRPr lang="en-US" sz="4900" dirty="0"/>
          </a:p>
        </p:txBody>
      </p:sp>
      <p:pic>
        <p:nvPicPr>
          <p:cNvPr id="4" name="Picture 7" descr="D:\Pictures\2013\2013-04\2013-04-24_16-32-56_779.jpg"/>
          <p:cNvPicPr>
            <a:picLocks noGrp="1" noChangeAspect="1" noChangeArrowheads="1"/>
          </p:cNvPicPr>
          <p:nvPr>
            <p:ph idx="1"/>
          </p:nvPr>
        </p:nvPicPr>
        <p:blipFill>
          <a:blip r:embed="rId3" cstate="print"/>
          <a:srcRect l="32767" t="11288" r="20129" b="25550"/>
          <a:stretch>
            <a:fillRect/>
          </a:stretch>
        </p:blipFill>
        <p:spPr bwMode="auto">
          <a:xfrm>
            <a:off x="2362200" y="1676400"/>
            <a:ext cx="5322627" cy="4024481"/>
          </a:xfrm>
          <a:prstGeom prst="rect">
            <a:avLst/>
          </a:prstGeom>
          <a:noFill/>
        </p:spPr>
      </p:pic>
      <p:sp>
        <p:nvSpPr>
          <p:cNvPr id="5" name="TextBox 4"/>
          <p:cNvSpPr txBox="1"/>
          <p:nvPr/>
        </p:nvSpPr>
        <p:spPr>
          <a:xfrm>
            <a:off x="3124200" y="5791200"/>
            <a:ext cx="4419600" cy="461665"/>
          </a:xfrm>
          <a:prstGeom prst="rect">
            <a:avLst/>
          </a:prstGeom>
          <a:noFill/>
        </p:spPr>
        <p:txBody>
          <a:bodyPr wrap="square" rtlCol="0">
            <a:spAutoFit/>
          </a:bodyPr>
          <a:lstStyle/>
          <a:p>
            <a:r>
              <a:rPr lang="en-US" sz="2400" b="1" dirty="0" smtClean="0">
                <a:solidFill>
                  <a:schemeClr val="accent3">
                    <a:lumMod val="40000"/>
                    <a:lumOff val="60000"/>
                  </a:schemeClr>
                </a:solidFill>
              </a:rPr>
              <a:t>Large Fruited Biscuit Root</a:t>
            </a:r>
            <a:endParaRPr lang="en-US" sz="2400" b="1" dirty="0">
              <a:solidFill>
                <a:schemeClr val="accent3">
                  <a:lumMod val="40000"/>
                  <a:lumOff val="6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solidFill>
                  <a:srgbClr val="FFCC66"/>
                </a:solidFill>
              </a:rPr>
              <a:t>Native Plants:  </a:t>
            </a:r>
            <a:r>
              <a:rPr lang="en-US" sz="4900" dirty="0" smtClean="0">
                <a:solidFill>
                  <a:srgbClr val="FFCC66"/>
                </a:solidFill>
              </a:rPr>
              <a:t>April - May</a:t>
            </a:r>
            <a:endParaRPr lang="en-US" sz="4900" dirty="0"/>
          </a:p>
        </p:txBody>
      </p:sp>
      <p:pic>
        <p:nvPicPr>
          <p:cNvPr id="7171" name="Picture 3" descr="C:\Users\Ellen\Desktop\Honey bees\Bees on flowers\D7K_2330.jpg"/>
          <p:cNvPicPr>
            <a:picLocks noChangeAspect="1" noChangeArrowheads="1"/>
          </p:cNvPicPr>
          <p:nvPr/>
        </p:nvPicPr>
        <p:blipFill>
          <a:blip r:embed="rId3" cstate="print"/>
          <a:srcRect l="15833" t="10997" r="9167" b="17288"/>
          <a:stretch>
            <a:fillRect/>
          </a:stretch>
        </p:blipFill>
        <p:spPr bwMode="auto">
          <a:xfrm>
            <a:off x="609600" y="1905000"/>
            <a:ext cx="4812631" cy="3048000"/>
          </a:xfrm>
          <a:prstGeom prst="rect">
            <a:avLst/>
          </a:prstGeom>
          <a:noFill/>
        </p:spPr>
      </p:pic>
      <p:pic>
        <p:nvPicPr>
          <p:cNvPr id="7172" name="Picture 4" descr="C:\Users\Ellen\Desktop\Honey bees\Bees on flowers\JRM_9199.jpg"/>
          <p:cNvPicPr>
            <a:picLocks noChangeAspect="1" noChangeArrowheads="1"/>
          </p:cNvPicPr>
          <p:nvPr/>
        </p:nvPicPr>
        <p:blipFill>
          <a:blip r:embed="rId4" cstate="print"/>
          <a:srcRect l="18843" t="10056" r="26261" b="14755"/>
          <a:stretch>
            <a:fillRect/>
          </a:stretch>
        </p:blipFill>
        <p:spPr bwMode="auto">
          <a:xfrm>
            <a:off x="6172200" y="1981200"/>
            <a:ext cx="2819400" cy="4876800"/>
          </a:xfrm>
          <a:prstGeom prst="rect">
            <a:avLst/>
          </a:prstGeom>
          <a:noFill/>
        </p:spPr>
      </p:pic>
      <p:sp>
        <p:nvSpPr>
          <p:cNvPr id="8" name="TextBox 7"/>
          <p:cNvSpPr txBox="1"/>
          <p:nvPr/>
        </p:nvSpPr>
        <p:spPr>
          <a:xfrm>
            <a:off x="2743200" y="5257800"/>
            <a:ext cx="2145652" cy="461665"/>
          </a:xfrm>
          <a:prstGeom prst="rect">
            <a:avLst/>
          </a:prstGeom>
          <a:noFill/>
        </p:spPr>
        <p:txBody>
          <a:bodyPr wrap="none" rtlCol="0">
            <a:spAutoFit/>
          </a:bodyPr>
          <a:lstStyle/>
          <a:p>
            <a:r>
              <a:rPr lang="en-US" sz="2400" b="1" dirty="0" smtClean="0">
                <a:solidFill>
                  <a:schemeClr val="accent3">
                    <a:lumMod val="40000"/>
                    <a:lumOff val="60000"/>
                  </a:schemeClr>
                </a:solidFill>
              </a:rPr>
              <a:t>Pussy Willow</a:t>
            </a:r>
            <a:endParaRPr lang="en-US" sz="2400" b="1" dirty="0">
              <a:solidFill>
                <a:schemeClr val="accent3">
                  <a:lumMod val="40000"/>
                  <a:lumOff val="6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solidFill>
                  <a:srgbClr val="FFCC66"/>
                </a:solidFill>
              </a:rPr>
              <a:t>Native Plants:  </a:t>
            </a:r>
            <a:r>
              <a:rPr lang="en-US" dirty="0" smtClean="0">
                <a:solidFill>
                  <a:srgbClr val="FFCC66"/>
                </a:solidFill>
              </a:rPr>
              <a:t>April - May</a:t>
            </a:r>
            <a:endParaRPr lang="en-US" dirty="0"/>
          </a:p>
        </p:txBody>
      </p:sp>
      <p:pic>
        <p:nvPicPr>
          <p:cNvPr id="4" name="Picture 2" descr="C:\Users\Ellen\Desktop\Honey bees\Bees on flowers\2014-05-30_11-58-22_698.jpg"/>
          <p:cNvPicPr>
            <a:picLocks noGrp="1" noChangeAspect="1" noChangeArrowheads="1"/>
          </p:cNvPicPr>
          <p:nvPr>
            <p:ph idx="1"/>
          </p:nvPr>
        </p:nvPicPr>
        <p:blipFill>
          <a:blip r:embed="rId3" cstate="print"/>
          <a:srcRect l="48102" t="28622" r="18680" b="14135"/>
          <a:stretch>
            <a:fillRect/>
          </a:stretch>
        </p:blipFill>
        <p:spPr bwMode="auto">
          <a:xfrm>
            <a:off x="685800" y="1839721"/>
            <a:ext cx="3832740" cy="3722879"/>
          </a:xfrm>
          <a:prstGeom prst="rect">
            <a:avLst/>
          </a:prstGeom>
          <a:noFill/>
        </p:spPr>
      </p:pic>
      <p:pic>
        <p:nvPicPr>
          <p:cNvPr id="5" name="Picture 4" descr="C:\Users\Ellen\Desktop\Honey bees\Bees on flowers\2014-05-30_11-59-38_46.jpg"/>
          <p:cNvPicPr>
            <a:picLocks noChangeAspect="1" noChangeArrowheads="1"/>
          </p:cNvPicPr>
          <p:nvPr/>
        </p:nvPicPr>
        <p:blipFill>
          <a:blip r:embed="rId4" cstate="print"/>
          <a:srcRect l="17500" t="21913" r="46667" b="26348"/>
          <a:stretch>
            <a:fillRect/>
          </a:stretch>
        </p:blipFill>
        <p:spPr bwMode="auto">
          <a:xfrm>
            <a:off x="4876800" y="3404190"/>
            <a:ext cx="3962400" cy="3225210"/>
          </a:xfrm>
          <a:prstGeom prst="rect">
            <a:avLst/>
          </a:prstGeom>
          <a:noFill/>
        </p:spPr>
      </p:pic>
      <p:sp>
        <p:nvSpPr>
          <p:cNvPr id="6" name="TextBox 5"/>
          <p:cNvSpPr txBox="1"/>
          <p:nvPr/>
        </p:nvSpPr>
        <p:spPr>
          <a:xfrm>
            <a:off x="1371600" y="5638800"/>
            <a:ext cx="3276599" cy="461665"/>
          </a:xfrm>
          <a:prstGeom prst="rect">
            <a:avLst/>
          </a:prstGeom>
          <a:noFill/>
        </p:spPr>
        <p:txBody>
          <a:bodyPr wrap="square" rtlCol="0">
            <a:spAutoFit/>
          </a:bodyPr>
          <a:lstStyle/>
          <a:p>
            <a:r>
              <a:rPr lang="en-US" sz="2400" b="1" dirty="0" smtClean="0">
                <a:solidFill>
                  <a:schemeClr val="accent3">
                    <a:lumMod val="40000"/>
                    <a:lumOff val="60000"/>
                  </a:schemeClr>
                </a:solidFill>
              </a:rPr>
              <a:t>Red Twig Dogwood</a:t>
            </a:r>
            <a:endParaRPr lang="en-US" sz="2400" b="1" dirty="0">
              <a:solidFill>
                <a:schemeClr val="accent3">
                  <a:lumMod val="40000"/>
                  <a:lumOff val="60000"/>
                </a:schemeClr>
              </a:solidFill>
            </a:endParaRP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BCBFF"/>
      </a:hlink>
      <a:folHlink>
        <a:srgbClr val="DBE5F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7865</TotalTime>
  <Words>1592</Words>
  <Application>Microsoft Office PowerPoint</Application>
  <PresentationFormat>On-screen Show (4:3)</PresentationFormat>
  <Paragraphs>424</Paragraphs>
  <Slides>62</Slides>
  <Notes>60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  Honeybees and Flowers: Photos from West Plains Area of Eastern Washington   </vt:lpstr>
      <vt:lpstr>Honeybees and Flowers</vt:lpstr>
      <vt:lpstr>Native Plants: March - April</vt:lpstr>
      <vt:lpstr>Native Plants: March - April</vt:lpstr>
      <vt:lpstr>Native Plants:  April - May</vt:lpstr>
      <vt:lpstr>Native Plants:  April - May</vt:lpstr>
      <vt:lpstr>Native Plants:  April - May</vt:lpstr>
      <vt:lpstr>Native Plants:  April - May</vt:lpstr>
      <vt:lpstr>Native Plants:  April - May</vt:lpstr>
      <vt:lpstr>Native Plants:  April - May</vt:lpstr>
      <vt:lpstr>Native Plants:  April - May</vt:lpstr>
      <vt:lpstr>Native Plants:  April - May</vt:lpstr>
      <vt:lpstr>Domestic Plants:  April - May</vt:lpstr>
      <vt:lpstr>Domestic Plants:  April - May</vt:lpstr>
      <vt:lpstr>Domestic Plants:  April - May</vt:lpstr>
      <vt:lpstr>Domestic Plants:  April - May</vt:lpstr>
      <vt:lpstr>Domestic Plants:  April - May</vt:lpstr>
      <vt:lpstr>Domestic Plants:  April - May</vt:lpstr>
      <vt:lpstr>Domestic Plants:  April - May</vt:lpstr>
      <vt:lpstr>Domestic Plants:  April - May</vt:lpstr>
      <vt:lpstr>Domestic Plants:  April - May</vt:lpstr>
      <vt:lpstr>Domestic Plants:  April - May</vt:lpstr>
      <vt:lpstr>Domestic Plants:  April - May</vt:lpstr>
      <vt:lpstr>Domestic Plants:  April - May</vt:lpstr>
      <vt:lpstr>Native Plants:  June – July</vt:lpstr>
      <vt:lpstr>Native Plants:  June – July</vt:lpstr>
      <vt:lpstr>Native Plants:  June – July </vt:lpstr>
      <vt:lpstr>Native Plants:  June – July </vt:lpstr>
      <vt:lpstr>Native Plants:  June – July </vt:lpstr>
      <vt:lpstr>Native Plants:  June – July</vt:lpstr>
      <vt:lpstr>Native Plants:  June – July</vt:lpstr>
      <vt:lpstr>Native Plants:  June – July</vt:lpstr>
      <vt:lpstr>Domestic Plants:  June - July</vt:lpstr>
      <vt:lpstr>Domestic Plants:  June - July</vt:lpstr>
      <vt:lpstr>Domestic Plants:  June - July</vt:lpstr>
      <vt:lpstr>Domestic Plants:  June - July</vt:lpstr>
      <vt:lpstr>Domestic Plants:  June - July</vt:lpstr>
      <vt:lpstr>Domestic Plants:  June – July</vt:lpstr>
      <vt:lpstr>Domestic Plants:  June – July</vt:lpstr>
      <vt:lpstr>Domestic Plants:  June - July</vt:lpstr>
      <vt:lpstr>Native Plants: August - September</vt:lpstr>
      <vt:lpstr>Native Plants: August - September</vt:lpstr>
      <vt:lpstr>Native Plants: August - September</vt:lpstr>
      <vt:lpstr>Native Plants: August - September</vt:lpstr>
      <vt:lpstr>Native Plants: August - September</vt:lpstr>
      <vt:lpstr>Domestic Plants: August-September</vt:lpstr>
      <vt:lpstr>Domestic Plants: August-September</vt:lpstr>
      <vt:lpstr>Domestic Plants: August - September</vt:lpstr>
      <vt:lpstr>Domestic Plants: August-September</vt:lpstr>
      <vt:lpstr>Domestic Plants: August-September</vt:lpstr>
      <vt:lpstr>Domestic Plants: August-September</vt:lpstr>
      <vt:lpstr>Domestic Plants: August-September</vt:lpstr>
      <vt:lpstr>Domestic Plants: August-September</vt:lpstr>
      <vt:lpstr>Domestic Plants: August-September</vt:lpstr>
      <vt:lpstr>Native Plants: October - December</vt:lpstr>
      <vt:lpstr>Domestic Plants: October - December</vt:lpstr>
      <vt:lpstr>Honeybees and Flowers</vt:lpstr>
      <vt:lpstr>Additional Resources</vt:lpstr>
      <vt:lpstr>Photo Credits</vt:lpstr>
      <vt:lpstr>Appendix</vt:lpstr>
      <vt:lpstr>Slide 61</vt:lpstr>
      <vt:lpstr>Slide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Ellen</dc:creator>
  <cp:lastModifiedBy>Ellen</cp:lastModifiedBy>
  <cp:revision>690</cp:revision>
  <dcterms:created xsi:type="dcterms:W3CDTF">2015-12-14T18:13:42Z</dcterms:created>
  <dcterms:modified xsi:type="dcterms:W3CDTF">2016-01-15T18:27:40Z</dcterms:modified>
</cp:coreProperties>
</file>