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sldIdLst>
    <p:sldId id="461" r:id="rId2"/>
    <p:sldId id="466" r:id="rId3"/>
    <p:sldId id="462" r:id="rId4"/>
    <p:sldId id="463" r:id="rId5"/>
    <p:sldId id="464" r:id="rId6"/>
    <p:sldId id="465" r:id="rId7"/>
    <p:sldId id="467" r:id="rId8"/>
    <p:sldId id="469" r:id="rId9"/>
    <p:sldId id="470" r:id="rId10"/>
    <p:sldId id="257" r:id="rId11"/>
    <p:sldId id="473" r:id="rId12"/>
    <p:sldId id="475" r:id="rId13"/>
    <p:sldId id="474" r:id="rId14"/>
    <p:sldId id="476" r:id="rId15"/>
    <p:sldId id="478" r:id="rId16"/>
    <p:sldId id="477" r:id="rId17"/>
    <p:sldId id="472" r:id="rId18"/>
    <p:sldId id="341" r:id="rId19"/>
    <p:sldId id="401" r:id="rId20"/>
    <p:sldId id="408" r:id="rId21"/>
    <p:sldId id="407" r:id="rId22"/>
    <p:sldId id="402" r:id="rId23"/>
    <p:sldId id="340" r:id="rId24"/>
    <p:sldId id="409" r:id="rId25"/>
    <p:sldId id="449" r:id="rId26"/>
    <p:sldId id="410" r:id="rId27"/>
    <p:sldId id="335" r:id="rId28"/>
    <p:sldId id="362" r:id="rId29"/>
    <p:sldId id="339" r:id="rId30"/>
    <p:sldId id="361" r:id="rId31"/>
    <p:sldId id="258" r:id="rId32"/>
    <p:sldId id="370" r:id="rId33"/>
    <p:sldId id="458" r:id="rId34"/>
    <p:sldId id="459" r:id="rId35"/>
    <p:sldId id="363" r:id="rId36"/>
    <p:sldId id="438" r:id="rId37"/>
    <p:sldId id="448" r:id="rId38"/>
    <p:sldId id="460" r:id="rId39"/>
    <p:sldId id="447" r:id="rId40"/>
    <p:sldId id="351" r:id="rId41"/>
    <p:sldId id="314" r:id="rId42"/>
    <p:sldId id="357" r:id="rId43"/>
    <p:sldId id="375" r:id="rId44"/>
    <p:sldId id="380" r:id="rId45"/>
    <p:sldId id="435" r:id="rId46"/>
    <p:sldId id="374" r:id="rId47"/>
    <p:sldId id="383" r:id="rId48"/>
    <p:sldId id="323" r:id="rId49"/>
    <p:sldId id="260" r:id="rId50"/>
    <p:sldId id="432" r:id="rId51"/>
    <p:sldId id="433" r:id="rId52"/>
    <p:sldId id="451" r:id="rId53"/>
    <p:sldId id="453" r:id="rId54"/>
    <p:sldId id="384" r:id="rId55"/>
    <p:sldId id="419" r:id="rId56"/>
    <p:sldId id="429" r:id="rId57"/>
    <p:sldId id="454" r:id="rId58"/>
    <p:sldId id="456" r:id="rId59"/>
    <p:sldId id="385" r:id="rId60"/>
    <p:sldId id="437" r:id="rId61"/>
    <p:sldId id="423" r:id="rId62"/>
    <p:sldId id="425" r:id="rId63"/>
    <p:sldId id="293" r:id="rId64"/>
    <p:sldId id="295" r:id="rId65"/>
    <p:sldId id="305" r:id="rId66"/>
    <p:sldId id="262" r:id="rId67"/>
    <p:sldId id="319" r:id="rId68"/>
    <p:sldId id="349" r:id="rId69"/>
    <p:sldId id="350" r:id="rId70"/>
    <p:sldId id="452" r:id="rId71"/>
    <p:sldId id="326" r:id="rId72"/>
    <p:sldId id="479" r:id="rId73"/>
    <p:sldId id="480" r:id="rId74"/>
    <p:sldId id="481" r:id="rId75"/>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Arial" charset="0"/>
        <a:ea typeface="+mn-ea"/>
        <a:cs typeface="Arial" charset="0"/>
      </a:defRPr>
    </a:lvl1pPr>
    <a:lvl2pPr marL="457200" algn="l" rtl="0" eaLnBrk="0" fontAlgn="base" hangingPunct="0">
      <a:spcBef>
        <a:spcPct val="0"/>
      </a:spcBef>
      <a:spcAft>
        <a:spcPct val="0"/>
      </a:spcAft>
      <a:defRPr sz="2800" kern="1200">
        <a:solidFill>
          <a:schemeClr val="tx1"/>
        </a:solidFill>
        <a:latin typeface="Arial" charset="0"/>
        <a:ea typeface="+mn-ea"/>
        <a:cs typeface="Arial" charset="0"/>
      </a:defRPr>
    </a:lvl2pPr>
    <a:lvl3pPr marL="914400" algn="l" rtl="0" eaLnBrk="0" fontAlgn="base" hangingPunct="0">
      <a:spcBef>
        <a:spcPct val="0"/>
      </a:spcBef>
      <a:spcAft>
        <a:spcPct val="0"/>
      </a:spcAft>
      <a:defRPr sz="28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8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800" kern="1200">
        <a:solidFill>
          <a:schemeClr val="tx1"/>
        </a:solidFill>
        <a:latin typeface="Arial" charset="0"/>
        <a:ea typeface="+mn-ea"/>
        <a:cs typeface="Arial" charset="0"/>
      </a:defRPr>
    </a:lvl5pPr>
    <a:lvl6pPr marL="2286000" algn="l" defTabSz="914400" rtl="0" eaLnBrk="1" latinLnBrk="0" hangingPunct="1">
      <a:defRPr sz="2800" kern="1200">
        <a:solidFill>
          <a:schemeClr val="tx1"/>
        </a:solidFill>
        <a:latin typeface="Arial" charset="0"/>
        <a:ea typeface="+mn-ea"/>
        <a:cs typeface="Arial" charset="0"/>
      </a:defRPr>
    </a:lvl6pPr>
    <a:lvl7pPr marL="2743200" algn="l" defTabSz="914400" rtl="0" eaLnBrk="1" latinLnBrk="0" hangingPunct="1">
      <a:defRPr sz="2800" kern="1200">
        <a:solidFill>
          <a:schemeClr val="tx1"/>
        </a:solidFill>
        <a:latin typeface="Arial" charset="0"/>
        <a:ea typeface="+mn-ea"/>
        <a:cs typeface="Arial" charset="0"/>
      </a:defRPr>
    </a:lvl7pPr>
    <a:lvl8pPr marL="3200400" algn="l" defTabSz="914400" rtl="0" eaLnBrk="1" latinLnBrk="0" hangingPunct="1">
      <a:defRPr sz="2800" kern="1200">
        <a:solidFill>
          <a:schemeClr val="tx1"/>
        </a:solidFill>
        <a:latin typeface="Arial" charset="0"/>
        <a:ea typeface="+mn-ea"/>
        <a:cs typeface="Arial" charset="0"/>
      </a:defRPr>
    </a:lvl8pPr>
    <a:lvl9pPr marL="3657600" algn="l" defTabSz="914400" rtl="0" eaLnBrk="1" latinLnBrk="0" hangingPunct="1">
      <a:defRPr sz="28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256" autoAdjust="0"/>
  </p:normalViewPr>
  <p:slideViewPr>
    <p:cSldViewPr>
      <p:cViewPr varScale="1">
        <p:scale>
          <a:sx n="66" d="100"/>
          <a:sy n="66" d="100"/>
        </p:scale>
        <p:origin x="-229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panose="020B0604020202020204" pitchFamily="34" charset="0"/>
                <a:cs typeface="Arial" panose="020B0604020202020204" pitchFamily="34" charset="0"/>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panose="020B0604020202020204" pitchFamily="34" charset="0"/>
                <a:cs typeface="Arial" panose="020B0604020202020204"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panose="020B0604020202020204" pitchFamily="34" charset="0"/>
                <a:cs typeface="Arial" panose="020B0604020202020204" pitchFamily="34" charset="0"/>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7258F082-273D-4267-9CDE-49E03DBA8B88}" type="slidenum">
              <a:rPr lang="en-US"/>
              <a:pPr/>
              <a:t>‹#›</a:t>
            </a:fld>
            <a:endParaRPr lang="en-US"/>
          </a:p>
        </p:txBody>
      </p:sp>
    </p:spTree>
    <p:extLst>
      <p:ext uri="{BB962C8B-B14F-4D97-AF65-F5344CB8AC3E}">
        <p14:creationId xmlns:p14="http://schemas.microsoft.com/office/powerpoint/2010/main" xmlns="" val="4290251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Nicotine" TargetMode="External"/><Relationship Id="rId3" Type="http://schemas.openxmlformats.org/officeDocument/2006/relationships/hyperlink" Target="http://en.wikipedia.org/wiki/Sucrose" TargetMode="External"/><Relationship Id="rId7" Type="http://schemas.openxmlformats.org/officeDocument/2006/relationships/hyperlink" Target="http://en.wikipedia.org/wiki/Volatility_(chemistry)"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Utah" TargetMode="External"/><Relationship Id="rId5" Type="http://schemas.openxmlformats.org/officeDocument/2006/relationships/hyperlink" Target="http://en.wikipedia.org/wiki/Fructose" TargetMode="External"/><Relationship Id="rId4" Type="http://schemas.openxmlformats.org/officeDocument/2006/relationships/hyperlink" Target="http://en.wikipedia.org/wiki/Glucos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1</a:t>
            </a:fld>
            <a:endParaRPr lang="en-US"/>
          </a:p>
        </p:txBody>
      </p:sp>
    </p:spTree>
    <p:extLst>
      <p:ext uri="{BB962C8B-B14F-4D97-AF65-F5344CB8AC3E}">
        <p14:creationId xmlns:p14="http://schemas.microsoft.com/office/powerpoint/2010/main" xmlns="" val="230703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Amend-add nutrients to</a:t>
            </a:r>
            <a:r>
              <a:rPr lang="en-US" baseline="0" dirty="0" smtClean="0"/>
              <a:t> soil with manure</a:t>
            </a:r>
          </a:p>
          <a:p>
            <a:r>
              <a:rPr lang="en-US" baseline="0" dirty="0" smtClean="0"/>
              <a:t>Rock it-add sand to increase drainage</a:t>
            </a:r>
          </a:p>
          <a:p>
            <a:r>
              <a:rPr lang="en-US" baseline="0" dirty="0" smtClean="0"/>
              <a:t>Mulch it-keep the moisture in</a:t>
            </a:r>
          </a:p>
          <a:p>
            <a:r>
              <a:rPr lang="en-US" baseline="0" dirty="0" smtClean="0"/>
              <a:t>Raised beds-easier to maintain</a:t>
            </a:r>
          </a:p>
        </p:txBody>
      </p:sp>
      <p:sp>
        <p:nvSpPr>
          <p:cNvPr id="4" name="Slide Number Placeholder 3"/>
          <p:cNvSpPr>
            <a:spLocks noGrp="1"/>
          </p:cNvSpPr>
          <p:nvPr>
            <p:ph type="sldNum" sz="quarter" idx="10"/>
          </p:nvPr>
        </p:nvSpPr>
        <p:spPr/>
        <p:txBody>
          <a:bodyPr/>
          <a:lstStyle/>
          <a:p>
            <a:fld id="{7258F082-273D-4267-9CDE-49E03DBA8B88}" type="slidenum">
              <a:rPr lang="en-US" smtClean="0"/>
              <a:pPr/>
              <a:t>16</a:t>
            </a:fld>
            <a:endParaRPr lang="en-US"/>
          </a:p>
        </p:txBody>
      </p:sp>
    </p:spTree>
    <p:extLst>
      <p:ext uri="{BB962C8B-B14F-4D97-AF65-F5344CB8AC3E}">
        <p14:creationId xmlns:p14="http://schemas.microsoft.com/office/powerpoint/2010/main" xmlns="" val="242182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miter lim="800000"/>
            <a:headEnd/>
            <a:tailEnd/>
          </a:ln>
        </p:spPr>
        <p:txBody>
          <a:bodyPr/>
          <a:lstStyle/>
          <a:p>
            <a:fld id="{2470592D-BD36-4260-9D8B-9D99FF5D9A13}" type="slidenum">
              <a:rPr lang="en-US"/>
              <a:pPr/>
              <a:t>18</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smtClean="0">
                <a:latin typeface="Arial" charset="0"/>
                <a:cs typeface="Arial" charset="0"/>
              </a:rPr>
              <a:t>Asclepias speciosa &amp; honeybee 6/29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CBA6A81E-59D6-45B5-AAC7-2A619D372B62}" type="slidenum">
              <a:rPr lang="en-US"/>
              <a:pPr/>
              <a:t>19</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smtClean="0">
                <a:latin typeface="Arial" charset="0"/>
                <a:cs typeface="Arial" charset="0"/>
              </a:rPr>
              <a:t>Full bloom April 1 – has been blooming 1-2 wks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miter lim="800000"/>
            <a:headEnd/>
            <a:tailEnd/>
          </a:ln>
        </p:spPr>
        <p:txBody>
          <a:bodyPr/>
          <a:lstStyle/>
          <a:p>
            <a:fld id="{133A8E5E-7D52-47CB-A9F7-35652FE47161}" type="slidenum">
              <a:rPr lang="en-US"/>
              <a:pPr/>
              <a:t>22</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smtClean="0">
                <a:latin typeface="Arial" charset="0"/>
                <a:cs typeface="Arial" charset="0"/>
              </a:rPr>
              <a:t>Full bloom April 1 -9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Bluebells, </a:t>
            </a:r>
            <a:r>
              <a:rPr lang="en-US" dirty="0" err="1" smtClean="0"/>
              <a:t>Yellowbells</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23</a:t>
            </a:fld>
            <a:endParaRPr lang="en-US"/>
          </a:p>
        </p:txBody>
      </p:sp>
    </p:spTree>
    <p:extLst>
      <p:ext uri="{BB962C8B-B14F-4D97-AF65-F5344CB8AC3E}">
        <p14:creationId xmlns:p14="http://schemas.microsoft.com/office/powerpoint/2010/main" xmlns="" val="262968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6FF5FD45-B566-4B41-A6C1-BC9B315E0924}" type="slidenum">
              <a:rPr lang="en-US"/>
              <a:pPr/>
              <a:t>27</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smtClean="0">
                <a:latin typeface="Arial" charset="0"/>
                <a:cs typeface="Arial" charset="0"/>
              </a:rPr>
              <a:t>April 24 Oregon grape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Choke Cherry</a:t>
            </a:r>
          </a:p>
          <a:p>
            <a:r>
              <a:rPr lang="en-US" dirty="0" smtClean="0"/>
              <a:t>Pussy Toes</a:t>
            </a:r>
          </a:p>
          <a:p>
            <a:r>
              <a:rPr lang="en-US" dirty="0" smtClean="0"/>
              <a:t>Wild</a:t>
            </a:r>
            <a:r>
              <a:rPr lang="en-US" baseline="0" dirty="0" smtClean="0"/>
              <a:t> Buckwheat</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28</a:t>
            </a:fld>
            <a:endParaRPr lang="en-US"/>
          </a:p>
        </p:txBody>
      </p:sp>
    </p:spTree>
    <p:extLst>
      <p:ext uri="{BB962C8B-B14F-4D97-AF65-F5344CB8AC3E}">
        <p14:creationId xmlns:p14="http://schemas.microsoft.com/office/powerpoint/2010/main" xmlns="" val="270390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miter lim="800000"/>
            <a:headEnd/>
            <a:tailEnd/>
          </a:ln>
        </p:spPr>
        <p:txBody>
          <a:bodyPr/>
          <a:lstStyle/>
          <a:p>
            <a:fld id="{7DC8C6B9-09E1-48DC-9593-9E7B0965A1CE}" type="slidenum">
              <a:rPr lang="en-US"/>
              <a:pPr/>
              <a:t>29</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smtClean="0">
                <a:latin typeface="Arial" charset="0"/>
                <a:cs typeface="Arial" charset="0"/>
              </a:rPr>
              <a:t>May 9 – sunflower family balsamroot</a:t>
            </a:r>
          </a:p>
          <a:p>
            <a:pPr eaLnBrk="1" hangingPunct="1"/>
            <a:r>
              <a:rPr lang="en-US" smtClean="0">
                <a:latin typeface="Arial" charset="0"/>
                <a:cs typeface="Arial" charset="0"/>
              </a:rPr>
              <a:t>This regional spring star grows in huge patches in open Ponderosa Pine woods and open meadows and slopes in the shrub steppe and Palouse Prairie.   Honeybees and everyone else love this spring sunflower.  This plant is important to insects and birds today, and was a vital food plant for native people in the west.  All parts of the plant are eaten at various stages of growth.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CB735B18-1D6E-48C6-B8EC-5BD1AE6D7A1D}" type="slidenum">
              <a:rPr lang="en-US"/>
              <a:pPr/>
              <a:t>30</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smtClean="0">
                <a:latin typeface="Arial" charset="0"/>
                <a:cs typeface="Arial" charset="0"/>
              </a:rPr>
              <a:t>Honeybee on Eriophyllum lanatum – wooly sunflower or Oregon Sunshine  5/30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miter lim="800000"/>
            <a:headEnd/>
            <a:tailEnd/>
          </a:ln>
        </p:spPr>
        <p:txBody>
          <a:bodyPr/>
          <a:lstStyle/>
          <a:p>
            <a:fld id="{EDEDB9F7-A0EF-4223-835E-EADE7B48D7B6}" type="slidenum">
              <a:rPr lang="en-US"/>
              <a:pPr/>
              <a:t>31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smtClean="0">
                <a:latin typeface="Arial" charset="0"/>
                <a:cs typeface="Arial" charset="0"/>
              </a:rPr>
              <a:t>5/30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a:noFill/>
        </p:spPr>
        <p:txBody>
          <a:bodyPr/>
          <a:lstStyle/>
          <a:p>
            <a:fld id="{8C89FC24-932A-426F-B6CF-B69A9CF4999A}"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1F01BDB7-90F7-4852-AFEA-57AF6657380B}" type="slidenum">
              <a:rPr lang="en-US"/>
              <a:pPr/>
              <a:t>32</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smtClean="0">
                <a:latin typeface="Arial" charset="0"/>
                <a:cs typeface="Arial" charset="0"/>
              </a:rPr>
              <a:t>Early June on Lewisia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C18399AF-90AB-466F-9522-180799668CFF}" type="slidenum">
              <a:rPr lang="en-US"/>
              <a:pPr/>
              <a:t>33</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smtClean="0">
                <a:latin typeface="Arial" charset="0"/>
                <a:cs typeface="Arial" charset="0"/>
              </a:rPr>
              <a:t>May 14 Serviceberry</a:t>
            </a:r>
          </a:p>
          <a:p>
            <a:pPr eaLnBrk="1" hangingPunct="1"/>
            <a:r>
              <a:rPr lang="en-US" smtClean="0">
                <a:latin typeface="Arial" charset="0"/>
                <a:cs typeface="Arial" charset="0"/>
              </a:rPr>
              <a:t>Another member of the rose family, serviceberry blooms early and plentifully. You’ll see this in many habitats in our area – open pine woods, shrub garlands out in the scablands.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482C6871-0006-4B1D-8A86-76701F8185B6}" type="slidenum">
              <a:rPr lang="en-US"/>
              <a:pPr/>
              <a:t>34</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smtClean="0">
                <a:latin typeface="Arial" charset="0"/>
                <a:cs typeface="Arial" charset="0"/>
              </a:rPr>
              <a:t>Spring – Physocarpus malvacea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other flowering</a:t>
            </a:r>
            <a:r>
              <a:rPr lang="en-US" baseline="0" dirty="0" smtClean="0"/>
              <a:t> trees &amp; shrubs</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35</a:t>
            </a:fld>
            <a:endParaRPr lang="en-US"/>
          </a:p>
        </p:txBody>
      </p:sp>
    </p:spTree>
    <p:extLst>
      <p:ext uri="{BB962C8B-B14F-4D97-AF65-F5344CB8AC3E}">
        <p14:creationId xmlns:p14="http://schemas.microsoft.com/office/powerpoint/2010/main" xmlns="" val="279960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0737694A-7C29-466D-AFC3-B662C10792B6}" type="slidenum">
              <a:rPr lang="en-US"/>
              <a:pPr/>
              <a:t>36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smtClean="0">
                <a:latin typeface="Arial" charset="0"/>
                <a:cs typeface="Arial" charset="0"/>
              </a:rPr>
              <a:t>June 10 on Medlar – talk about all fruit trees most in the rose family – we’re all familiar with how important these trees are for the honeybees, and how important the honeybees are for most of our food crops.  There are a lot of native plants in the rose family that honeybees use.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67BA0399-BCA2-4838-956F-02D8ADFE2DEE}" type="slidenum">
              <a:rPr lang="en-US"/>
              <a:pPr/>
              <a:t>37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smtClean="0">
                <a:latin typeface="Arial" charset="0"/>
                <a:cs typeface="Arial" charset="0"/>
              </a:rPr>
              <a:t>Mockorange mid June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194EF1E5-BEC3-4BD5-8C9C-554038D86964}" type="slidenum">
              <a:rPr lang="en-US"/>
              <a:pPr/>
              <a:t>40</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smtClean="0">
                <a:latin typeface="Arial" charset="0"/>
                <a:cs typeface="Arial" charset="0"/>
              </a:rPr>
              <a:t>Desert buckwheats are very important nectar sources in the shrub steppe.  This one, northern buckwheat, can grow in the dryest, harshest sites,  It blooms in late June.  There are buckwheats blooming in our region from April through July.  Five species are common in our area.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DC749707-E9D8-4650-A4CE-5E80700B3CDB}" type="slidenum">
              <a:rPr lang="en-US"/>
              <a:pPr/>
              <a:t>41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smtClean="0">
                <a:latin typeface="Arial" charset="0"/>
                <a:cs typeface="Arial" charset="0"/>
              </a:rPr>
              <a:t>Early-mid June on northern Buckwheat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2AD73949-9829-4144-A58F-AA31AA259CD0}" type="slidenum">
              <a:rPr lang="en-US"/>
              <a:pPr/>
              <a:t>43</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a:p>
            <a:pPr eaLnBrk="1" hangingPunct="1"/>
            <a:r>
              <a:rPr lang="en-US" smtClean="0">
                <a:latin typeface="Arial" charset="0"/>
                <a:cs typeface="Arial" charset="0"/>
              </a:rPr>
              <a:t>June Heuchera – wild coralbells</a:t>
            </a:r>
          </a:p>
          <a:p>
            <a:pPr eaLnBrk="1" hangingPunct="1"/>
            <a:endParaRPr lang="en-US" smtClean="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genus </a:t>
            </a:r>
            <a:r>
              <a:rPr lang="en-US" sz="1200" i="1" dirty="0" err="1" smtClean="0"/>
              <a:t>Asclepias</a:t>
            </a:r>
            <a:r>
              <a:rPr lang="en-US" sz="1200" dirty="0" smtClean="0"/>
              <a:t> is important to Monarch Butterflies as well as honeybees</a:t>
            </a:r>
          </a:p>
          <a:p>
            <a:r>
              <a:rPr lang="en-US" sz="1200" i="1" dirty="0" err="1" smtClean="0"/>
              <a:t>Asclepias</a:t>
            </a:r>
            <a:r>
              <a:rPr lang="en-US" sz="1200" dirty="0" smtClean="0"/>
              <a:t> are known by beekeepers for almost unending supplies of nectar</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44</a:t>
            </a:fld>
            <a:endParaRPr lang="en-US"/>
          </a:p>
        </p:txBody>
      </p:sp>
    </p:spTree>
    <p:extLst>
      <p:ext uri="{BB962C8B-B14F-4D97-AF65-F5344CB8AC3E}">
        <p14:creationId xmlns:p14="http://schemas.microsoft.com/office/powerpoint/2010/main" xmlns="" val="387233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Pollen grains have a hard coat that protects the sperm cells during the process of their movement between the stamens to the pistil of flowering plants or from the male cone to the female cone of coniferous plants.  </a:t>
            </a:r>
          </a:p>
          <a:p>
            <a:endParaRPr lang="en-US" sz="1200" dirty="0" smtClean="0"/>
          </a:p>
          <a:p>
            <a:r>
              <a:rPr lang="en-US" sz="1200" dirty="0" smtClean="0"/>
              <a:t>When pollen lands on a compatible pistil of flowering plants, it germinates and produces a pollen tube that transfers the sperm to the ovule of a receptive ovary.</a:t>
            </a:r>
          </a:p>
          <a:p>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5</a:t>
            </a:fld>
            <a:endParaRPr lang="en-US"/>
          </a:p>
        </p:txBody>
      </p:sp>
    </p:spTree>
    <p:extLst>
      <p:ext uri="{BB962C8B-B14F-4D97-AF65-F5344CB8AC3E}">
        <p14:creationId xmlns:p14="http://schemas.microsoft.com/office/powerpoint/2010/main" xmlns="" val="196870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plants include:</a:t>
            </a:r>
          </a:p>
          <a:p>
            <a:pPr marL="171450" indent="-171450">
              <a:buFont typeface="Arial"/>
              <a:buChar char="•"/>
            </a:pPr>
            <a:r>
              <a:rPr lang="en-US" dirty="0" err="1" smtClean="0"/>
              <a:t>Monarda</a:t>
            </a:r>
            <a:r>
              <a:rPr lang="en-US" baseline="0" dirty="0" smtClean="0"/>
              <a:t> (bee balm)</a:t>
            </a:r>
          </a:p>
          <a:p>
            <a:pPr marL="171450" indent="-171450">
              <a:buFont typeface="Arial"/>
              <a:buChar char="•"/>
            </a:pPr>
            <a:r>
              <a:rPr lang="en-US" baseline="0" dirty="0" smtClean="0"/>
              <a:t>Coreopsis</a:t>
            </a:r>
          </a:p>
          <a:p>
            <a:pPr marL="171450" indent="-171450">
              <a:buFont typeface="Arial"/>
              <a:buChar char="•"/>
            </a:pPr>
            <a:r>
              <a:rPr lang="en-US" baseline="0" dirty="0" smtClean="0"/>
              <a:t>Clover</a:t>
            </a:r>
          </a:p>
          <a:p>
            <a:pPr marL="171450" indent="-171450">
              <a:buFont typeface="Arial"/>
              <a:buChar char="•"/>
            </a:pPr>
            <a:r>
              <a:rPr lang="en-US" baseline="0" dirty="0" smtClean="0"/>
              <a:t>Joe </a:t>
            </a:r>
            <a:r>
              <a:rPr lang="en-US" baseline="0" dirty="0" err="1" smtClean="0"/>
              <a:t>Pye</a:t>
            </a:r>
            <a:r>
              <a:rPr lang="en-US" baseline="0" dirty="0" smtClean="0"/>
              <a:t> Weed</a:t>
            </a:r>
          </a:p>
          <a:p>
            <a:pPr marL="171450" indent="-171450">
              <a:buFont typeface="Arial"/>
              <a:buChar char="•"/>
            </a:pPr>
            <a:r>
              <a:rPr lang="en-US" baseline="0" dirty="0" smtClean="0"/>
              <a:t>Golden Rod</a:t>
            </a:r>
          </a:p>
          <a:p>
            <a:pPr marL="171450" indent="-171450">
              <a:buFont typeface="Arial"/>
              <a:buChar char="•"/>
            </a:pPr>
            <a:r>
              <a:rPr lang="en-US" baseline="0" dirty="0" smtClean="0"/>
              <a:t>Geranium</a:t>
            </a:r>
          </a:p>
          <a:p>
            <a:pPr marL="171450" indent="-171450">
              <a:buFont typeface="Arial"/>
              <a:buChar char="•"/>
            </a:pPr>
            <a:r>
              <a:rPr lang="en-US" baseline="0" dirty="0" smtClean="0"/>
              <a:t>Foxglove</a:t>
            </a:r>
          </a:p>
          <a:p>
            <a:pPr marL="171450" indent="-171450">
              <a:buFont typeface="Arial"/>
              <a:buChar char="•"/>
            </a:pPr>
            <a:r>
              <a:rPr lang="en-US" baseline="0" dirty="0" smtClean="0"/>
              <a:t>Columbine</a:t>
            </a:r>
          </a:p>
          <a:p>
            <a:pPr marL="171450" indent="-171450">
              <a:buFont typeface="Arial"/>
              <a:buChar char="•"/>
            </a:pPr>
            <a:r>
              <a:rPr lang="en-US" baseline="0" dirty="0" smtClean="0"/>
              <a:t>Salvia</a:t>
            </a:r>
          </a:p>
          <a:p>
            <a:pPr marL="171450" indent="-171450">
              <a:buFont typeface="Arial"/>
              <a:buChar char="•"/>
            </a:pPr>
            <a:r>
              <a:rPr lang="en-US" baseline="0" dirty="0" err="1" smtClean="0"/>
              <a:t>Scabosia</a:t>
            </a:r>
            <a:endParaRPr lang="en-US" baseline="0" dirty="0" smtClean="0"/>
          </a:p>
          <a:p>
            <a:pPr marL="171450" indent="-171450">
              <a:buFont typeface="Arial"/>
              <a:buChar char="•"/>
            </a:pPr>
            <a:r>
              <a:rPr lang="en-US" baseline="0" dirty="0" smtClean="0"/>
              <a:t>Allium</a:t>
            </a:r>
          </a:p>
          <a:p>
            <a:pPr marL="171450" indent="-171450">
              <a:buFont typeface="Arial"/>
              <a:buChar char="•"/>
            </a:pPr>
            <a:r>
              <a:rPr lang="en-US" baseline="0" dirty="0" smtClean="0"/>
              <a:t>Veronica</a:t>
            </a:r>
          </a:p>
          <a:p>
            <a:pPr marL="171450" indent="-171450">
              <a:buFont typeface="Arial"/>
              <a:buChar char="•"/>
            </a:pPr>
            <a:r>
              <a:rPr lang="en-US" baseline="0" dirty="0" err="1" smtClean="0"/>
              <a:t>Gallardia</a:t>
            </a:r>
            <a:r>
              <a:rPr lang="en-US" baseline="0" dirty="0" smtClean="0"/>
              <a:t> (blanket flower)</a:t>
            </a:r>
          </a:p>
          <a:p>
            <a:pPr marL="171450" indent="-171450">
              <a:buFont typeface="Arial"/>
              <a:buChar char="•"/>
            </a:pPr>
            <a:r>
              <a:rPr lang="en-US" baseline="0" dirty="0" err="1" smtClean="0"/>
              <a:t>Nepetia</a:t>
            </a:r>
            <a:r>
              <a:rPr lang="en-US" baseline="0" dirty="0" smtClean="0"/>
              <a:t> (catmint)</a:t>
            </a:r>
          </a:p>
          <a:p>
            <a:pPr marL="171450" indent="-171450">
              <a:buFont typeface="Arial"/>
              <a:buChar char="•"/>
            </a:pPr>
            <a:r>
              <a:rPr lang="en-US" baseline="0" dirty="0" err="1" smtClean="0"/>
              <a:t>Rudbeckia</a:t>
            </a:r>
            <a:endParaRPr lang="en-US" baseline="0" dirty="0" smtClean="0"/>
          </a:p>
          <a:p>
            <a:pPr marL="171450" indent="-171450">
              <a:buFont typeface="Arial"/>
              <a:buChar char="•"/>
            </a:pPr>
            <a:r>
              <a:rPr lang="en-US" baseline="0" dirty="0" smtClean="0"/>
              <a:t>Snapdragons</a:t>
            </a:r>
          </a:p>
          <a:p>
            <a:pPr marL="171450" indent="-171450">
              <a:buFont typeface="Arial"/>
              <a:buChar char="•"/>
            </a:pPr>
            <a:r>
              <a:rPr lang="en-US" baseline="0" dirty="0" smtClean="0"/>
              <a:t>Cosmos</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46</a:t>
            </a:fld>
            <a:endParaRPr lang="en-US"/>
          </a:p>
        </p:txBody>
      </p:sp>
    </p:spTree>
    <p:extLst>
      <p:ext uri="{BB962C8B-B14F-4D97-AF65-F5344CB8AC3E}">
        <p14:creationId xmlns:p14="http://schemas.microsoft.com/office/powerpoint/2010/main" xmlns="" val="1276259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5A8E37AF-0F5E-410D-A99E-D020C8EE9ABD}" type="slidenum">
              <a:rPr lang="en-US"/>
              <a:pPr/>
              <a:t>48</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July 2</a:t>
            </a:r>
          </a:p>
          <a:p>
            <a:pPr eaLnBrk="1" hangingPunct="1"/>
            <a:r>
              <a:rPr lang="en-US" sz="1200" i="1" dirty="0" err="1" smtClean="0"/>
              <a:t>Asclepias</a:t>
            </a:r>
            <a:r>
              <a:rPr lang="en-US" sz="1200" dirty="0" smtClean="0"/>
              <a:t> are known by beekeepers for almost unending supplies of nectar</a:t>
            </a:r>
            <a:endParaRPr lang="en-US" dirty="0" smtClean="0">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miter lim="800000"/>
            <a:headEnd/>
            <a:tailEnd/>
          </a:ln>
        </p:spPr>
        <p:txBody>
          <a:bodyPr/>
          <a:lstStyle/>
          <a:p>
            <a:fld id="{8679C80F-B0E6-4649-9052-AA598D3C3C41}" type="slidenum">
              <a:rPr lang="en-US"/>
              <a:pPr/>
              <a:t>49</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Here’s another lovely plant with many uses.  The roots of this great plains native is used in medicine.  </a:t>
            </a:r>
          </a:p>
          <a:p>
            <a:pPr eaLnBrk="1" hangingPunct="1"/>
            <a:r>
              <a:rPr lang="en-US" sz="1200" i="1" dirty="0" err="1" smtClean="0"/>
              <a:t>Asclepias</a:t>
            </a:r>
            <a:r>
              <a:rPr lang="en-US" sz="1200" dirty="0" smtClean="0"/>
              <a:t> are known by beekeepers for almost unending supplies of nectar</a:t>
            </a:r>
          </a:p>
          <a:p>
            <a:pPr eaLnBrk="1" hangingPunct="1"/>
            <a:r>
              <a:rPr lang="en-US" sz="1200" i="1" dirty="0" err="1" smtClean="0"/>
              <a:t>Asclepias</a:t>
            </a:r>
            <a:r>
              <a:rPr lang="en-US" sz="1200" i="1" dirty="0" smtClean="0"/>
              <a:t> </a:t>
            </a:r>
            <a:r>
              <a:rPr lang="en-US" sz="1200" i="1" dirty="0" err="1" smtClean="0"/>
              <a:t>tuberosa</a:t>
            </a:r>
            <a:r>
              <a:rPr lang="en-US" sz="1200" i="1" dirty="0" smtClean="0"/>
              <a:t>:</a:t>
            </a:r>
            <a:r>
              <a:rPr lang="en-US" sz="1200" dirty="0" smtClean="0"/>
              <a:t>  Orange Milkweed, Orange Butterfly Flower, Pleurisy Root:  Blooms July thru September</a:t>
            </a:r>
            <a:endParaRPr lang="en-US" dirty="0"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miter lim="800000"/>
            <a:headEnd/>
            <a:tailEnd/>
          </a:ln>
        </p:spPr>
        <p:txBody>
          <a:bodyPr/>
          <a:lstStyle/>
          <a:p>
            <a:fld id="{EAC80ABC-1404-4F9F-AB19-1EF8DF41CC41}" type="slidenum">
              <a:rPr lang="en-US"/>
              <a:pPr/>
              <a:t>50</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August 18</a:t>
            </a:r>
          </a:p>
          <a:p>
            <a:pPr eaLnBrk="1" hangingPunct="1"/>
            <a:endParaRPr lang="en-US" dirty="0" smtClean="0">
              <a:latin typeface="Arial" charset="0"/>
              <a:cs typeface="Arial" charset="0"/>
            </a:endParaRPr>
          </a:p>
          <a:p>
            <a:pPr eaLnBrk="1" hangingPunct="1"/>
            <a:r>
              <a:rPr lang="en-US" dirty="0" smtClean="0">
                <a:latin typeface="Arial" charset="0"/>
                <a:cs typeface="Arial" charset="0"/>
              </a:rPr>
              <a:t>More Summer</a:t>
            </a:r>
            <a:r>
              <a:rPr lang="en-US" baseline="0" dirty="0" smtClean="0">
                <a:latin typeface="Arial" charset="0"/>
                <a:cs typeface="Arial" charset="0"/>
              </a:rPr>
              <a:t> Plants:</a:t>
            </a:r>
          </a:p>
          <a:p>
            <a:pPr marL="171450" indent="-171450" eaLnBrk="1" hangingPunct="1">
              <a:buFont typeface="Arial"/>
              <a:buChar char="•"/>
            </a:pPr>
            <a:r>
              <a:rPr lang="en-US" baseline="0" dirty="0" smtClean="0">
                <a:latin typeface="Arial" charset="0"/>
                <a:cs typeface="Arial" charset="0"/>
              </a:rPr>
              <a:t>Lupine</a:t>
            </a:r>
          </a:p>
          <a:p>
            <a:pPr marL="171450" indent="-171450" eaLnBrk="1" hangingPunct="1">
              <a:buFont typeface="Arial"/>
              <a:buChar char="•"/>
            </a:pPr>
            <a:r>
              <a:rPr lang="en-US" baseline="0" dirty="0" smtClean="0">
                <a:latin typeface="Arial" charset="0"/>
                <a:cs typeface="Arial" charset="0"/>
              </a:rPr>
              <a:t>Wild Strawberry</a:t>
            </a:r>
          </a:p>
          <a:p>
            <a:pPr marL="171450" indent="-171450" eaLnBrk="1" hangingPunct="1">
              <a:buFont typeface="Arial"/>
              <a:buChar char="•"/>
            </a:pPr>
            <a:r>
              <a:rPr lang="en-US" baseline="0" dirty="0" smtClean="0">
                <a:latin typeface="Arial" charset="0"/>
                <a:cs typeface="Arial" charset="0"/>
              </a:rPr>
              <a:t>Elderberry</a:t>
            </a:r>
          </a:p>
          <a:p>
            <a:pPr marL="171450" indent="-171450" eaLnBrk="1" hangingPunct="1">
              <a:buFont typeface="Arial"/>
              <a:buChar char="•"/>
            </a:pPr>
            <a:r>
              <a:rPr lang="en-US" baseline="0" dirty="0" smtClean="0">
                <a:latin typeface="Arial" charset="0"/>
                <a:cs typeface="Arial" charset="0"/>
              </a:rPr>
              <a:t>Native Dogwood</a:t>
            </a:r>
          </a:p>
          <a:p>
            <a:pPr marL="171450" indent="-171450" eaLnBrk="1" hangingPunct="1">
              <a:buFont typeface="Arial"/>
              <a:buChar char="•"/>
            </a:pPr>
            <a:r>
              <a:rPr lang="en-US" baseline="0" dirty="0" smtClean="0">
                <a:latin typeface="Arial" charset="0"/>
                <a:cs typeface="Arial" charset="0"/>
              </a:rPr>
              <a:t>Fleabane</a:t>
            </a:r>
          </a:p>
          <a:p>
            <a:pPr marL="171450" indent="-171450" eaLnBrk="1" hangingPunct="1">
              <a:buFont typeface="Arial"/>
              <a:buChar char="•"/>
            </a:pPr>
            <a:r>
              <a:rPr lang="en-US" baseline="0" dirty="0" smtClean="0">
                <a:latin typeface="Arial" charset="0"/>
                <a:cs typeface="Arial" charset="0"/>
              </a:rPr>
              <a:t>Prairie Smoke</a:t>
            </a:r>
          </a:p>
          <a:p>
            <a:pPr marL="171450" indent="-171450" eaLnBrk="1" hangingPunct="1">
              <a:buFont typeface="Arial"/>
              <a:buChar char="•"/>
            </a:pPr>
            <a:r>
              <a:rPr lang="en-US" baseline="0" dirty="0" smtClean="0">
                <a:latin typeface="Arial" charset="0"/>
                <a:cs typeface="Arial" charset="0"/>
              </a:rPr>
              <a:t>Native Phlox</a:t>
            </a:r>
          </a:p>
          <a:p>
            <a:pPr marL="0" indent="0" eaLnBrk="1" hangingPunct="1">
              <a:buFont typeface="Arial"/>
              <a:buNone/>
            </a:pPr>
            <a:endParaRPr lang="en-US" dirty="0"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miter lim="800000"/>
            <a:headEnd/>
            <a:tailEnd/>
          </a:ln>
        </p:spPr>
        <p:txBody>
          <a:bodyPr/>
          <a:lstStyle/>
          <a:p>
            <a:fld id="{A19BC5EC-1D20-4E35-9B26-948BF9BD1C2C}" type="slidenum">
              <a:rPr lang="en-US"/>
              <a:pPr/>
              <a:t>51</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smtClean="0">
                <a:latin typeface="Arial" charset="0"/>
                <a:cs typeface="Arial" charset="0"/>
              </a:rPr>
              <a:t>9/25 walt’s photo Agastache Anise hyssop w/ honeybee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miter lim="800000"/>
            <a:headEnd/>
            <a:tailEnd/>
          </a:ln>
        </p:spPr>
        <p:txBody>
          <a:bodyPr/>
          <a:lstStyle/>
          <a:p>
            <a:fld id="{02D164DD-4825-4D7D-96D7-845F3BED8B77}" type="slidenum">
              <a:rPr lang="en-US"/>
              <a:pPr/>
              <a:t>55</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dirty="0" err="1" smtClean="0">
                <a:latin typeface="Arial" charset="0"/>
                <a:cs typeface="Arial" charset="0"/>
              </a:rPr>
              <a:t>Rabbitbrush</a:t>
            </a:r>
            <a:r>
              <a:rPr lang="en-US" dirty="0" smtClean="0">
                <a:latin typeface="Arial" charset="0"/>
                <a:cs typeface="Arial" charset="0"/>
              </a:rPr>
              <a:t> 8/13</a:t>
            </a:r>
          </a:p>
          <a:p>
            <a:pPr eaLnBrk="1" hangingPunct="1"/>
            <a:endParaRPr lang="en-US" dirty="0" smtClean="0">
              <a:latin typeface="Arial" charset="0"/>
              <a:cs typeface="Arial" charset="0"/>
            </a:endParaRPr>
          </a:p>
          <a:p>
            <a:pPr eaLnBrk="1" hangingPunct="1"/>
            <a:r>
              <a:rPr lang="en-US" dirty="0" smtClean="0">
                <a:latin typeface="Arial" charset="0"/>
                <a:cs typeface="Arial" charset="0"/>
              </a:rPr>
              <a:t>More</a:t>
            </a:r>
            <a:r>
              <a:rPr lang="en-US" baseline="0" dirty="0" smtClean="0">
                <a:latin typeface="Arial" charset="0"/>
                <a:cs typeface="Arial" charset="0"/>
              </a:rPr>
              <a:t> dry soil plants:</a:t>
            </a:r>
          </a:p>
          <a:p>
            <a:pPr marL="171450" indent="-171450" eaLnBrk="1" hangingPunct="1">
              <a:buFont typeface="Arial"/>
              <a:buChar char="•"/>
            </a:pPr>
            <a:r>
              <a:rPr lang="en-US" baseline="0" dirty="0" smtClean="0">
                <a:latin typeface="Arial" charset="0"/>
                <a:cs typeface="Arial" charset="0"/>
              </a:rPr>
              <a:t>Flax</a:t>
            </a:r>
          </a:p>
          <a:p>
            <a:pPr marL="171450" indent="-171450" eaLnBrk="1" hangingPunct="1">
              <a:buFont typeface="Arial"/>
              <a:buChar char="•"/>
            </a:pPr>
            <a:r>
              <a:rPr lang="en-US" baseline="0" dirty="0" smtClean="0">
                <a:latin typeface="Arial" charset="0"/>
                <a:cs typeface="Arial" charset="0"/>
              </a:rPr>
              <a:t>Globe Thistle</a:t>
            </a:r>
          </a:p>
          <a:p>
            <a:pPr marL="171450" indent="-171450" eaLnBrk="1" hangingPunct="1">
              <a:buFont typeface="Arial"/>
              <a:buChar char="•"/>
            </a:pPr>
            <a:r>
              <a:rPr lang="en-US" baseline="0" dirty="0" smtClean="0">
                <a:latin typeface="Arial" charset="0"/>
                <a:cs typeface="Arial" charset="0"/>
              </a:rPr>
              <a:t>Yarrow</a:t>
            </a:r>
          </a:p>
          <a:p>
            <a:pPr marL="171450" indent="-171450" eaLnBrk="1" hangingPunct="1">
              <a:buFont typeface="Arial"/>
              <a:buChar char="•"/>
            </a:pPr>
            <a:r>
              <a:rPr lang="en-US" baseline="0" dirty="0" smtClean="0">
                <a:latin typeface="Arial" charset="0"/>
                <a:cs typeface="Arial" charset="0"/>
              </a:rPr>
              <a:t>Sedums</a:t>
            </a:r>
          </a:p>
          <a:p>
            <a:pPr marL="171450" indent="-171450" eaLnBrk="1" hangingPunct="1">
              <a:buFont typeface="Arial"/>
              <a:buChar char="•"/>
            </a:pPr>
            <a:r>
              <a:rPr lang="en-US" baseline="0" dirty="0" err="1" smtClean="0">
                <a:latin typeface="Arial" charset="0"/>
                <a:cs typeface="Arial" charset="0"/>
              </a:rPr>
              <a:t>Lavendar</a:t>
            </a:r>
            <a:endParaRPr lang="en-US" baseline="0" dirty="0" smtClean="0">
              <a:latin typeface="Arial" charset="0"/>
              <a:cs typeface="Arial" charset="0"/>
            </a:endParaRPr>
          </a:p>
          <a:p>
            <a:pPr marL="171450" indent="-171450" eaLnBrk="1" hangingPunct="1">
              <a:buFont typeface="Arial"/>
              <a:buChar char="•"/>
            </a:pPr>
            <a:r>
              <a:rPr lang="en-US" baseline="0" dirty="0" smtClean="0">
                <a:latin typeface="Arial" charset="0"/>
                <a:cs typeface="Arial" charset="0"/>
              </a:rPr>
              <a:t>Russian Sage</a:t>
            </a:r>
          </a:p>
          <a:p>
            <a:pPr marL="171450" indent="-171450" eaLnBrk="1" hangingPunct="1">
              <a:buFont typeface="Arial"/>
              <a:buChar char="•"/>
            </a:pPr>
            <a:r>
              <a:rPr lang="en-US" baseline="0" dirty="0" smtClean="0">
                <a:latin typeface="Arial" charset="0"/>
                <a:cs typeface="Arial" charset="0"/>
              </a:rPr>
              <a:t>Borage</a:t>
            </a:r>
          </a:p>
          <a:p>
            <a:pPr marL="171450" indent="-171450" eaLnBrk="1" hangingPunct="1">
              <a:buFont typeface="Arial"/>
              <a:buChar char="•"/>
            </a:pPr>
            <a:r>
              <a:rPr lang="en-US" baseline="0" dirty="0" err="1" smtClean="0">
                <a:latin typeface="Arial" charset="0"/>
                <a:cs typeface="Arial" charset="0"/>
              </a:rPr>
              <a:t>Sibearian</a:t>
            </a:r>
            <a:r>
              <a:rPr lang="en-US" baseline="0" dirty="0" smtClean="0">
                <a:latin typeface="Arial" charset="0"/>
                <a:cs typeface="Arial" charset="0"/>
              </a:rPr>
              <a:t> Pea Shrub</a:t>
            </a:r>
          </a:p>
          <a:p>
            <a:pPr marL="171450" indent="-171450" eaLnBrk="1" hangingPunct="1">
              <a:buFont typeface="Arial"/>
              <a:buChar char="•"/>
            </a:pPr>
            <a:r>
              <a:rPr lang="en-US" baseline="0" dirty="0" smtClean="0">
                <a:latin typeface="Arial" charset="0"/>
                <a:cs typeface="Arial" charset="0"/>
              </a:rPr>
              <a:t>Thyme</a:t>
            </a:r>
          </a:p>
          <a:p>
            <a:pPr marL="171450" indent="-171450" eaLnBrk="1" hangingPunct="1">
              <a:buFont typeface="Arial"/>
              <a:buChar char="•"/>
            </a:pPr>
            <a:r>
              <a:rPr lang="en-US" baseline="0" dirty="0" smtClean="0">
                <a:latin typeface="Arial" charset="0"/>
                <a:cs typeface="Arial" charset="0"/>
              </a:rPr>
              <a:t>Sunflower</a:t>
            </a:r>
          </a:p>
          <a:p>
            <a:pPr marL="171450" indent="-171450" eaLnBrk="1" hangingPunct="1">
              <a:buFont typeface="Arial"/>
              <a:buChar char="•"/>
            </a:pPr>
            <a:r>
              <a:rPr lang="en-US" baseline="0" dirty="0" err="1" smtClean="0">
                <a:latin typeface="Arial" charset="0"/>
                <a:cs typeface="Arial" charset="0"/>
              </a:rPr>
              <a:t>Potentilla</a:t>
            </a:r>
            <a:endParaRPr lang="en-US" baseline="0" dirty="0" smtClean="0">
              <a:latin typeface="Arial" charset="0"/>
              <a:cs typeface="Arial" charset="0"/>
            </a:endParaRPr>
          </a:p>
          <a:p>
            <a:pPr marL="171450" indent="-171450" eaLnBrk="1" hangingPunct="1">
              <a:buFont typeface="Arial"/>
              <a:buChar char="•"/>
            </a:pPr>
            <a:r>
              <a:rPr lang="en-US" baseline="0" dirty="0" err="1" smtClean="0">
                <a:latin typeface="Arial" charset="0"/>
                <a:cs typeface="Arial" charset="0"/>
              </a:rPr>
              <a:t>Sunrose</a:t>
            </a:r>
            <a:endParaRPr lang="en-US" baseline="0" dirty="0" smtClean="0">
              <a:latin typeface="Arial" charset="0"/>
              <a:cs typeface="Arial" charset="0"/>
            </a:endParaRPr>
          </a:p>
          <a:p>
            <a:pPr marL="171450" indent="-171450" eaLnBrk="1" hangingPunct="1">
              <a:buFont typeface="Arial"/>
              <a:buChar char="•"/>
            </a:pPr>
            <a:r>
              <a:rPr lang="en-US" baseline="0" dirty="0" smtClean="0">
                <a:latin typeface="Arial" charset="0"/>
                <a:cs typeface="Arial" charset="0"/>
              </a:rPr>
              <a:t>Clover</a:t>
            </a:r>
          </a:p>
          <a:p>
            <a:pPr marL="171450" indent="-171450" eaLnBrk="1" hangingPunct="1">
              <a:buFont typeface="Arial"/>
              <a:buChar char="•"/>
            </a:pPr>
            <a:r>
              <a:rPr lang="en-US" baseline="0" dirty="0" smtClean="0">
                <a:latin typeface="Arial" charset="0"/>
                <a:cs typeface="Arial" charset="0"/>
              </a:rPr>
              <a:t>Iris</a:t>
            </a:r>
          </a:p>
          <a:p>
            <a:pPr marL="171450" indent="-171450" eaLnBrk="1" hangingPunct="1">
              <a:buFont typeface="Arial"/>
              <a:buChar char="•"/>
            </a:pPr>
            <a:r>
              <a:rPr lang="en-US" baseline="0" dirty="0" err="1" smtClean="0">
                <a:latin typeface="Arial" charset="0"/>
                <a:cs typeface="Arial" charset="0"/>
              </a:rPr>
              <a:t>Euphobia</a:t>
            </a:r>
            <a:endParaRPr lang="en-US" baseline="0" dirty="0" smtClean="0">
              <a:latin typeface="Arial" charset="0"/>
              <a:cs typeface="Arial" charset="0"/>
            </a:endParaRPr>
          </a:p>
          <a:p>
            <a:pPr marL="171450" indent="-171450" eaLnBrk="1" hangingPunct="1">
              <a:buFont typeface="Arial"/>
              <a:buChar char="•"/>
            </a:pPr>
            <a:r>
              <a:rPr lang="en-US" baseline="0" dirty="0" smtClean="0">
                <a:latin typeface="Arial" charset="0"/>
                <a:cs typeface="Arial" charset="0"/>
              </a:rPr>
              <a:t>Salvia</a:t>
            </a:r>
            <a:endParaRPr lang="en-US" dirty="0"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miter lim="800000"/>
            <a:headEnd/>
            <a:tailEnd/>
          </a:ln>
        </p:spPr>
        <p:txBody>
          <a:bodyPr/>
          <a:lstStyle/>
          <a:p>
            <a:fld id="{2F4B46FD-1D04-4DE7-9305-F9B9854C6376}" type="slidenum">
              <a:rPr lang="en-US"/>
              <a:pPr/>
              <a:t>56</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Goldenrod – late August</a:t>
            </a:r>
          </a:p>
          <a:p>
            <a:pPr eaLnBrk="1" hangingPunct="1"/>
            <a:r>
              <a:rPr lang="en-US" sz="1200" dirty="0" smtClean="0"/>
              <a:t>There are several different species of Goldenrod, and several desirable ornamental varieties</a:t>
            </a:r>
            <a:endParaRPr lang="en-US" dirty="0"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7D868E27-C689-4CDA-9EF2-AD6D6A515FB1}" type="slidenum">
              <a:rPr lang="en-US"/>
              <a:pPr/>
              <a:t>57</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smtClean="0">
                <a:latin typeface="Arial" charset="0"/>
                <a:cs typeface="Arial" charset="0"/>
              </a:rPr>
              <a:t>Late Sept sunflower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miter lim="800000"/>
            <a:headEnd/>
            <a:tailEnd/>
          </a:ln>
        </p:spPr>
        <p:txBody>
          <a:bodyPr/>
          <a:lstStyle/>
          <a:p>
            <a:fld id="{D3C43A9B-A210-4351-928E-B531A75E644B}" type="slidenum">
              <a:rPr lang="en-US"/>
              <a:pPr/>
              <a:t>58</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smtClean="0">
                <a:latin typeface="Arial" charset="0"/>
                <a:cs typeface="Arial" charset="0"/>
              </a:rPr>
              <a:t>Honeybee Liatris spicata 9/3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Honeybees adore Sedum Flowers:  Different species bloom from July through September</a:t>
            </a:r>
            <a:endParaRPr lang="en-US" dirty="0" smtClean="0"/>
          </a:p>
          <a:p>
            <a:r>
              <a:rPr lang="en-US" dirty="0" smtClean="0"/>
              <a:t>Other plants for summer into</a:t>
            </a:r>
            <a:r>
              <a:rPr lang="en-US" baseline="0" dirty="0" smtClean="0"/>
              <a:t> fall:</a:t>
            </a:r>
          </a:p>
          <a:p>
            <a:pPr marL="171450" indent="-171450">
              <a:buFont typeface="Arial"/>
              <a:buChar char="•"/>
            </a:pPr>
            <a:r>
              <a:rPr lang="en-US" baseline="0" dirty="0" err="1" smtClean="0"/>
              <a:t>Monarda</a:t>
            </a:r>
            <a:endParaRPr lang="en-US" baseline="0" dirty="0" smtClean="0"/>
          </a:p>
          <a:p>
            <a:pPr marL="171450" indent="-171450">
              <a:buFont typeface="Arial"/>
              <a:buChar char="•"/>
            </a:pPr>
            <a:r>
              <a:rPr lang="en-US" baseline="0" dirty="0" err="1" smtClean="0"/>
              <a:t>Agastache</a:t>
            </a:r>
            <a:endParaRPr lang="en-US" baseline="0" dirty="0" smtClean="0"/>
          </a:p>
          <a:p>
            <a:pPr marL="171450" indent="-171450">
              <a:buFont typeface="Arial"/>
              <a:buChar char="•"/>
            </a:pPr>
            <a:r>
              <a:rPr lang="en-US" baseline="0" dirty="0" smtClean="0"/>
              <a:t>Milkweed</a:t>
            </a:r>
          </a:p>
          <a:p>
            <a:pPr marL="171450" indent="-171450">
              <a:buFont typeface="Arial"/>
              <a:buChar char="•"/>
            </a:pPr>
            <a:r>
              <a:rPr lang="en-US" baseline="0" dirty="0" smtClean="0"/>
              <a:t>Snowberry</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60</a:t>
            </a:fld>
            <a:endParaRPr lang="en-US"/>
          </a:p>
        </p:txBody>
      </p:sp>
    </p:spTree>
    <p:extLst>
      <p:ext uri="{BB962C8B-B14F-4D97-AF65-F5344CB8AC3E}">
        <p14:creationId xmlns:p14="http://schemas.microsoft.com/office/powerpoint/2010/main" xmlns="" val="10972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Although its main ingredient is natural sugar (i.e., </a:t>
            </a:r>
            <a:r>
              <a:rPr lang="en-US" sz="1200" dirty="0" smtClean="0">
                <a:hlinkClick r:id="rId3" action="ppaction://hlinkfile" tooltip="Sucrose"/>
              </a:rPr>
              <a:t>sucrose</a:t>
            </a:r>
            <a:r>
              <a:rPr lang="en-US" sz="1200" dirty="0" smtClean="0"/>
              <a:t> (table sugar), </a:t>
            </a:r>
            <a:r>
              <a:rPr lang="en-US" sz="1200" dirty="0" smtClean="0">
                <a:hlinkClick r:id="rId4" action="ppaction://hlinkfile" tooltip="Glucose"/>
              </a:rPr>
              <a:t>glucose</a:t>
            </a:r>
            <a:r>
              <a:rPr lang="en-US" sz="1200" dirty="0" smtClean="0"/>
              <a:t>, and </a:t>
            </a:r>
            <a:r>
              <a:rPr lang="en-US" sz="1200" dirty="0" smtClean="0">
                <a:hlinkClick r:id="rId5" action="ppaction://hlinkfile" tooltip="Fructose"/>
              </a:rPr>
              <a:t>fructose</a:t>
            </a:r>
            <a:r>
              <a:rPr lang="en-US" sz="1200" dirty="0" smtClean="0"/>
              <a:t>),</a:t>
            </a:r>
            <a:r>
              <a:rPr lang="en-US" sz="1200" baseline="30000" dirty="0" smtClean="0">
                <a:hlinkClick r:id="" action="ppaction://hlinkfile"/>
              </a:rPr>
              <a:t>[4]</a:t>
            </a:r>
            <a:r>
              <a:rPr lang="en-US" sz="1200" dirty="0" smtClean="0"/>
              <a:t> nectar is a brew of many chemicals.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For example, the </a:t>
            </a:r>
            <a:r>
              <a:rPr lang="en-US" sz="1200" i="1" dirty="0" err="1" smtClean="0"/>
              <a:t>Nicotiana</a:t>
            </a:r>
            <a:r>
              <a:rPr lang="en-US" sz="1200" i="1" dirty="0" smtClean="0"/>
              <a:t> </a:t>
            </a:r>
            <a:r>
              <a:rPr lang="en-US" sz="1200" i="1" dirty="0" err="1" smtClean="0"/>
              <a:t>attenuata</a:t>
            </a:r>
            <a:r>
              <a:rPr lang="en-US" sz="1200" dirty="0" smtClean="0"/>
              <a:t>, a tobacco plant native to the US state of </a:t>
            </a:r>
            <a:r>
              <a:rPr lang="en-US" sz="1200" dirty="0" smtClean="0">
                <a:hlinkClick r:id="rId6" action="ppaction://hlinkfile" tooltip="Utah"/>
              </a:rPr>
              <a:t>Utah</a:t>
            </a:r>
            <a:r>
              <a:rPr lang="en-US" sz="1200" dirty="0" smtClean="0"/>
              <a:t>, uses several </a:t>
            </a:r>
            <a:r>
              <a:rPr lang="en-US" sz="1200" dirty="0" smtClean="0">
                <a:hlinkClick r:id="rId7" action="ppaction://hlinkfile" tooltip="Volatility (chemistry)"/>
              </a:rPr>
              <a:t>volatile</a:t>
            </a:r>
            <a:r>
              <a:rPr lang="en-US" sz="1200" dirty="0" smtClean="0"/>
              <a:t> aromas to attract pollinating birds and moths.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strongest such aroma is benzyl acetone, but the plant also adds bitter </a:t>
            </a:r>
            <a:r>
              <a:rPr lang="en-US" sz="1200" dirty="0" smtClean="0">
                <a:hlinkClick r:id="rId8" action="ppaction://hlinkfile" tooltip="Nicotine"/>
              </a:rPr>
              <a:t>nicotine</a:t>
            </a:r>
            <a:r>
              <a:rPr lang="en-US" sz="1200" dirty="0" smtClean="0"/>
              <a:t>, which is less aromatic and therefore may not be detected by the bird until after taking a drink.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Researchers speculate the purpose of this addition is to drive the bird away after only a sip, motivating it to visit other plants to fill its hunger, and therefore maximizing the pollination efficiency gained by the plant for a minimum nectar output.</a:t>
            </a:r>
          </a:p>
          <a:p>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7</a:t>
            </a:fld>
            <a:endParaRPr lang="en-US"/>
          </a:p>
        </p:txBody>
      </p:sp>
    </p:spTree>
    <p:extLst>
      <p:ext uri="{BB962C8B-B14F-4D97-AF65-F5344CB8AC3E}">
        <p14:creationId xmlns:p14="http://schemas.microsoft.com/office/powerpoint/2010/main" xmlns="" val="2217711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miter lim="800000"/>
            <a:headEnd/>
            <a:tailEnd/>
          </a:ln>
        </p:spPr>
        <p:txBody>
          <a:bodyPr/>
          <a:lstStyle/>
          <a:p>
            <a:fld id="{40CB57A6-6FA0-46F5-953F-825D35EF8490}" type="slidenum">
              <a:rPr lang="en-US"/>
              <a:pPr/>
              <a:t>63</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Mid September Smooth Blue Aster</a:t>
            </a:r>
          </a:p>
          <a:p>
            <a:pPr eaLnBrk="1" hangingPunct="1"/>
            <a:r>
              <a:rPr lang="en-US" sz="1200" dirty="0" smtClean="0"/>
              <a:t>There are regional native Asters blooming from late August: first Western Aster, then Smooth Blue Aster</a:t>
            </a:r>
            <a:endParaRPr lang="en-US" dirty="0"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miter lim="800000"/>
            <a:headEnd/>
            <a:tailEnd/>
          </a:ln>
        </p:spPr>
        <p:txBody>
          <a:bodyPr/>
          <a:lstStyle/>
          <a:p>
            <a:fld id="{CD4B5F80-8F7C-4E8D-A657-509984A6C753}" type="slidenum">
              <a:rPr lang="en-US"/>
              <a:pPr/>
              <a:t>64</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smtClean="0">
                <a:latin typeface="Arial" charset="0"/>
                <a:cs typeface="Arial" charset="0"/>
              </a:rPr>
              <a:t>Gaillardia cultivar mid September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miter lim="800000"/>
            <a:headEnd/>
            <a:tailEnd/>
          </a:ln>
        </p:spPr>
        <p:txBody>
          <a:bodyPr/>
          <a:lstStyle/>
          <a:p>
            <a:fld id="{B2B28BEF-C22D-4A83-9DFC-CBF879CC1B35}" type="slidenum">
              <a:rPr lang="en-US"/>
              <a:pPr/>
              <a:t>65</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smtClean="0">
                <a:latin typeface="Arial" charset="0"/>
                <a:cs typeface="Arial" charset="0"/>
              </a:rPr>
              <a:t>Salvia azurea late September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Asters are bee magnets in September and October:  be sure to water for good nectar production</a:t>
            </a:r>
          </a:p>
          <a:p>
            <a:r>
              <a:rPr lang="en-US" dirty="0" smtClean="0"/>
              <a:t>Asters produce lots of pollen also</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66</a:t>
            </a:fld>
            <a:endParaRPr lang="en-US"/>
          </a:p>
        </p:txBody>
      </p:sp>
    </p:spTree>
    <p:extLst>
      <p:ext uri="{BB962C8B-B14F-4D97-AF65-F5344CB8AC3E}">
        <p14:creationId xmlns:p14="http://schemas.microsoft.com/office/powerpoint/2010/main" xmlns="" val="3899794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Oregano</a:t>
            </a:r>
          </a:p>
          <a:p>
            <a:r>
              <a:rPr lang="en-US" dirty="0" smtClean="0"/>
              <a:t>Marjoram</a:t>
            </a:r>
          </a:p>
          <a:p>
            <a:r>
              <a:rPr lang="en-US" dirty="0" smtClean="0"/>
              <a:t>ANY MINTS</a:t>
            </a:r>
          </a:p>
        </p:txBody>
      </p:sp>
      <p:sp>
        <p:nvSpPr>
          <p:cNvPr id="4" name="Slide Number Placeholder 3"/>
          <p:cNvSpPr>
            <a:spLocks noGrp="1"/>
          </p:cNvSpPr>
          <p:nvPr>
            <p:ph type="sldNum" sz="quarter" idx="10"/>
          </p:nvPr>
        </p:nvSpPr>
        <p:spPr/>
        <p:txBody>
          <a:bodyPr/>
          <a:lstStyle/>
          <a:p>
            <a:fld id="{7258F082-273D-4267-9CDE-49E03DBA8B88}" type="slidenum">
              <a:rPr lang="en-US" smtClean="0"/>
              <a:pPr/>
              <a:t>67</a:t>
            </a:fld>
            <a:endParaRPr lang="en-US"/>
          </a:p>
        </p:txBody>
      </p:sp>
    </p:spTree>
    <p:extLst>
      <p:ext uri="{BB962C8B-B14F-4D97-AF65-F5344CB8AC3E}">
        <p14:creationId xmlns:p14="http://schemas.microsoft.com/office/powerpoint/2010/main" xmlns="" val="1293298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miter lim="800000"/>
            <a:headEnd/>
            <a:tailEnd/>
          </a:ln>
        </p:spPr>
        <p:txBody>
          <a:bodyPr/>
          <a:lstStyle/>
          <a:p>
            <a:fld id="{6A1FB321-AF9D-4F5E-903F-A02F46BB7D80}" type="slidenum">
              <a:rPr lang="en-US"/>
              <a:pPr/>
              <a:t>68</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smtClean="0">
                <a:latin typeface="Arial" charset="0"/>
                <a:cs typeface="Arial" charset="0"/>
              </a:rPr>
              <a:t>Honeybees love corn pollen, and they help to distribute it and pollinate the corn.  7/23  Painted Mountain Indian corn.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miter lim="800000"/>
            <a:headEnd/>
            <a:tailEnd/>
          </a:ln>
        </p:spPr>
        <p:txBody>
          <a:bodyPr/>
          <a:lstStyle/>
          <a:p>
            <a:fld id="{F0D3DE10-D11B-41A8-BE63-21775DBDC5EF}" type="slidenum">
              <a:rPr lang="en-US"/>
              <a:pPr/>
              <a:t>69</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smtClean="0">
                <a:latin typeface="Arial" charset="0"/>
                <a:cs typeface="Arial" charset="0"/>
              </a:rPr>
              <a:t>Honeybee on Catmint.  One beekeeper reported that his bees bringing back aromatic nectar from catmint cleared his hive of mites.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fld id="{076B48F8-6656-46E5-BCEA-0A1E393A453D}" type="slidenum">
              <a:rPr lang="en-US"/>
              <a:pPr/>
              <a:t>71</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smtClean="0">
                <a:latin typeface="Arial" charset="0"/>
                <a:cs typeface="Arial" charset="0"/>
              </a:rPr>
              <a:t>June creeping thyme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Companions</a:t>
            </a:r>
          </a:p>
          <a:p>
            <a:endParaRPr lang="en-US" baseline="0" dirty="0" smtClean="0"/>
          </a:p>
          <a:p>
            <a:r>
              <a:rPr lang="en-US" baseline="0" smtClean="0"/>
              <a:t>Alliums </a:t>
            </a:r>
            <a:r>
              <a:rPr lang="en-US" baseline="0" dirty="0" smtClean="0"/>
              <a:t>(onions, garlic, leaks etc.) helps-Fruit trees, night shades (tomatoes, potatoes, peppers) by repelling: slugs, aphids &amp; other pests.</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72</a:t>
            </a:fld>
            <a:endParaRPr lang="en-US"/>
          </a:p>
        </p:txBody>
      </p:sp>
    </p:spTree>
    <p:extLst>
      <p:ext uri="{BB962C8B-B14F-4D97-AF65-F5344CB8AC3E}">
        <p14:creationId xmlns:p14="http://schemas.microsoft.com/office/powerpoint/2010/main" xmlns="" val="85807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nectary is the gland that secretes nectar.  It is usually located at the base of the f lower.  This forces pollinators to brush against the flower’s reproductive structures to reach it.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Anther-makes the Pollen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Pollen-male sex parts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Stamen/filament-supports</a:t>
            </a:r>
            <a:r>
              <a:rPr lang="en-US" baseline="0" dirty="0" smtClean="0"/>
              <a:t> the Anther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Style-pollen travels through here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Stigma-traps the pollen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Ovule-female sex parts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Sepal-used to cover the flower bud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8</a:t>
            </a:fld>
            <a:endParaRPr lang="en-US"/>
          </a:p>
        </p:txBody>
      </p:sp>
    </p:spTree>
    <p:extLst>
      <p:ext uri="{BB962C8B-B14F-4D97-AF65-F5344CB8AC3E}">
        <p14:creationId xmlns:p14="http://schemas.microsoft.com/office/powerpoint/2010/main" xmlns="" val="1936343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Location is the key here  your honeybee flowers need to receive at least 6 </a:t>
            </a:r>
            <a:r>
              <a:rPr lang="en-US" sz="1200" dirty="0" err="1" smtClean="0"/>
              <a:t>hrs</a:t>
            </a:r>
            <a:r>
              <a:rPr lang="en-US" sz="1200" dirty="0" smtClean="0"/>
              <a:t> of sun, </a:t>
            </a:r>
          </a:p>
          <a:p>
            <a:r>
              <a:rPr lang="en-US" sz="1200" dirty="0" smtClean="0"/>
              <a:t>optimum soil &amp; watering conditions</a:t>
            </a:r>
          </a:p>
          <a:p>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11</a:t>
            </a:fld>
            <a:endParaRPr lang="en-US"/>
          </a:p>
        </p:txBody>
      </p:sp>
    </p:spTree>
    <p:extLst>
      <p:ext uri="{BB962C8B-B14F-4D97-AF65-F5344CB8AC3E}">
        <p14:creationId xmlns:p14="http://schemas.microsoft.com/office/powerpoint/2010/main" xmlns="" val="274319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t>Honey bees will consume water daily</a:t>
            </a:r>
          </a:p>
          <a:p>
            <a:pPr eaLnBrk="1" hangingPunct="1"/>
            <a:r>
              <a:rPr lang="en-US" sz="1200" dirty="0" smtClean="0"/>
              <a:t>It is best if the beekeeper supplies the water and not the neighbors swimming pool or horse trough.</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12</a:t>
            </a:fld>
            <a:endParaRPr lang="en-US"/>
          </a:p>
        </p:txBody>
      </p:sp>
    </p:spTree>
    <p:extLst>
      <p:ext uri="{BB962C8B-B14F-4D97-AF65-F5344CB8AC3E}">
        <p14:creationId xmlns:p14="http://schemas.microsoft.com/office/powerpoint/2010/main" xmlns="" val="1265869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stones to</a:t>
            </a:r>
            <a:r>
              <a:rPr lang="en-US" baseline="0" dirty="0" smtClean="0"/>
              <a:t> provide a place for bees to land prevents drowning</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14</a:t>
            </a:fld>
            <a:endParaRPr lang="en-US"/>
          </a:p>
        </p:txBody>
      </p:sp>
    </p:spTree>
    <p:extLst>
      <p:ext uri="{BB962C8B-B14F-4D97-AF65-F5344CB8AC3E}">
        <p14:creationId xmlns:p14="http://schemas.microsoft.com/office/powerpoint/2010/main" xmlns="" val="254865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Drip Irrigation, overhead</a:t>
            </a:r>
            <a:r>
              <a:rPr lang="en-US" baseline="0" dirty="0" smtClean="0"/>
              <a:t> sprinklers, hand watering</a:t>
            </a:r>
          </a:p>
          <a:p>
            <a:endParaRPr lang="en-US" baseline="0" dirty="0" smtClean="0"/>
          </a:p>
          <a:p>
            <a:r>
              <a:rPr lang="en-US" dirty="0" smtClean="0"/>
              <a:t>WATER WATER WATER the first year (or</a:t>
            </a:r>
            <a:r>
              <a:rPr lang="en-US" baseline="0" dirty="0" smtClean="0"/>
              <a:t> few years for shrubs and trees) to allow plants to develop sufficient root systems to support themselves. </a:t>
            </a:r>
          </a:p>
          <a:p>
            <a:endParaRPr lang="en-US" baseline="0" dirty="0" smtClean="0"/>
          </a:p>
          <a:p>
            <a:r>
              <a:rPr lang="en-US" baseline="0" dirty="0" smtClean="0"/>
              <a:t>Even then you may need to water in drought years</a:t>
            </a:r>
            <a:endParaRPr lang="en-US" dirty="0"/>
          </a:p>
        </p:txBody>
      </p:sp>
      <p:sp>
        <p:nvSpPr>
          <p:cNvPr id="4" name="Slide Number Placeholder 3"/>
          <p:cNvSpPr>
            <a:spLocks noGrp="1"/>
          </p:cNvSpPr>
          <p:nvPr>
            <p:ph type="sldNum" sz="quarter" idx="10"/>
          </p:nvPr>
        </p:nvSpPr>
        <p:spPr/>
        <p:txBody>
          <a:bodyPr/>
          <a:lstStyle/>
          <a:p>
            <a:fld id="{7258F082-273D-4267-9CDE-49E03DBA8B88}" type="slidenum">
              <a:rPr lang="en-US" smtClean="0"/>
              <a:pPr/>
              <a:t>15</a:t>
            </a:fld>
            <a:endParaRPr lang="en-US"/>
          </a:p>
        </p:txBody>
      </p:sp>
    </p:spTree>
    <p:extLst>
      <p:ext uri="{BB962C8B-B14F-4D97-AF65-F5344CB8AC3E}">
        <p14:creationId xmlns:p14="http://schemas.microsoft.com/office/powerpoint/2010/main" xmlns="" val="2548651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0179" name="Rectangle 3"/>
          <p:cNvSpPr>
            <a:spLocks noGrp="1" noChangeArrowheads="1"/>
          </p:cNvSpPr>
          <p:nvPr>
            <p:ph type="ctrTitle"/>
          </p:nvPr>
        </p:nvSpPr>
        <p:spPr>
          <a:xfrm>
            <a:off x="685800" y="2130425"/>
            <a:ext cx="7772400" cy="1470025"/>
          </a:xfrm>
        </p:spPr>
        <p:txBody>
          <a:bodyPr/>
          <a:lstStyle>
            <a:lvl1pPr>
              <a:defRPr>
                <a:solidFill>
                  <a:schemeClr val="tx1"/>
                </a:solidFill>
              </a:defRPr>
            </a:lvl1pPr>
          </a:lstStyle>
          <a:p>
            <a:pPr lvl="0"/>
            <a:r>
              <a:rPr lang="en-US" noProof="0" smtClean="0"/>
              <a:t>Click to edit Master title style</a:t>
            </a:r>
          </a:p>
        </p:txBody>
      </p:sp>
      <p:sp>
        <p:nvSpPr>
          <p:cNvPr id="50180"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pPr lvl="0"/>
            <a:r>
              <a:rPr lang="en-US" noProof="0" smtClean="0"/>
              <a:t>Click to edit Master subtitle style</a:t>
            </a:r>
          </a:p>
        </p:txBody>
      </p:sp>
      <p:sp>
        <p:nvSpPr>
          <p:cNvPr id="5" name="Rectangle 5"/>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b="1" smtClean="0">
                <a:solidFill>
                  <a:srgbClr val="F8F8F8"/>
                </a:solidFill>
              </a:defRPr>
            </a:lvl1pPr>
          </a:lstStyle>
          <a:p>
            <a:pPr>
              <a:defRPr/>
            </a:pPr>
            <a:endParaRPr lang="en-US"/>
          </a:p>
        </p:txBody>
      </p:sp>
      <p:sp>
        <p:nvSpPr>
          <p:cNvPr id="6" name="Rectangle 6"/>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b="1" smtClean="0">
                <a:solidFill>
                  <a:srgbClr val="F8F8F8"/>
                </a:solidFill>
              </a:defRPr>
            </a:lvl1pPr>
          </a:lstStyle>
          <a:p>
            <a:pPr>
              <a:defRPr/>
            </a:pPr>
            <a:endParaRPr lang="en-US"/>
          </a:p>
        </p:txBody>
      </p:sp>
      <p:sp>
        <p:nvSpPr>
          <p:cNvPr id="7" name="Rectangle 7"/>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b="1">
                <a:solidFill>
                  <a:srgbClr val="F8F8F8"/>
                </a:solidFill>
              </a:defRPr>
            </a:lvl1pPr>
          </a:lstStyle>
          <a:p>
            <a:fld id="{D542A305-58FB-48E7-ADC6-B9ECAF10CD1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83D8E556-E480-4172-96F2-F7B49AF3796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18859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38"/>
            <a:ext cx="5505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D377E6B1-F26A-4FE3-BE60-4CF910206B2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387B629-157D-4FE3-ABB3-44779249F8C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EEA7AF8-84A0-4EE4-87C3-9B69D8514B7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600200"/>
            <a:ext cx="36957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600200"/>
            <a:ext cx="36957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FC0FFE3-9442-4C22-80A1-2A95B90C8E2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792D4961-12E5-4271-AF1F-8D04EB9B1E6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A4C5249F-CBA9-4172-B389-00F79C1C626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F3ECCB10-1F37-4F32-A61F-CEE4CE810DC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0F448C66-426E-4858-8F9D-D46FBF3B26D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96ADC0E8-163E-4C56-BB87-E7E35BBC01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143000" y="274638"/>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143000" y="1600200"/>
            <a:ext cx="7543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57" name="Rectangle 5"/>
          <p:cNvSpPr>
            <a:spLocks noGrp="1" noChangeArrowheads="1"/>
          </p:cNvSpPr>
          <p:nvPr>
            <p:ph type="dt" sz="half" idx="2"/>
          </p:nvPr>
        </p:nvSpPr>
        <p:spPr bwMode="auto">
          <a:xfrm>
            <a:off x="457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solidFill>
                  <a:schemeClr val="tx2"/>
                </a:solidFill>
                <a:latin typeface="+mj-lt"/>
                <a:cs typeface="Arial" panose="020B0604020202020204" pitchFamily="34" charset="0"/>
              </a:defRPr>
            </a:lvl1pPr>
          </a:lstStyle>
          <a:p>
            <a:pPr>
              <a:defRPr/>
            </a:pPr>
            <a:endParaRPr lang="en-US"/>
          </a:p>
        </p:txBody>
      </p:sp>
      <p:sp>
        <p:nvSpPr>
          <p:cNvPr id="4915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smtClean="0">
                <a:solidFill>
                  <a:schemeClr val="tx2"/>
                </a:solidFill>
                <a:latin typeface="+mj-lt"/>
                <a:cs typeface="Arial" panose="020B0604020202020204" pitchFamily="34" charset="0"/>
              </a:defRPr>
            </a:lvl1pPr>
          </a:lstStyle>
          <a:p>
            <a:pPr>
              <a:defRPr/>
            </a:pPr>
            <a:endParaRPr lang="en-US"/>
          </a:p>
        </p:txBody>
      </p:sp>
      <p:sp>
        <p:nvSpPr>
          <p:cNvPr id="4915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Trebuchet MS" pitchFamily="34" charset="0"/>
              </a:defRPr>
            </a:lvl1pPr>
          </a:lstStyle>
          <a:p>
            <a:fld id="{9F7172B3-9BA0-415B-8087-A8E2A60F812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rebuchet MS" panose="020B0603020202020204" pitchFamily="34" charset="0"/>
        </a:defRPr>
      </a:lvl2pPr>
      <a:lvl3pPr algn="ctr" rtl="0" eaLnBrk="0" fontAlgn="base" hangingPunct="0">
        <a:spcBef>
          <a:spcPct val="0"/>
        </a:spcBef>
        <a:spcAft>
          <a:spcPct val="0"/>
        </a:spcAft>
        <a:defRPr sz="4000">
          <a:solidFill>
            <a:schemeClr val="tx2"/>
          </a:solidFill>
          <a:latin typeface="Trebuchet MS" panose="020B0603020202020204" pitchFamily="34" charset="0"/>
        </a:defRPr>
      </a:lvl3pPr>
      <a:lvl4pPr algn="ctr" rtl="0" eaLnBrk="0" fontAlgn="base" hangingPunct="0">
        <a:spcBef>
          <a:spcPct val="0"/>
        </a:spcBef>
        <a:spcAft>
          <a:spcPct val="0"/>
        </a:spcAft>
        <a:defRPr sz="4000">
          <a:solidFill>
            <a:schemeClr val="tx2"/>
          </a:solidFill>
          <a:latin typeface="Trebuchet MS" panose="020B0603020202020204" pitchFamily="34" charset="0"/>
        </a:defRPr>
      </a:lvl4pPr>
      <a:lvl5pPr algn="ctr" rtl="0" eaLnBrk="0" fontAlgn="base" hangingPunct="0">
        <a:spcBef>
          <a:spcPct val="0"/>
        </a:spcBef>
        <a:spcAft>
          <a:spcPct val="0"/>
        </a:spcAft>
        <a:defRPr sz="4000">
          <a:solidFill>
            <a:schemeClr val="tx2"/>
          </a:solidFill>
          <a:latin typeface="Trebuchet MS" panose="020B0603020202020204" pitchFamily="34" charset="0"/>
        </a:defRPr>
      </a:lvl5pPr>
      <a:lvl6pPr marL="457200" algn="ctr" rtl="0" fontAlgn="base">
        <a:spcBef>
          <a:spcPct val="0"/>
        </a:spcBef>
        <a:spcAft>
          <a:spcPct val="0"/>
        </a:spcAft>
        <a:defRPr sz="4000">
          <a:solidFill>
            <a:schemeClr val="tx2"/>
          </a:solidFill>
          <a:latin typeface="Trebuchet MS" panose="020B0603020202020204" pitchFamily="34" charset="0"/>
        </a:defRPr>
      </a:lvl6pPr>
      <a:lvl7pPr marL="914400" algn="ctr" rtl="0" fontAlgn="base">
        <a:spcBef>
          <a:spcPct val="0"/>
        </a:spcBef>
        <a:spcAft>
          <a:spcPct val="0"/>
        </a:spcAft>
        <a:defRPr sz="4000">
          <a:solidFill>
            <a:schemeClr val="tx2"/>
          </a:solidFill>
          <a:latin typeface="Trebuchet MS" panose="020B0603020202020204" pitchFamily="34" charset="0"/>
        </a:defRPr>
      </a:lvl7pPr>
      <a:lvl8pPr marL="1371600" algn="ctr" rtl="0" fontAlgn="base">
        <a:spcBef>
          <a:spcPct val="0"/>
        </a:spcBef>
        <a:spcAft>
          <a:spcPct val="0"/>
        </a:spcAft>
        <a:defRPr sz="4000">
          <a:solidFill>
            <a:schemeClr val="tx2"/>
          </a:solidFill>
          <a:latin typeface="Trebuchet MS" panose="020B0603020202020204" pitchFamily="34" charset="0"/>
        </a:defRPr>
      </a:lvl8pPr>
      <a:lvl9pPr marL="1828800" algn="ctr" rtl="0" fontAlgn="base">
        <a:spcBef>
          <a:spcPct val="0"/>
        </a:spcBef>
        <a:spcAft>
          <a:spcPct val="0"/>
        </a:spcAft>
        <a:defRPr sz="4000">
          <a:solidFill>
            <a:schemeClr val="tx2"/>
          </a:solidFill>
          <a:latin typeface="Trebuchet MS" panose="020B0603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File:Misc_pollen.jp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www.wpbeekeepers.org/meetingpresentations.htm" TargetMode="External"/><Relationship Id="rId2" Type="http://schemas.openxmlformats.org/officeDocument/2006/relationships/hyperlink" Target="http://www.wpbeekeepers.org"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File:Mature_flower_diagram.sv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dirty="0" smtClean="0"/>
              <a:t>FLOWERS, POLLEN AND NECTAR: What’s the </a:t>
            </a:r>
            <a:r>
              <a:rPr lang="en-US" dirty="0" err="1" smtClean="0"/>
              <a:t>Bloomin</a:t>
            </a:r>
            <a:r>
              <a:rPr lang="en-US" dirty="0" smtClean="0"/>
              <a:t>’ Deal?</a:t>
            </a:r>
            <a:endParaRPr lang="en-US" dirty="0"/>
          </a:p>
        </p:txBody>
      </p:sp>
      <p:pic>
        <p:nvPicPr>
          <p:cNvPr id="7" name="Picture 5" descr="BOBS BEE PICTURES 033"/>
          <p:cNvPicPr>
            <a:picLocks noChangeAspect="1" noChangeArrowheads="1"/>
          </p:cNvPicPr>
          <p:nvPr/>
        </p:nvPicPr>
        <p:blipFill>
          <a:blip r:embed="rId3" cstate="print"/>
          <a:srcRect/>
          <a:stretch>
            <a:fillRect/>
          </a:stretch>
        </p:blipFill>
        <p:spPr bwMode="auto">
          <a:xfrm>
            <a:off x="2438400" y="1981200"/>
            <a:ext cx="4343400" cy="2895600"/>
          </a:xfrm>
          <a:prstGeom prst="rect">
            <a:avLst/>
          </a:prstGeom>
          <a:noFill/>
          <a:ln w="9525">
            <a:noFill/>
            <a:miter lim="800000"/>
            <a:headEnd/>
            <a:tailEnd/>
          </a:ln>
        </p:spPr>
      </p:pic>
      <p:sp>
        <p:nvSpPr>
          <p:cNvPr id="8" name="TextBox 7"/>
          <p:cNvSpPr txBox="1"/>
          <p:nvPr/>
        </p:nvSpPr>
        <p:spPr>
          <a:xfrm>
            <a:off x="762000" y="4953000"/>
            <a:ext cx="7696200" cy="523220"/>
          </a:xfrm>
          <a:prstGeom prst="rect">
            <a:avLst/>
          </a:prstGeom>
          <a:noFill/>
        </p:spPr>
        <p:txBody>
          <a:bodyPr wrap="square" rtlCol="0">
            <a:spAutoFit/>
          </a:bodyPr>
          <a:lstStyle/>
          <a:p>
            <a:pPr algn="ctr"/>
            <a:r>
              <a:rPr lang="en-US" dirty="0" smtClean="0"/>
              <a:t>HONEYBEE WITH FULL POLLEN SACK</a:t>
            </a:r>
            <a:endParaRPr lang="en-US" dirty="0"/>
          </a:p>
        </p:txBody>
      </p:sp>
      <p:sp>
        <p:nvSpPr>
          <p:cNvPr id="5" name="TextBox 4"/>
          <p:cNvSpPr txBox="1"/>
          <p:nvPr/>
        </p:nvSpPr>
        <p:spPr>
          <a:xfrm>
            <a:off x="32435" y="6408366"/>
            <a:ext cx="9144000" cy="446276"/>
          </a:xfrm>
          <a:prstGeom prst="rect">
            <a:avLst/>
          </a:prstGeom>
          <a:noFill/>
        </p:spPr>
        <p:txBody>
          <a:bodyPr wrap="square" rtlCol="0">
            <a:spAutoFit/>
          </a:bodyPr>
          <a:lstStyle/>
          <a:p>
            <a:pPr algn="ctr"/>
            <a:r>
              <a:rPr lang="en-US" sz="2300" dirty="0" smtClean="0"/>
              <a:t>(A compilation of West Plains Beekeepers Association presentations)</a:t>
            </a:r>
            <a:endParaRPr lang="en-US" sz="2300" dirty="0"/>
          </a:p>
        </p:txBody>
      </p:sp>
      <p:sp>
        <p:nvSpPr>
          <p:cNvPr id="6" name="Title 1"/>
          <p:cNvSpPr txBox="1">
            <a:spLocks/>
          </p:cNvSpPr>
          <p:nvPr/>
        </p:nvSpPr>
        <p:spPr bwMode="auto">
          <a:xfrm>
            <a:off x="685800" y="5410200"/>
            <a:ext cx="7772400" cy="1219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Trebuchet MS" panose="020B0603020202020204" pitchFamily="34" charset="0"/>
              </a:defRPr>
            </a:lvl2pPr>
            <a:lvl3pPr algn="ctr" rtl="0" eaLnBrk="0" fontAlgn="base" hangingPunct="0">
              <a:spcBef>
                <a:spcPct val="0"/>
              </a:spcBef>
              <a:spcAft>
                <a:spcPct val="0"/>
              </a:spcAft>
              <a:defRPr sz="4000">
                <a:solidFill>
                  <a:schemeClr val="tx2"/>
                </a:solidFill>
                <a:latin typeface="Trebuchet MS" panose="020B0603020202020204" pitchFamily="34" charset="0"/>
              </a:defRPr>
            </a:lvl3pPr>
            <a:lvl4pPr algn="ctr" rtl="0" eaLnBrk="0" fontAlgn="base" hangingPunct="0">
              <a:spcBef>
                <a:spcPct val="0"/>
              </a:spcBef>
              <a:spcAft>
                <a:spcPct val="0"/>
              </a:spcAft>
              <a:defRPr sz="4000">
                <a:solidFill>
                  <a:schemeClr val="tx2"/>
                </a:solidFill>
                <a:latin typeface="Trebuchet MS" panose="020B0603020202020204" pitchFamily="34" charset="0"/>
              </a:defRPr>
            </a:lvl4pPr>
            <a:lvl5pPr algn="ctr" rtl="0" eaLnBrk="0" fontAlgn="base" hangingPunct="0">
              <a:spcBef>
                <a:spcPct val="0"/>
              </a:spcBef>
              <a:spcAft>
                <a:spcPct val="0"/>
              </a:spcAft>
              <a:defRPr sz="4000">
                <a:solidFill>
                  <a:schemeClr val="tx2"/>
                </a:solidFill>
                <a:latin typeface="Trebuchet MS" panose="020B0603020202020204" pitchFamily="34" charset="0"/>
              </a:defRPr>
            </a:lvl5pPr>
            <a:lvl6pPr marL="457200" algn="ctr" rtl="0" fontAlgn="base">
              <a:spcBef>
                <a:spcPct val="0"/>
              </a:spcBef>
              <a:spcAft>
                <a:spcPct val="0"/>
              </a:spcAft>
              <a:defRPr sz="4000">
                <a:solidFill>
                  <a:schemeClr val="tx2"/>
                </a:solidFill>
                <a:latin typeface="Trebuchet MS" panose="020B0603020202020204" pitchFamily="34" charset="0"/>
              </a:defRPr>
            </a:lvl6pPr>
            <a:lvl7pPr marL="914400" algn="ctr" rtl="0" fontAlgn="base">
              <a:spcBef>
                <a:spcPct val="0"/>
              </a:spcBef>
              <a:spcAft>
                <a:spcPct val="0"/>
              </a:spcAft>
              <a:defRPr sz="4000">
                <a:solidFill>
                  <a:schemeClr val="tx2"/>
                </a:solidFill>
                <a:latin typeface="Trebuchet MS" panose="020B0603020202020204" pitchFamily="34" charset="0"/>
              </a:defRPr>
            </a:lvl7pPr>
            <a:lvl8pPr marL="1371600" algn="ctr" rtl="0" fontAlgn="base">
              <a:spcBef>
                <a:spcPct val="0"/>
              </a:spcBef>
              <a:spcAft>
                <a:spcPct val="0"/>
              </a:spcAft>
              <a:defRPr sz="4000">
                <a:solidFill>
                  <a:schemeClr val="tx2"/>
                </a:solidFill>
                <a:latin typeface="Trebuchet MS" panose="020B0603020202020204" pitchFamily="34" charset="0"/>
              </a:defRPr>
            </a:lvl8pPr>
            <a:lvl9pPr marL="1828800" algn="ctr" rtl="0" fontAlgn="base">
              <a:spcBef>
                <a:spcPct val="0"/>
              </a:spcBef>
              <a:spcAft>
                <a:spcPct val="0"/>
              </a:spcAft>
              <a:defRPr sz="4000">
                <a:solidFill>
                  <a:schemeClr val="tx2"/>
                </a:solidFill>
                <a:latin typeface="Trebuchet MS" panose="020B0603020202020204" pitchFamily="34" charset="0"/>
              </a:defRPr>
            </a:lvl9pPr>
          </a:lstStyle>
          <a:p>
            <a:r>
              <a:rPr lang="en-US" dirty="0" smtClean="0"/>
              <a:t>Jennifer Lawrence</a:t>
            </a:r>
          </a:p>
          <a:p>
            <a:r>
              <a:rPr lang="en-US" sz="2400" dirty="0" smtClean="0"/>
              <a:t>MARCH 2014</a:t>
            </a:r>
            <a:endParaRPr lang="en-US" sz="2400" dirty="0"/>
          </a:p>
        </p:txBody>
      </p:sp>
    </p:spTree>
    <p:extLst>
      <p:ext uri="{BB962C8B-B14F-4D97-AF65-F5344CB8AC3E}">
        <p14:creationId xmlns:p14="http://schemas.microsoft.com/office/powerpoint/2010/main" xmlns="" val="771743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685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Trebuchet MS" panose="020B0603020202020204" pitchFamily="34" charset="0"/>
              </a:defRPr>
            </a:lvl2pPr>
            <a:lvl3pPr algn="ctr" rtl="0" eaLnBrk="0" fontAlgn="base" hangingPunct="0">
              <a:spcBef>
                <a:spcPct val="0"/>
              </a:spcBef>
              <a:spcAft>
                <a:spcPct val="0"/>
              </a:spcAft>
              <a:defRPr sz="4000">
                <a:solidFill>
                  <a:schemeClr val="tx2"/>
                </a:solidFill>
                <a:latin typeface="Trebuchet MS" panose="020B0603020202020204" pitchFamily="34" charset="0"/>
              </a:defRPr>
            </a:lvl3pPr>
            <a:lvl4pPr algn="ctr" rtl="0" eaLnBrk="0" fontAlgn="base" hangingPunct="0">
              <a:spcBef>
                <a:spcPct val="0"/>
              </a:spcBef>
              <a:spcAft>
                <a:spcPct val="0"/>
              </a:spcAft>
              <a:defRPr sz="4000">
                <a:solidFill>
                  <a:schemeClr val="tx2"/>
                </a:solidFill>
                <a:latin typeface="Trebuchet MS" panose="020B0603020202020204" pitchFamily="34" charset="0"/>
              </a:defRPr>
            </a:lvl4pPr>
            <a:lvl5pPr algn="ctr" rtl="0" eaLnBrk="0" fontAlgn="base" hangingPunct="0">
              <a:spcBef>
                <a:spcPct val="0"/>
              </a:spcBef>
              <a:spcAft>
                <a:spcPct val="0"/>
              </a:spcAft>
              <a:defRPr sz="4000">
                <a:solidFill>
                  <a:schemeClr val="tx2"/>
                </a:solidFill>
                <a:latin typeface="Trebuchet MS" panose="020B0603020202020204" pitchFamily="34" charset="0"/>
              </a:defRPr>
            </a:lvl5pPr>
            <a:lvl6pPr marL="457200" algn="ctr" rtl="0" fontAlgn="base">
              <a:spcBef>
                <a:spcPct val="0"/>
              </a:spcBef>
              <a:spcAft>
                <a:spcPct val="0"/>
              </a:spcAft>
              <a:defRPr sz="4000">
                <a:solidFill>
                  <a:schemeClr val="tx2"/>
                </a:solidFill>
                <a:latin typeface="Trebuchet MS" panose="020B0603020202020204" pitchFamily="34" charset="0"/>
              </a:defRPr>
            </a:lvl6pPr>
            <a:lvl7pPr marL="914400" algn="ctr" rtl="0" fontAlgn="base">
              <a:spcBef>
                <a:spcPct val="0"/>
              </a:spcBef>
              <a:spcAft>
                <a:spcPct val="0"/>
              </a:spcAft>
              <a:defRPr sz="4000">
                <a:solidFill>
                  <a:schemeClr val="tx2"/>
                </a:solidFill>
                <a:latin typeface="Trebuchet MS" panose="020B0603020202020204" pitchFamily="34" charset="0"/>
              </a:defRPr>
            </a:lvl7pPr>
            <a:lvl8pPr marL="1371600" algn="ctr" rtl="0" fontAlgn="base">
              <a:spcBef>
                <a:spcPct val="0"/>
              </a:spcBef>
              <a:spcAft>
                <a:spcPct val="0"/>
              </a:spcAft>
              <a:defRPr sz="4000">
                <a:solidFill>
                  <a:schemeClr val="tx2"/>
                </a:solidFill>
                <a:latin typeface="Trebuchet MS" panose="020B0603020202020204" pitchFamily="34" charset="0"/>
              </a:defRPr>
            </a:lvl8pPr>
            <a:lvl9pPr marL="1828800" algn="ctr" rtl="0" fontAlgn="base">
              <a:spcBef>
                <a:spcPct val="0"/>
              </a:spcBef>
              <a:spcAft>
                <a:spcPct val="0"/>
              </a:spcAft>
              <a:defRPr sz="4000">
                <a:solidFill>
                  <a:schemeClr val="tx2"/>
                </a:solidFill>
                <a:latin typeface="Trebuchet MS" panose="020B0603020202020204" pitchFamily="34" charset="0"/>
              </a:defRPr>
            </a:lvl9pPr>
          </a:lstStyle>
          <a:p>
            <a:r>
              <a:rPr lang="en-US" dirty="0" smtClean="0"/>
              <a:t>PLANT A GARDEN!</a:t>
            </a:r>
            <a:endParaRPr lang="en-US" dirty="0"/>
          </a:p>
        </p:txBody>
      </p:sp>
      <p:pic>
        <p:nvPicPr>
          <p:cNvPr id="2" name="Picture 1"/>
          <p:cNvPicPr>
            <a:picLocks noChangeAspect="1"/>
          </p:cNvPicPr>
          <p:nvPr/>
        </p:nvPicPr>
        <p:blipFill>
          <a:blip r:embed="rId2" cstate="print"/>
          <a:stretch>
            <a:fillRect/>
          </a:stretch>
        </p:blipFill>
        <p:spPr>
          <a:xfrm>
            <a:off x="1600200" y="1828800"/>
            <a:ext cx="6033174" cy="4038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9098" y="457200"/>
            <a:ext cx="3429000" cy="2209800"/>
          </a:xfrm>
        </p:spPr>
        <p:txBody>
          <a:bodyPr>
            <a:normAutofit/>
          </a:bodyPr>
          <a:lstStyle/>
          <a:p>
            <a:r>
              <a:rPr lang="en-US" u="sng" smtClean="0"/>
              <a:t/>
            </a:r>
            <a:br>
              <a:rPr lang="en-US" u="sng" smtClean="0"/>
            </a:br>
            <a:endParaRPr lang="en-US" dirty="0"/>
          </a:p>
        </p:txBody>
      </p:sp>
      <p:sp>
        <p:nvSpPr>
          <p:cNvPr id="3" name="Text Placeholder 2"/>
          <p:cNvSpPr>
            <a:spLocks noGrp="1"/>
          </p:cNvSpPr>
          <p:nvPr>
            <p:ph type="body" sz="half" idx="2"/>
          </p:nvPr>
        </p:nvSpPr>
        <p:spPr>
          <a:xfrm>
            <a:off x="838200" y="457200"/>
            <a:ext cx="7979898" cy="1219200"/>
          </a:xfrm>
        </p:spPr>
        <p:txBody>
          <a:bodyPr>
            <a:noAutofit/>
          </a:bodyPr>
          <a:lstStyle/>
          <a:p>
            <a:r>
              <a:rPr lang="en-US" sz="5400" dirty="0" smtClean="0"/>
              <a:t>Think about plant needs:</a:t>
            </a:r>
          </a:p>
        </p:txBody>
      </p:sp>
      <p:pic>
        <p:nvPicPr>
          <p:cNvPr id="3074" name="Picture 2" descr="H:\DCIM\102NIKON\DSCN2686.JPG"/>
          <p:cNvPicPr>
            <a:picLocks noChangeAspect="1" noChangeArrowheads="1"/>
          </p:cNvPicPr>
          <p:nvPr/>
        </p:nvPicPr>
        <p:blipFill>
          <a:blip r:embed="rId3" cstate="print">
            <a:lum bright="-20000" contrast="40000"/>
          </a:blip>
          <a:srcRect/>
          <a:stretch>
            <a:fillRect/>
          </a:stretch>
        </p:blipFill>
        <p:spPr bwMode="auto">
          <a:xfrm>
            <a:off x="0" y="1905000"/>
            <a:ext cx="3871310" cy="4953000"/>
          </a:xfrm>
          <a:prstGeom prst="rect">
            <a:avLst/>
          </a:prstGeom>
          <a:ln w="88900" cap="sq" cmpd="thickThin">
            <a:solidFill>
              <a:srgbClr val="000000"/>
            </a:solidFill>
            <a:prstDash val="solid"/>
            <a:miter lim="800000"/>
          </a:ln>
          <a:effectLst>
            <a:innerShdw blurRad="76200">
              <a:srgbClr val="000000"/>
            </a:innerShdw>
          </a:effectLst>
        </p:spPr>
      </p:pic>
      <p:sp>
        <p:nvSpPr>
          <p:cNvPr id="6" name="Text Placeholder 2"/>
          <p:cNvSpPr txBox="1">
            <a:spLocks/>
          </p:cNvSpPr>
          <p:nvPr/>
        </p:nvSpPr>
        <p:spPr bwMode="auto">
          <a:xfrm>
            <a:off x="5271435" y="2286000"/>
            <a:ext cx="38862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None/>
              <a:defRPr sz="1600" kern="1200">
                <a:solidFill>
                  <a:schemeClr val="tx2"/>
                </a:solidFill>
                <a:latin typeface="+mn-lt"/>
                <a:ea typeface="+mn-ea"/>
                <a:cs typeface="+mn-cs"/>
              </a:defRPr>
            </a:lvl1pPr>
            <a:lvl2pPr marL="457200" indent="0" algn="l" rtl="0" eaLnBrk="0" fontAlgn="base" hangingPunct="0">
              <a:spcBef>
                <a:spcPct val="20000"/>
              </a:spcBef>
              <a:spcAft>
                <a:spcPct val="0"/>
              </a:spcAft>
              <a:buNone/>
              <a:defRPr sz="1400" kern="1200">
                <a:solidFill>
                  <a:schemeClr val="tx2"/>
                </a:solidFill>
                <a:latin typeface="+mn-lt"/>
                <a:ea typeface="+mn-ea"/>
                <a:cs typeface="+mn-cs"/>
              </a:defRPr>
            </a:lvl2pPr>
            <a:lvl3pPr marL="914400" indent="0" algn="l" rtl="0" eaLnBrk="0" fontAlgn="base" hangingPunct="0">
              <a:spcBef>
                <a:spcPct val="20000"/>
              </a:spcBef>
              <a:spcAft>
                <a:spcPct val="0"/>
              </a:spcAft>
              <a:buNone/>
              <a:defRPr sz="1200" kern="1200">
                <a:solidFill>
                  <a:schemeClr val="tx2"/>
                </a:solidFill>
                <a:latin typeface="+mn-lt"/>
                <a:ea typeface="+mn-ea"/>
                <a:cs typeface="+mn-cs"/>
              </a:defRPr>
            </a:lvl3pPr>
            <a:lvl4pPr marL="1371600" indent="0" algn="l" rtl="0" eaLnBrk="0" fontAlgn="base" hangingPunct="0">
              <a:spcBef>
                <a:spcPct val="20000"/>
              </a:spcBef>
              <a:spcAft>
                <a:spcPct val="0"/>
              </a:spcAft>
              <a:buNone/>
              <a:defRPr sz="1000" kern="1200">
                <a:solidFill>
                  <a:schemeClr val="tx2"/>
                </a:solidFill>
                <a:latin typeface="+mn-lt"/>
                <a:ea typeface="+mn-ea"/>
                <a:cs typeface="+mn-cs"/>
              </a:defRPr>
            </a:lvl4pPr>
            <a:lvl5pPr marL="1828800" indent="0" algn="l" rtl="0" eaLnBrk="0" fontAlgn="base" hangingPunct="0">
              <a:spcBef>
                <a:spcPct val="20000"/>
              </a:spcBef>
              <a:spcAft>
                <a:spcPct val="0"/>
              </a:spcAft>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Tx/>
              <a:buBlip>
                <a:blip r:embed="rId4"/>
              </a:buBlip>
            </a:pPr>
            <a:r>
              <a:rPr lang="en-US" sz="5400" dirty="0" smtClean="0"/>
              <a:t>Sun</a:t>
            </a:r>
          </a:p>
          <a:p>
            <a:pPr marL="342900" indent="-342900">
              <a:buFontTx/>
              <a:buBlip>
                <a:blip r:embed="rId4"/>
              </a:buBlip>
            </a:pPr>
            <a:r>
              <a:rPr lang="en-US" sz="5400" dirty="0" smtClean="0"/>
              <a:t>Water</a:t>
            </a:r>
          </a:p>
          <a:p>
            <a:pPr marL="342900" indent="-342900">
              <a:buFontTx/>
              <a:buBlip>
                <a:blip r:embed="rId4"/>
              </a:buBlip>
            </a:pPr>
            <a:r>
              <a:rPr lang="en-US" sz="5400" dirty="0" smtClean="0"/>
              <a:t>Soil</a:t>
            </a:r>
            <a:endParaRPr lang="en-US" sz="5400" dirty="0"/>
          </a:p>
        </p:txBody>
      </p:sp>
    </p:spTree>
    <p:extLst>
      <p:ext uri="{BB962C8B-B14F-4D97-AF65-F5344CB8AC3E}">
        <p14:creationId xmlns:p14="http://schemas.microsoft.com/office/powerpoint/2010/main" xmlns="" val="2233723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514600"/>
            <a:ext cx="3429000" cy="2590800"/>
          </a:xfrm>
        </p:spPr>
        <p:txBody>
          <a:bodyPr/>
          <a:lstStyle/>
          <a:p>
            <a:r>
              <a:rPr lang="en-US" dirty="0" smtClean="0"/>
              <a:t>HAVING A WATER FEATURE IS NOT AS HARD AS YOU MIGHT THINK</a:t>
            </a:r>
            <a:endParaRPr lang="en-US" dirty="0"/>
          </a:p>
        </p:txBody>
      </p:sp>
      <p:pic>
        <p:nvPicPr>
          <p:cNvPr id="18434" name="Picture 2" descr="H:\DCIM\103NIKON\DSCN2819.JPG"/>
          <p:cNvPicPr>
            <a:picLocks noChangeAspect="1" noChangeArrowheads="1"/>
          </p:cNvPicPr>
          <p:nvPr/>
        </p:nvPicPr>
        <p:blipFill>
          <a:blip r:embed="rId3" cstate="print">
            <a:lum bright="-10000" contrast="40000"/>
          </a:blip>
          <a:srcRect/>
          <a:stretch>
            <a:fillRect/>
          </a:stretch>
        </p:blipFill>
        <p:spPr bwMode="auto">
          <a:xfrm>
            <a:off x="0" y="1443828"/>
            <a:ext cx="5257800" cy="5435029"/>
          </a:xfrm>
          <a:prstGeom prst="rect">
            <a:avLst/>
          </a:prstGeom>
          <a:noFill/>
        </p:spPr>
      </p:pic>
      <p:sp>
        <p:nvSpPr>
          <p:cNvPr id="8" name="Title 1"/>
          <p:cNvSpPr txBox="1">
            <a:spLocks/>
          </p:cNvSpPr>
          <p:nvPr/>
        </p:nvSpPr>
        <p:spPr bwMode="auto">
          <a:xfrm>
            <a:off x="1752600" y="0"/>
            <a:ext cx="7086600" cy="1371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rebuchet MS" panose="020B0603020202020204" pitchFamily="34" charset="0"/>
              </a:defRPr>
            </a:lvl2pPr>
            <a:lvl3pPr algn="ctr" rtl="0" eaLnBrk="0" fontAlgn="base" hangingPunct="0">
              <a:spcBef>
                <a:spcPct val="0"/>
              </a:spcBef>
              <a:spcAft>
                <a:spcPct val="0"/>
              </a:spcAft>
              <a:defRPr sz="4000">
                <a:solidFill>
                  <a:schemeClr val="tx2"/>
                </a:solidFill>
                <a:latin typeface="Trebuchet MS" panose="020B0603020202020204" pitchFamily="34" charset="0"/>
              </a:defRPr>
            </a:lvl3pPr>
            <a:lvl4pPr algn="ctr" rtl="0" eaLnBrk="0" fontAlgn="base" hangingPunct="0">
              <a:spcBef>
                <a:spcPct val="0"/>
              </a:spcBef>
              <a:spcAft>
                <a:spcPct val="0"/>
              </a:spcAft>
              <a:defRPr sz="4000">
                <a:solidFill>
                  <a:schemeClr val="tx2"/>
                </a:solidFill>
                <a:latin typeface="Trebuchet MS" panose="020B0603020202020204" pitchFamily="34" charset="0"/>
              </a:defRPr>
            </a:lvl4pPr>
            <a:lvl5pPr algn="ctr" rtl="0" eaLnBrk="0" fontAlgn="base" hangingPunct="0">
              <a:spcBef>
                <a:spcPct val="0"/>
              </a:spcBef>
              <a:spcAft>
                <a:spcPct val="0"/>
              </a:spcAft>
              <a:defRPr sz="4000">
                <a:solidFill>
                  <a:schemeClr val="tx2"/>
                </a:solidFill>
                <a:latin typeface="Trebuchet MS" panose="020B0603020202020204" pitchFamily="34" charset="0"/>
              </a:defRPr>
            </a:lvl5pPr>
            <a:lvl6pPr marL="457200" algn="ctr" rtl="0" fontAlgn="base">
              <a:spcBef>
                <a:spcPct val="0"/>
              </a:spcBef>
              <a:spcAft>
                <a:spcPct val="0"/>
              </a:spcAft>
              <a:defRPr sz="4000">
                <a:solidFill>
                  <a:schemeClr val="tx2"/>
                </a:solidFill>
                <a:latin typeface="Trebuchet MS" panose="020B0603020202020204" pitchFamily="34" charset="0"/>
              </a:defRPr>
            </a:lvl6pPr>
            <a:lvl7pPr marL="914400" algn="ctr" rtl="0" fontAlgn="base">
              <a:spcBef>
                <a:spcPct val="0"/>
              </a:spcBef>
              <a:spcAft>
                <a:spcPct val="0"/>
              </a:spcAft>
              <a:defRPr sz="4000">
                <a:solidFill>
                  <a:schemeClr val="tx2"/>
                </a:solidFill>
                <a:latin typeface="Trebuchet MS" panose="020B0603020202020204" pitchFamily="34" charset="0"/>
              </a:defRPr>
            </a:lvl7pPr>
            <a:lvl8pPr marL="1371600" algn="ctr" rtl="0" fontAlgn="base">
              <a:spcBef>
                <a:spcPct val="0"/>
              </a:spcBef>
              <a:spcAft>
                <a:spcPct val="0"/>
              </a:spcAft>
              <a:defRPr sz="4000">
                <a:solidFill>
                  <a:schemeClr val="tx2"/>
                </a:solidFill>
                <a:latin typeface="Trebuchet MS" panose="020B0603020202020204" pitchFamily="34" charset="0"/>
              </a:defRPr>
            </a:lvl8pPr>
            <a:lvl9pPr marL="1828800" algn="ctr" rtl="0" fontAlgn="base">
              <a:spcBef>
                <a:spcPct val="0"/>
              </a:spcBef>
              <a:spcAft>
                <a:spcPct val="0"/>
              </a:spcAft>
              <a:defRPr sz="4000">
                <a:solidFill>
                  <a:schemeClr val="tx2"/>
                </a:solidFill>
                <a:latin typeface="Trebuchet MS" panose="020B0603020202020204" pitchFamily="34" charset="0"/>
              </a:defRPr>
            </a:lvl9pPr>
          </a:lstStyle>
          <a:p>
            <a:r>
              <a:rPr lang="en-US" dirty="0" smtClean="0"/>
              <a:t>WATER FOR BEES &amp; WATER FOR PLANTS</a:t>
            </a:r>
            <a:endParaRPr lang="en-US" dirty="0"/>
          </a:p>
        </p:txBody>
      </p:sp>
    </p:spTree>
    <p:extLst>
      <p:ext uri="{BB962C8B-B14F-4D97-AF65-F5344CB8AC3E}">
        <p14:creationId xmlns:p14="http://schemas.microsoft.com/office/powerpoint/2010/main" xmlns="" val="2535560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1447800"/>
            <a:ext cx="3560298" cy="3733800"/>
          </a:xfrm>
        </p:spPr>
        <p:txBody>
          <a:bodyPr>
            <a:normAutofit fontScale="90000"/>
          </a:bodyPr>
          <a:lstStyle/>
          <a:p>
            <a:r>
              <a:rPr lang="en-US" dirty="0" smtClean="0"/>
              <a:t>In your environment  provide water sources for the bees such as shallow </a:t>
            </a:r>
            <a:r>
              <a:rPr lang="en-US" dirty="0"/>
              <a:t>bird baths with pebbles or a textured surface  </a:t>
            </a:r>
            <a:br>
              <a:rPr lang="en-US" dirty="0"/>
            </a:br>
            <a:endParaRPr lang="en-US" dirty="0"/>
          </a:p>
        </p:txBody>
      </p:sp>
      <p:pic>
        <p:nvPicPr>
          <p:cNvPr id="2050" name="Picture 2" descr="H:\DCIM\101NIKON\DSCN2559.JPG"/>
          <p:cNvPicPr>
            <a:picLocks noChangeAspect="1" noChangeArrowheads="1"/>
          </p:cNvPicPr>
          <p:nvPr/>
        </p:nvPicPr>
        <p:blipFill>
          <a:blip r:embed="rId2" cstate="print">
            <a:lum contrast="20000"/>
          </a:blip>
          <a:srcRect/>
          <a:stretch>
            <a:fillRect/>
          </a:stretch>
        </p:blipFill>
        <p:spPr bwMode="auto">
          <a:xfrm rot="16200000">
            <a:off x="-876302" y="876296"/>
            <a:ext cx="6858003" cy="510540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958793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56562" cy="914400"/>
          </a:xfrm>
        </p:spPr>
        <p:txBody>
          <a:bodyPr/>
          <a:lstStyle/>
          <a:p>
            <a:r>
              <a:rPr lang="en-US" sz="4400" dirty="0" smtClean="0"/>
              <a:t>Bird Watering Jug</a:t>
            </a:r>
            <a:endParaRPr lang="en-US" sz="4400" dirty="0"/>
          </a:p>
        </p:txBody>
      </p:sp>
      <p:pic>
        <p:nvPicPr>
          <p:cNvPr id="5" name="Picture 3" descr="HPIM0728"/>
          <p:cNvPicPr>
            <a:picLocks noChangeAspect="1" noChangeArrowheads="1"/>
          </p:cNvPicPr>
          <p:nvPr/>
        </p:nvPicPr>
        <p:blipFill>
          <a:blip r:embed="rId3" cstate="print"/>
          <a:srcRect/>
          <a:stretch>
            <a:fillRect/>
          </a:stretch>
        </p:blipFill>
        <p:spPr bwMode="auto">
          <a:xfrm>
            <a:off x="2057400" y="1524000"/>
            <a:ext cx="5892800" cy="4419600"/>
          </a:xfrm>
          <a:prstGeom prst="rect">
            <a:avLst/>
          </a:prstGeom>
          <a:noFill/>
          <a:ln w="9525">
            <a:noFill/>
            <a:miter lim="800000"/>
            <a:headEnd/>
            <a:tailEnd/>
          </a:ln>
        </p:spPr>
      </p:pic>
    </p:spTree>
    <p:extLst>
      <p:ext uri="{BB962C8B-B14F-4D97-AF65-F5344CB8AC3E}">
        <p14:creationId xmlns:p14="http://schemas.microsoft.com/office/powerpoint/2010/main" xmlns="" val="3875926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56562" cy="914400"/>
          </a:xfrm>
        </p:spPr>
        <p:txBody>
          <a:bodyPr/>
          <a:lstStyle/>
          <a:p>
            <a:r>
              <a:rPr lang="en-US" sz="4400" dirty="0" smtClean="0"/>
              <a:t>Water for Plants</a:t>
            </a:r>
            <a:endParaRPr lang="en-US" sz="4400" dirty="0"/>
          </a:p>
        </p:txBody>
      </p:sp>
      <p:pic>
        <p:nvPicPr>
          <p:cNvPr id="3" name="Picture 2"/>
          <p:cNvPicPr>
            <a:picLocks noChangeAspect="1"/>
          </p:cNvPicPr>
          <p:nvPr/>
        </p:nvPicPr>
        <p:blipFill>
          <a:blip r:embed="rId3" cstate="print"/>
          <a:stretch>
            <a:fillRect/>
          </a:stretch>
        </p:blipFill>
        <p:spPr>
          <a:xfrm>
            <a:off x="2133600" y="1752600"/>
            <a:ext cx="5715000" cy="4280733"/>
          </a:xfrm>
          <a:prstGeom prst="rect">
            <a:avLst/>
          </a:prstGeom>
        </p:spPr>
      </p:pic>
    </p:spTree>
    <p:extLst>
      <p:ext uri="{BB962C8B-B14F-4D97-AF65-F5344CB8AC3E}">
        <p14:creationId xmlns:p14="http://schemas.microsoft.com/office/powerpoint/2010/main" xmlns="" val="3236306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7983"/>
            <a:ext cx="7543800" cy="1143000"/>
          </a:xfrm>
        </p:spPr>
        <p:txBody>
          <a:bodyPr>
            <a:normAutofit/>
          </a:bodyPr>
          <a:lstStyle/>
          <a:p>
            <a:r>
              <a:rPr lang="en-US" dirty="0" smtClean="0"/>
              <a:t>CULTIVATION AND CARE</a:t>
            </a:r>
            <a:endParaRPr lang="en-US" dirty="0"/>
          </a:p>
        </p:txBody>
      </p:sp>
      <p:pic>
        <p:nvPicPr>
          <p:cNvPr id="4" name="Picture 3"/>
          <p:cNvPicPr>
            <a:picLocks noChangeAspect="1"/>
          </p:cNvPicPr>
          <p:nvPr/>
        </p:nvPicPr>
        <p:blipFill>
          <a:blip r:embed="rId3" cstate="print"/>
          <a:stretch>
            <a:fillRect/>
          </a:stretch>
        </p:blipFill>
        <p:spPr>
          <a:xfrm>
            <a:off x="3505200" y="990600"/>
            <a:ext cx="5400086" cy="4830457"/>
          </a:xfrm>
          <a:prstGeom prst="rect">
            <a:avLst/>
          </a:prstGeom>
        </p:spPr>
      </p:pic>
      <p:sp>
        <p:nvSpPr>
          <p:cNvPr id="3" name="TextBox 2"/>
          <p:cNvSpPr txBox="1"/>
          <p:nvPr/>
        </p:nvSpPr>
        <p:spPr>
          <a:xfrm>
            <a:off x="838200" y="838200"/>
            <a:ext cx="7086600" cy="2800767"/>
          </a:xfrm>
          <a:prstGeom prst="rect">
            <a:avLst/>
          </a:prstGeom>
          <a:noFill/>
        </p:spPr>
        <p:txBody>
          <a:bodyPr wrap="square" rtlCol="0">
            <a:spAutoFit/>
          </a:bodyPr>
          <a:lstStyle/>
          <a:p>
            <a:pPr>
              <a:buSzPct val="100000"/>
            </a:pPr>
            <a:r>
              <a:rPr lang="en-US" sz="4000" dirty="0" smtClean="0"/>
              <a:t>SOIL</a:t>
            </a:r>
          </a:p>
          <a:p>
            <a:pPr>
              <a:buSzPct val="100000"/>
            </a:pPr>
            <a:endParaRPr lang="en-US" sz="4000" dirty="0" smtClean="0"/>
          </a:p>
          <a:p>
            <a:pPr marL="800100" lvl="1" indent="-342900">
              <a:buSzPct val="100000"/>
              <a:buBlip>
                <a:blip r:embed="rId4"/>
              </a:buBlip>
            </a:pPr>
            <a:r>
              <a:rPr lang="en-US" sz="2400" dirty="0" smtClean="0"/>
              <a:t>AMEND</a:t>
            </a:r>
          </a:p>
          <a:p>
            <a:pPr marL="800100" lvl="1" indent="-342900">
              <a:buSzPct val="100000"/>
              <a:buBlip>
                <a:blip r:embed="rId4"/>
              </a:buBlip>
            </a:pPr>
            <a:r>
              <a:rPr lang="en-US" sz="2400" dirty="0" smtClean="0"/>
              <a:t>ROCK IT</a:t>
            </a:r>
          </a:p>
          <a:p>
            <a:pPr marL="800100" lvl="1" indent="-342900">
              <a:buSzPct val="100000"/>
              <a:buBlip>
                <a:blip r:embed="rId4"/>
              </a:buBlip>
            </a:pPr>
            <a:r>
              <a:rPr lang="en-US" sz="2400" dirty="0" smtClean="0"/>
              <a:t>MULCH IT</a:t>
            </a:r>
          </a:p>
          <a:p>
            <a:pPr marL="800100" lvl="1" indent="-342900">
              <a:buSzPct val="100000"/>
              <a:buBlip>
                <a:blip r:embed="rId4"/>
              </a:buBlip>
            </a:pPr>
            <a:r>
              <a:rPr lang="en-US" sz="2400" dirty="0" smtClean="0"/>
              <a:t>RAISED BEDS</a:t>
            </a:r>
          </a:p>
        </p:txBody>
      </p:sp>
      <p:sp>
        <p:nvSpPr>
          <p:cNvPr id="5" name="Rectangle 4"/>
          <p:cNvSpPr/>
          <p:nvPr/>
        </p:nvSpPr>
        <p:spPr>
          <a:xfrm>
            <a:off x="1143000" y="6019800"/>
            <a:ext cx="7772400" cy="533400"/>
          </a:xfrm>
          <a:prstGeom prst="rect">
            <a:avLst/>
          </a:prstGeom>
        </p:spPr>
        <p:txBody>
          <a:bodyPr wrap="square">
            <a:spAutoFit/>
          </a:bodyPr>
          <a:lstStyle/>
          <a:p>
            <a:pPr algn="ctr"/>
            <a:r>
              <a:rPr lang="en-US" dirty="0" err="1" smtClean="0"/>
              <a:t>spokane</a:t>
            </a:r>
            <a:r>
              <a:rPr lang="en-US" dirty="0" err="1"/>
              <a:t>-county.wsu.edu</a:t>
            </a:r>
            <a:endParaRPr lang="en-US" dirty="0"/>
          </a:p>
        </p:txBody>
      </p:sp>
    </p:spTree>
    <p:extLst>
      <p:ext uri="{BB962C8B-B14F-4D97-AF65-F5344CB8AC3E}">
        <p14:creationId xmlns:p14="http://schemas.microsoft.com/office/powerpoint/2010/main" xmlns="" val="3872222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295400"/>
            <a:ext cx="7772400" cy="1470025"/>
          </a:xfrm>
        </p:spPr>
        <p:txBody>
          <a:bodyPr/>
          <a:lstStyle/>
          <a:p>
            <a:pPr eaLnBrk="1" hangingPunct="1"/>
            <a:r>
              <a:rPr lang="en-US" dirty="0" smtClean="0"/>
              <a:t>Native Plants for Honeybees</a:t>
            </a:r>
          </a:p>
        </p:txBody>
      </p:sp>
      <p:sp>
        <p:nvSpPr>
          <p:cNvPr id="4099" name="Rectangle 3"/>
          <p:cNvSpPr>
            <a:spLocks noGrp="1" noChangeArrowheads="1"/>
          </p:cNvSpPr>
          <p:nvPr>
            <p:ph type="subTitle" idx="1"/>
          </p:nvPr>
        </p:nvSpPr>
        <p:spPr>
          <a:xfrm>
            <a:off x="1295400" y="2819400"/>
            <a:ext cx="6400800" cy="2438400"/>
          </a:xfrm>
        </p:spPr>
        <p:txBody>
          <a:bodyPr/>
          <a:lstStyle/>
          <a:p>
            <a:pPr eaLnBrk="1" hangingPunct="1"/>
            <a:r>
              <a:rPr lang="en-US" dirty="0" smtClean="0"/>
              <a:t>(And a few great non-natives)</a:t>
            </a:r>
          </a:p>
          <a:p>
            <a:pPr eaLnBrk="1" hangingPunct="1"/>
            <a:endParaRPr lang="en-US" dirty="0"/>
          </a:p>
          <a:p>
            <a:pPr eaLnBrk="1" hangingPunct="1"/>
            <a:r>
              <a:rPr lang="en-US" dirty="0" smtClean="0"/>
              <a:t>Pictures and partial content from Desert Jewels Presentation</a:t>
            </a:r>
          </a:p>
        </p:txBody>
      </p:sp>
    </p:spTree>
    <p:extLst>
      <p:ext uri="{BB962C8B-B14F-4D97-AF65-F5344CB8AC3E}">
        <p14:creationId xmlns:p14="http://schemas.microsoft.com/office/powerpoint/2010/main" xmlns="" val="4238985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Very early spring flowers</a:t>
            </a:r>
          </a:p>
        </p:txBody>
      </p:sp>
      <p:sp>
        <p:nvSpPr>
          <p:cNvPr id="17411" name="Rectangle 3"/>
          <p:cNvSpPr>
            <a:spLocks noGrp="1" noChangeArrowheads="1"/>
          </p:cNvSpPr>
          <p:nvPr>
            <p:ph type="body" idx="1"/>
          </p:nvPr>
        </p:nvSpPr>
        <p:spPr/>
        <p:txBody>
          <a:bodyPr/>
          <a:lstStyle/>
          <a:p>
            <a:pPr eaLnBrk="1" hangingPunct="1"/>
            <a:r>
              <a:rPr lang="en-US" smtClean="0"/>
              <a:t>Non-native flowering bulbs:  Crocus, Snowdrops</a:t>
            </a:r>
          </a:p>
          <a:p>
            <a:pPr eaLnBrk="1" hangingPunct="1"/>
            <a:endParaRPr lang="en-US" smtClean="0"/>
          </a:p>
          <a:p>
            <a:pPr eaLnBrk="1" hangingPunct="1"/>
            <a:r>
              <a:rPr lang="en-US" smtClean="0"/>
              <a:t>Native perennials:  sagebrush buttercup, desert parsleys</a:t>
            </a:r>
          </a:p>
          <a:p>
            <a:pPr eaLnBrk="1" hangingPunct="1"/>
            <a:endParaRPr lang="en-US" smtClean="0"/>
          </a:p>
          <a:p>
            <a:pPr eaLnBrk="1" hangingPunct="1"/>
            <a:r>
              <a:rPr lang="en-US" smtClean="0"/>
              <a:t>Native shrubs: Wax currant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0"/>
            <a:ext cx="8382000" cy="1143000"/>
          </a:xfrm>
        </p:spPr>
        <p:txBody>
          <a:bodyPr/>
          <a:lstStyle/>
          <a:p>
            <a:pPr eaLnBrk="1" hangingPunct="1"/>
            <a:r>
              <a:rPr lang="en-US" sz="2400" smtClean="0"/>
              <a:t>Sagebrush Buttercups bloom in March and April – sagebrush grasslands, rock formations, open pine woods</a:t>
            </a:r>
          </a:p>
        </p:txBody>
      </p:sp>
      <p:sp>
        <p:nvSpPr>
          <p:cNvPr id="19459" name="Rectangle 3"/>
          <p:cNvSpPr>
            <a:spLocks noGrp="1" noChangeArrowheads="1"/>
          </p:cNvSpPr>
          <p:nvPr>
            <p:ph type="body" idx="1"/>
          </p:nvPr>
        </p:nvSpPr>
        <p:spPr/>
        <p:txBody>
          <a:bodyPr/>
          <a:lstStyle/>
          <a:p>
            <a:pPr eaLnBrk="1" hangingPunct="1"/>
            <a:endParaRPr lang="en-US" smtClean="0"/>
          </a:p>
        </p:txBody>
      </p:sp>
      <p:pic>
        <p:nvPicPr>
          <p:cNvPr id="19460" name="Picture 4" descr="DSC_0034"/>
          <p:cNvPicPr>
            <a:picLocks noChangeAspect="1" noChangeArrowheads="1"/>
          </p:cNvPicPr>
          <p:nvPr/>
        </p:nvPicPr>
        <p:blipFill>
          <a:blip r:embed="rId3" cstate="print"/>
          <a:srcRect l="35007" t="57449" r="24236"/>
          <a:stretch>
            <a:fillRect/>
          </a:stretch>
        </p:blipFill>
        <p:spPr bwMode="auto">
          <a:xfrm>
            <a:off x="825500" y="1082675"/>
            <a:ext cx="8318500" cy="577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me the honey!</a:t>
            </a:r>
            <a:endParaRPr lang="en-US" dirty="0"/>
          </a:p>
        </p:txBody>
      </p:sp>
      <p:pic>
        <p:nvPicPr>
          <p:cNvPr id="4" name="Picture 3"/>
          <p:cNvPicPr>
            <a:picLocks noChangeAspect="1"/>
          </p:cNvPicPr>
          <p:nvPr/>
        </p:nvPicPr>
        <p:blipFill>
          <a:blip r:embed="rId2" cstate="print"/>
          <a:stretch>
            <a:fillRect/>
          </a:stretch>
        </p:blipFill>
        <p:spPr>
          <a:xfrm>
            <a:off x="3302000" y="1523999"/>
            <a:ext cx="3175000" cy="4770477"/>
          </a:xfrm>
          <a:prstGeom prst="rect">
            <a:avLst/>
          </a:prstGeom>
        </p:spPr>
      </p:pic>
    </p:spTree>
    <p:extLst>
      <p:ext uri="{BB962C8B-B14F-4D97-AF65-F5344CB8AC3E}">
        <p14:creationId xmlns:p14="http://schemas.microsoft.com/office/powerpoint/2010/main" xmlns="" val="2528034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0"/>
            <a:ext cx="8305800" cy="1143000"/>
          </a:xfrm>
        </p:spPr>
        <p:txBody>
          <a:bodyPr/>
          <a:lstStyle/>
          <a:p>
            <a:pPr eaLnBrk="1" hangingPunct="1"/>
            <a:r>
              <a:rPr lang="en-US" sz="2400" smtClean="0"/>
              <a:t>One of many Desert Parsley or Biscuit Root species:</a:t>
            </a:r>
            <a:br>
              <a:rPr lang="en-US" sz="2400" smtClean="0"/>
            </a:br>
            <a:r>
              <a:rPr lang="en-US" sz="2400" i="1" smtClean="0"/>
              <a:t>Lomatium grayi</a:t>
            </a:r>
            <a:r>
              <a:rPr lang="en-US" sz="2400" smtClean="0"/>
              <a:t> blooms in April</a:t>
            </a:r>
          </a:p>
        </p:txBody>
      </p:sp>
      <p:sp>
        <p:nvSpPr>
          <p:cNvPr id="21507" name="Rectangle 3"/>
          <p:cNvSpPr>
            <a:spLocks noGrp="1" noChangeArrowheads="1"/>
          </p:cNvSpPr>
          <p:nvPr>
            <p:ph type="body" idx="1"/>
          </p:nvPr>
        </p:nvSpPr>
        <p:spPr/>
        <p:txBody>
          <a:bodyPr/>
          <a:lstStyle/>
          <a:p>
            <a:pPr eaLnBrk="1" hangingPunct="1"/>
            <a:endParaRPr lang="en-US" smtClean="0"/>
          </a:p>
        </p:txBody>
      </p:sp>
      <p:pic>
        <p:nvPicPr>
          <p:cNvPr id="21508" name="Picture 4" descr="DSC_0013"/>
          <p:cNvPicPr>
            <a:picLocks noChangeAspect="1" noChangeArrowheads="1"/>
          </p:cNvPicPr>
          <p:nvPr/>
        </p:nvPicPr>
        <p:blipFill>
          <a:blip r:embed="rId2" cstate="print"/>
          <a:srcRect l="67" t="2019" r="6783" b="1199"/>
          <a:stretch>
            <a:fillRect/>
          </a:stretch>
        </p:blipFill>
        <p:spPr bwMode="auto">
          <a:xfrm>
            <a:off x="762000" y="1066800"/>
            <a:ext cx="8382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38200" y="0"/>
            <a:ext cx="8305800" cy="1143000"/>
          </a:xfrm>
        </p:spPr>
        <p:txBody>
          <a:bodyPr/>
          <a:lstStyle/>
          <a:p>
            <a:pPr eaLnBrk="1" hangingPunct="1"/>
            <a:r>
              <a:rPr lang="en-US" sz="3600" smtClean="0"/>
              <a:t>Gray’s biscuit root </a:t>
            </a:r>
            <a:r>
              <a:rPr lang="en-US" sz="3600" i="1" smtClean="0"/>
              <a:t>(Lomatium grayi)</a:t>
            </a:r>
          </a:p>
        </p:txBody>
      </p:sp>
      <p:sp>
        <p:nvSpPr>
          <p:cNvPr id="22531" name="Rectangle 3"/>
          <p:cNvSpPr>
            <a:spLocks noGrp="1" noChangeArrowheads="1"/>
          </p:cNvSpPr>
          <p:nvPr>
            <p:ph type="body" idx="1"/>
          </p:nvPr>
        </p:nvSpPr>
        <p:spPr/>
        <p:txBody>
          <a:bodyPr/>
          <a:lstStyle/>
          <a:p>
            <a:pPr eaLnBrk="1" hangingPunct="1"/>
            <a:endParaRPr lang="en-US" smtClean="0"/>
          </a:p>
        </p:txBody>
      </p:sp>
      <p:pic>
        <p:nvPicPr>
          <p:cNvPr id="22532" name="Picture 4" descr="DSC_0011"/>
          <p:cNvPicPr>
            <a:picLocks noChangeAspect="1" noChangeArrowheads="1"/>
          </p:cNvPicPr>
          <p:nvPr/>
        </p:nvPicPr>
        <p:blipFill>
          <a:blip r:embed="rId2" cstate="print"/>
          <a:srcRect t="5000" r="9402"/>
          <a:stretch>
            <a:fillRect/>
          </a:stretch>
        </p:blipFill>
        <p:spPr bwMode="auto">
          <a:xfrm>
            <a:off x="838200" y="1066800"/>
            <a:ext cx="83058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8200" y="0"/>
            <a:ext cx="8305800" cy="1143000"/>
          </a:xfrm>
        </p:spPr>
        <p:txBody>
          <a:bodyPr/>
          <a:lstStyle/>
          <a:p>
            <a:pPr eaLnBrk="1" hangingPunct="1"/>
            <a:r>
              <a:rPr lang="en-US" sz="3600" smtClean="0"/>
              <a:t>Wax currant blooms early: open pine woods and sagebrush grasslands</a:t>
            </a:r>
          </a:p>
        </p:txBody>
      </p:sp>
      <p:sp>
        <p:nvSpPr>
          <p:cNvPr id="23555" name="Rectangle 3"/>
          <p:cNvSpPr>
            <a:spLocks noGrp="1" noChangeArrowheads="1"/>
          </p:cNvSpPr>
          <p:nvPr>
            <p:ph type="body" idx="1"/>
          </p:nvPr>
        </p:nvSpPr>
        <p:spPr/>
        <p:txBody>
          <a:bodyPr/>
          <a:lstStyle/>
          <a:p>
            <a:pPr eaLnBrk="1" hangingPunct="1"/>
            <a:endParaRPr lang="en-US" smtClean="0"/>
          </a:p>
        </p:txBody>
      </p:sp>
      <p:pic>
        <p:nvPicPr>
          <p:cNvPr id="23556" name="Picture 5" descr="DSC_0001"/>
          <p:cNvPicPr>
            <a:picLocks noChangeAspect="1" noChangeArrowheads="1"/>
          </p:cNvPicPr>
          <p:nvPr/>
        </p:nvPicPr>
        <p:blipFill>
          <a:blip r:embed="rId3" cstate="print"/>
          <a:srcRect l="5331" t="-589" r="8478" b="13412"/>
          <a:stretch>
            <a:fillRect/>
          </a:stretch>
        </p:blipFill>
        <p:spPr bwMode="auto">
          <a:xfrm>
            <a:off x="762000" y="1219200"/>
            <a:ext cx="8382000" cy="5638800"/>
          </a:xfrm>
          <a:prstGeom prst="rect">
            <a:avLst/>
          </a:prstGeom>
          <a:noFill/>
          <a:ln w="9525">
            <a:noFill/>
            <a:miter lim="800000"/>
            <a:headEnd/>
            <a:tailEnd/>
          </a:ln>
        </p:spPr>
      </p:pic>
      <p:pic>
        <p:nvPicPr>
          <p:cNvPr id="232455" name="Picture 7" descr="DSC_0004"/>
          <p:cNvPicPr>
            <a:picLocks noChangeAspect="1" noChangeArrowheads="1"/>
          </p:cNvPicPr>
          <p:nvPr/>
        </p:nvPicPr>
        <p:blipFill>
          <a:blip r:embed="rId4" cstate="print"/>
          <a:srcRect l="13420" t="11250" r="15100"/>
          <a:stretch>
            <a:fillRect/>
          </a:stretch>
        </p:blipFill>
        <p:spPr bwMode="auto">
          <a:xfrm>
            <a:off x="1828800" y="1447800"/>
            <a:ext cx="6553200"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32455"/>
                                        </p:tgtEl>
                                        <p:attrNameLst>
                                          <p:attrName>style.visibility</p:attrName>
                                        </p:attrNameLst>
                                      </p:cBhvr>
                                      <p:to>
                                        <p:strVal val="visible"/>
                                      </p:to>
                                    </p:set>
                                    <p:anim calcmode="lin" valueType="num">
                                      <p:cBhvr>
                                        <p:cTn id="7" dur="1000" fill="hold"/>
                                        <p:tgtEl>
                                          <p:spTgt spid="232455"/>
                                        </p:tgtEl>
                                        <p:attrNameLst>
                                          <p:attrName>ppt_w</p:attrName>
                                        </p:attrNameLst>
                                      </p:cBhvr>
                                      <p:tavLst>
                                        <p:tav tm="0">
                                          <p:val>
                                            <p:strVal val="#ppt_w*0.70"/>
                                          </p:val>
                                        </p:tav>
                                        <p:tav tm="100000">
                                          <p:val>
                                            <p:strVal val="#ppt_w"/>
                                          </p:val>
                                        </p:tav>
                                      </p:tavLst>
                                    </p:anim>
                                    <p:anim calcmode="lin" valueType="num">
                                      <p:cBhvr>
                                        <p:cTn id="8" dur="1000" fill="hold"/>
                                        <p:tgtEl>
                                          <p:spTgt spid="232455"/>
                                        </p:tgtEl>
                                        <p:attrNameLst>
                                          <p:attrName>ppt_h</p:attrName>
                                        </p:attrNameLst>
                                      </p:cBhvr>
                                      <p:tavLst>
                                        <p:tav tm="0">
                                          <p:val>
                                            <p:strVal val="#ppt_h"/>
                                          </p:val>
                                        </p:tav>
                                        <p:tav tm="100000">
                                          <p:val>
                                            <p:strVal val="#ppt_h"/>
                                          </p:val>
                                        </p:tav>
                                      </p:tavLst>
                                    </p:anim>
                                    <p:animEffect transition="in" filter="fade">
                                      <p:cBhvr>
                                        <p:cTn id="9" dur="1000"/>
                                        <p:tgtEl>
                                          <p:spTgt spid="232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April Plants for Honeybees</a:t>
            </a:r>
          </a:p>
        </p:txBody>
      </p:sp>
      <p:sp>
        <p:nvSpPr>
          <p:cNvPr id="25603" name="Rectangle 3"/>
          <p:cNvSpPr>
            <a:spLocks noGrp="1" noChangeArrowheads="1"/>
          </p:cNvSpPr>
          <p:nvPr>
            <p:ph type="body" idx="1"/>
          </p:nvPr>
        </p:nvSpPr>
        <p:spPr/>
        <p:txBody>
          <a:bodyPr/>
          <a:lstStyle/>
          <a:p>
            <a:pPr eaLnBrk="1" hangingPunct="1">
              <a:lnSpc>
                <a:spcPct val="80000"/>
              </a:lnSpc>
            </a:pPr>
            <a:r>
              <a:rPr lang="en-US" sz="2800" smtClean="0"/>
              <a:t>Non-natives: fruit trees, flowering bulbs, European Pasque Flower (</a:t>
            </a:r>
            <a:r>
              <a:rPr lang="en-US" sz="2800" i="1" smtClean="0"/>
              <a:t>Pulsatilla vulgaris)</a:t>
            </a:r>
            <a:endParaRPr lang="en-US" sz="2800" smtClean="0"/>
          </a:p>
          <a:p>
            <a:pPr eaLnBrk="1" hangingPunct="1">
              <a:lnSpc>
                <a:spcPct val="80000"/>
              </a:lnSpc>
            </a:pPr>
            <a:endParaRPr lang="en-US" sz="2800" smtClean="0"/>
          </a:p>
          <a:p>
            <a:pPr eaLnBrk="1" hangingPunct="1">
              <a:lnSpc>
                <a:spcPct val="80000"/>
              </a:lnSpc>
            </a:pPr>
            <a:r>
              <a:rPr lang="en-US" sz="2800" smtClean="0"/>
              <a:t>Natives:</a:t>
            </a:r>
          </a:p>
          <a:p>
            <a:pPr lvl="1" eaLnBrk="1" hangingPunct="1">
              <a:lnSpc>
                <a:spcPct val="80000"/>
              </a:lnSpc>
            </a:pPr>
            <a:r>
              <a:rPr lang="en-US" sz="2400" smtClean="0"/>
              <a:t>All Willow species – vast amounts of pollen</a:t>
            </a:r>
          </a:p>
          <a:p>
            <a:pPr lvl="1" eaLnBrk="1" hangingPunct="1">
              <a:lnSpc>
                <a:spcPct val="80000"/>
              </a:lnSpc>
            </a:pPr>
            <a:r>
              <a:rPr lang="en-US" sz="2400" smtClean="0"/>
              <a:t>Native Currants</a:t>
            </a:r>
          </a:p>
          <a:p>
            <a:pPr lvl="2" eaLnBrk="1" hangingPunct="1">
              <a:lnSpc>
                <a:spcPct val="80000"/>
              </a:lnSpc>
            </a:pPr>
            <a:r>
              <a:rPr lang="en-US" sz="2000" smtClean="0"/>
              <a:t>Golden Currant</a:t>
            </a:r>
          </a:p>
          <a:p>
            <a:pPr lvl="2" eaLnBrk="1" hangingPunct="1">
              <a:lnSpc>
                <a:spcPct val="80000"/>
              </a:lnSpc>
            </a:pPr>
            <a:r>
              <a:rPr lang="en-US" sz="2000" smtClean="0"/>
              <a:t>Wax Currant</a:t>
            </a:r>
          </a:p>
          <a:p>
            <a:pPr lvl="2" eaLnBrk="1" hangingPunct="1">
              <a:lnSpc>
                <a:spcPct val="80000"/>
              </a:lnSpc>
            </a:pPr>
            <a:r>
              <a:rPr lang="en-US" sz="2000" smtClean="0"/>
              <a:t>Red flowering currant</a:t>
            </a:r>
          </a:p>
          <a:p>
            <a:pPr lvl="1" eaLnBrk="1" hangingPunct="1">
              <a:lnSpc>
                <a:spcPct val="80000"/>
              </a:lnSpc>
            </a:pPr>
            <a:r>
              <a:rPr lang="en-US" sz="2400" smtClean="0"/>
              <a:t>Oregon-grape</a:t>
            </a:r>
          </a:p>
          <a:p>
            <a:pPr lvl="1" eaLnBrk="1" hangingPunct="1">
              <a:lnSpc>
                <a:spcPct val="80000"/>
              </a:lnSpc>
            </a:pPr>
            <a:r>
              <a:rPr lang="en-US" sz="2400" smtClean="0"/>
              <a:t>Pasque Flower (</a:t>
            </a:r>
            <a:r>
              <a:rPr lang="en-US" sz="2400" i="1" smtClean="0"/>
              <a:t>Pulsatilla patens)</a:t>
            </a:r>
            <a:endParaRPr lang="en-US" sz="2400" smtClean="0"/>
          </a:p>
          <a:p>
            <a:pPr eaLnBrk="1" hangingPunct="1">
              <a:lnSpc>
                <a:spcPct val="80000"/>
              </a:lnSpc>
            </a:pPr>
            <a:endParaRPr lang="en-US" sz="28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0"/>
            <a:ext cx="8305800" cy="1143000"/>
          </a:xfrm>
        </p:spPr>
        <p:txBody>
          <a:bodyPr/>
          <a:lstStyle/>
          <a:p>
            <a:pPr eaLnBrk="1" hangingPunct="1"/>
            <a:r>
              <a:rPr lang="en-US" sz="3600" smtClean="0"/>
              <a:t>European Pasque Flowers </a:t>
            </a:r>
            <a:r>
              <a:rPr lang="en-US" sz="3600" i="1" smtClean="0"/>
              <a:t>(Pulsatilla vulgaris) – </a:t>
            </a:r>
            <a:r>
              <a:rPr lang="en-US" sz="3600" smtClean="0"/>
              <a:t>Long-blooming – many colors</a:t>
            </a:r>
            <a:endParaRPr lang="en-US" sz="3600" i="1" smtClean="0"/>
          </a:p>
        </p:txBody>
      </p:sp>
      <p:sp>
        <p:nvSpPr>
          <p:cNvPr id="26627" name="Rectangle 3"/>
          <p:cNvSpPr>
            <a:spLocks noGrp="1" noChangeArrowheads="1"/>
          </p:cNvSpPr>
          <p:nvPr>
            <p:ph type="body" idx="1"/>
          </p:nvPr>
        </p:nvSpPr>
        <p:spPr/>
        <p:txBody>
          <a:bodyPr/>
          <a:lstStyle/>
          <a:p>
            <a:pPr eaLnBrk="1" hangingPunct="1"/>
            <a:endParaRPr lang="en-US" smtClean="0"/>
          </a:p>
        </p:txBody>
      </p:sp>
      <p:pic>
        <p:nvPicPr>
          <p:cNvPr id="26628" name="Picture 4" descr="DSC_0029"/>
          <p:cNvPicPr>
            <a:picLocks noChangeAspect="1" noChangeArrowheads="1"/>
          </p:cNvPicPr>
          <p:nvPr/>
        </p:nvPicPr>
        <p:blipFill>
          <a:blip r:embed="rId2" cstate="print"/>
          <a:srcRect/>
          <a:stretch>
            <a:fillRect/>
          </a:stretch>
        </p:blipFill>
        <p:spPr bwMode="auto">
          <a:xfrm>
            <a:off x="825500" y="1327150"/>
            <a:ext cx="8318500" cy="553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0"/>
            <a:ext cx="8305800" cy="1143000"/>
          </a:xfrm>
        </p:spPr>
        <p:txBody>
          <a:bodyPr/>
          <a:lstStyle/>
          <a:p>
            <a:pPr eaLnBrk="1" hangingPunct="1"/>
            <a:r>
              <a:rPr lang="en-US" sz="3200" smtClean="0"/>
              <a:t>Golden Currant - great for bees and birds</a:t>
            </a:r>
          </a:p>
        </p:txBody>
      </p:sp>
      <p:pic>
        <p:nvPicPr>
          <p:cNvPr id="27651" name="Picture 4" descr="DSC_0016"/>
          <p:cNvPicPr>
            <a:picLocks noGrp="1" noChangeAspect="1" noChangeArrowheads="1"/>
          </p:cNvPicPr>
          <p:nvPr>
            <p:ph type="body" idx="1"/>
          </p:nvPr>
        </p:nvPicPr>
        <p:blipFill>
          <a:blip r:embed="rId2" cstate="print"/>
          <a:srcRect l="3738" t="18666" r="38286"/>
          <a:stretch>
            <a:fillRect/>
          </a:stretch>
        </p:blipFill>
        <p:spPr>
          <a:xfrm>
            <a:off x="825500" y="1327150"/>
            <a:ext cx="8318500" cy="5530850"/>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629400" y="0"/>
            <a:ext cx="2514600" cy="7086600"/>
          </a:xfrm>
        </p:spPr>
        <p:txBody>
          <a:bodyPr/>
          <a:lstStyle/>
          <a:p>
            <a:pPr eaLnBrk="1" hangingPunct="1"/>
            <a:r>
              <a:rPr lang="en-US" sz="3200" smtClean="0"/>
              <a:t>Red-flowering Currant: One of many regional currant species </a:t>
            </a:r>
          </a:p>
        </p:txBody>
      </p:sp>
      <p:pic>
        <p:nvPicPr>
          <p:cNvPr id="28675" name="Picture 4" descr="DSC_0043"/>
          <p:cNvPicPr>
            <a:picLocks noChangeAspect="1" noChangeArrowheads="1"/>
          </p:cNvPicPr>
          <p:nvPr/>
        </p:nvPicPr>
        <p:blipFill>
          <a:blip r:embed="rId2" cstate="print"/>
          <a:srcRect t="2499" r="36832"/>
          <a:stretch>
            <a:fillRect/>
          </a:stretch>
        </p:blipFill>
        <p:spPr bwMode="auto">
          <a:xfrm>
            <a:off x="838200" y="228600"/>
            <a:ext cx="57912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38200" y="0"/>
            <a:ext cx="8305800" cy="1143000"/>
          </a:xfrm>
        </p:spPr>
        <p:txBody>
          <a:bodyPr/>
          <a:lstStyle/>
          <a:p>
            <a:pPr eaLnBrk="1" hangingPunct="1"/>
            <a:r>
              <a:rPr lang="en-US" sz="3600" smtClean="0"/>
              <a:t>Oregon-grape:  </a:t>
            </a:r>
            <a:r>
              <a:rPr lang="en-US" sz="3600" i="1" smtClean="0"/>
              <a:t>Berberis</a:t>
            </a:r>
            <a:r>
              <a:rPr lang="en-US" sz="3600" smtClean="0"/>
              <a:t> or </a:t>
            </a:r>
            <a:r>
              <a:rPr lang="en-US" sz="3600" i="1" smtClean="0"/>
              <a:t>Mahonia </a:t>
            </a:r>
            <a:r>
              <a:rPr lang="en-US" sz="3600" smtClean="0"/>
              <a:t>species  (Late April)</a:t>
            </a:r>
          </a:p>
        </p:txBody>
      </p:sp>
      <p:sp>
        <p:nvSpPr>
          <p:cNvPr id="29699" name="Rectangle 3"/>
          <p:cNvSpPr>
            <a:spLocks noGrp="1" noChangeArrowheads="1"/>
          </p:cNvSpPr>
          <p:nvPr>
            <p:ph type="body" idx="1"/>
          </p:nvPr>
        </p:nvSpPr>
        <p:spPr/>
        <p:txBody>
          <a:bodyPr/>
          <a:lstStyle/>
          <a:p>
            <a:pPr eaLnBrk="1" hangingPunct="1"/>
            <a:endParaRPr lang="en-US" smtClean="0"/>
          </a:p>
        </p:txBody>
      </p:sp>
      <p:pic>
        <p:nvPicPr>
          <p:cNvPr id="29700" name="Picture 4" descr="DSC_0036"/>
          <p:cNvPicPr>
            <a:picLocks noChangeAspect="1" noChangeArrowheads="1"/>
          </p:cNvPicPr>
          <p:nvPr/>
        </p:nvPicPr>
        <p:blipFill>
          <a:blip r:embed="rId3" cstate="print"/>
          <a:srcRect l="4987" t="6250" r="4416"/>
          <a:stretch>
            <a:fillRect/>
          </a:stretch>
        </p:blipFill>
        <p:spPr bwMode="auto">
          <a:xfrm>
            <a:off x="838200" y="1143000"/>
            <a:ext cx="83058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May Plants for Honeybees</a:t>
            </a:r>
          </a:p>
        </p:txBody>
      </p:sp>
      <p:sp>
        <p:nvSpPr>
          <p:cNvPr id="34819" name="Rectangle 3"/>
          <p:cNvSpPr>
            <a:spLocks noGrp="1" noChangeArrowheads="1"/>
          </p:cNvSpPr>
          <p:nvPr>
            <p:ph type="body" idx="1"/>
          </p:nvPr>
        </p:nvSpPr>
        <p:spPr/>
        <p:txBody>
          <a:bodyPr/>
          <a:lstStyle/>
          <a:p>
            <a:pPr eaLnBrk="1" hangingPunct="1">
              <a:lnSpc>
                <a:spcPct val="90000"/>
              </a:lnSpc>
            </a:pPr>
            <a:r>
              <a:rPr lang="en-US" sz="2400" smtClean="0"/>
              <a:t>Many natives are blooming in May</a:t>
            </a:r>
          </a:p>
          <a:p>
            <a:pPr lvl="1" eaLnBrk="1" hangingPunct="1">
              <a:lnSpc>
                <a:spcPct val="90000"/>
              </a:lnSpc>
            </a:pPr>
            <a:r>
              <a:rPr lang="en-US" sz="2000" smtClean="0"/>
              <a:t>Sunflower family</a:t>
            </a:r>
          </a:p>
          <a:p>
            <a:pPr lvl="2" eaLnBrk="1" hangingPunct="1">
              <a:lnSpc>
                <a:spcPct val="90000"/>
              </a:lnSpc>
            </a:pPr>
            <a:r>
              <a:rPr lang="en-US" sz="1800" smtClean="0"/>
              <a:t>Arrowleaf Balsamroot</a:t>
            </a:r>
          </a:p>
          <a:p>
            <a:pPr lvl="2" eaLnBrk="1" hangingPunct="1">
              <a:lnSpc>
                <a:spcPct val="90000"/>
              </a:lnSpc>
            </a:pPr>
            <a:r>
              <a:rPr lang="en-US" sz="1800" smtClean="0"/>
              <a:t>Wooly sunflower</a:t>
            </a:r>
          </a:p>
          <a:p>
            <a:pPr lvl="2" eaLnBrk="1" hangingPunct="1">
              <a:lnSpc>
                <a:spcPct val="90000"/>
              </a:lnSpc>
            </a:pPr>
            <a:r>
              <a:rPr lang="en-US" sz="1800" smtClean="0"/>
              <a:t>Desert yellow daisy</a:t>
            </a:r>
          </a:p>
          <a:p>
            <a:pPr lvl="2" eaLnBrk="1" hangingPunct="1">
              <a:lnSpc>
                <a:spcPct val="90000"/>
              </a:lnSpc>
            </a:pPr>
            <a:endParaRPr lang="en-US" sz="1800" smtClean="0"/>
          </a:p>
          <a:p>
            <a:pPr lvl="1" eaLnBrk="1" hangingPunct="1">
              <a:lnSpc>
                <a:spcPct val="90000"/>
              </a:lnSpc>
            </a:pPr>
            <a:r>
              <a:rPr lang="en-US" sz="2000" smtClean="0"/>
              <a:t>Other flowering natives</a:t>
            </a:r>
          </a:p>
          <a:p>
            <a:pPr lvl="2" eaLnBrk="1" hangingPunct="1">
              <a:lnSpc>
                <a:spcPct val="90000"/>
              </a:lnSpc>
            </a:pPr>
            <a:r>
              <a:rPr lang="en-US" sz="1800" smtClean="0"/>
              <a:t>Shrubby Penstemon (and other </a:t>
            </a:r>
            <a:r>
              <a:rPr lang="en-US" sz="1800" i="1" smtClean="0"/>
              <a:t>Penstemon</a:t>
            </a:r>
            <a:r>
              <a:rPr lang="en-US" sz="1800" smtClean="0"/>
              <a:t> species)</a:t>
            </a:r>
          </a:p>
          <a:p>
            <a:pPr lvl="2" eaLnBrk="1" hangingPunct="1">
              <a:lnSpc>
                <a:spcPct val="90000"/>
              </a:lnSpc>
            </a:pPr>
            <a:r>
              <a:rPr lang="en-US" sz="1800" smtClean="0"/>
              <a:t>Geum triflorum</a:t>
            </a:r>
          </a:p>
          <a:p>
            <a:pPr lvl="2" eaLnBrk="1" hangingPunct="1">
              <a:lnSpc>
                <a:spcPct val="90000"/>
              </a:lnSpc>
            </a:pPr>
            <a:r>
              <a:rPr lang="en-US" sz="1800" smtClean="0"/>
              <a:t>Lewisia species</a:t>
            </a:r>
          </a:p>
          <a:p>
            <a:pPr lvl="2" eaLnBrk="1" hangingPunct="1">
              <a:lnSpc>
                <a:spcPct val="90000"/>
              </a:lnSpc>
            </a:pPr>
            <a:endParaRPr lang="en-US" sz="1800" smtClean="0"/>
          </a:p>
          <a:p>
            <a:pPr lvl="1" eaLnBrk="1" hangingPunct="1">
              <a:lnSpc>
                <a:spcPct val="90000"/>
              </a:lnSpc>
            </a:pPr>
            <a:r>
              <a:rPr lang="en-US" sz="2000" smtClean="0"/>
              <a:t>Native Shrubs</a:t>
            </a:r>
          </a:p>
          <a:p>
            <a:pPr lvl="2" eaLnBrk="1" hangingPunct="1">
              <a:lnSpc>
                <a:spcPct val="90000"/>
              </a:lnSpc>
            </a:pPr>
            <a:r>
              <a:rPr lang="en-US" sz="1800" smtClean="0"/>
              <a:t>Serviceberry</a:t>
            </a:r>
          </a:p>
          <a:p>
            <a:pPr lvl="2" eaLnBrk="1" hangingPunct="1">
              <a:lnSpc>
                <a:spcPct val="90000"/>
              </a:lnSpc>
            </a:pPr>
            <a:r>
              <a:rPr lang="en-US" sz="1800" smtClean="0"/>
              <a:t>Ninebark</a:t>
            </a:r>
          </a:p>
          <a:p>
            <a:pPr lvl="1" eaLnBrk="1" hangingPunct="1">
              <a:lnSpc>
                <a:spcPct val="90000"/>
              </a:lnSpc>
            </a:pPr>
            <a:endParaRPr lang="en-US" sz="20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14400" y="0"/>
            <a:ext cx="8229600" cy="1066800"/>
          </a:xfrm>
        </p:spPr>
        <p:txBody>
          <a:bodyPr/>
          <a:lstStyle/>
          <a:p>
            <a:pPr eaLnBrk="1" hangingPunct="1"/>
            <a:r>
              <a:rPr lang="en-US" sz="3600" smtClean="0"/>
              <a:t>Western native Arrowleaf Balsamroot </a:t>
            </a:r>
          </a:p>
        </p:txBody>
      </p:sp>
      <p:sp>
        <p:nvSpPr>
          <p:cNvPr id="35843" name="Rectangle 3"/>
          <p:cNvSpPr>
            <a:spLocks noGrp="1" noChangeArrowheads="1"/>
          </p:cNvSpPr>
          <p:nvPr>
            <p:ph type="body" idx="1"/>
          </p:nvPr>
        </p:nvSpPr>
        <p:spPr/>
        <p:txBody>
          <a:bodyPr/>
          <a:lstStyle/>
          <a:p>
            <a:pPr eaLnBrk="1" hangingPunct="1"/>
            <a:endParaRPr lang="en-US" smtClean="0"/>
          </a:p>
        </p:txBody>
      </p:sp>
      <p:pic>
        <p:nvPicPr>
          <p:cNvPr id="35844" name="Picture 4" descr="DSC_0007 (2)"/>
          <p:cNvPicPr>
            <a:picLocks noChangeAspect="1" noChangeArrowheads="1"/>
          </p:cNvPicPr>
          <p:nvPr/>
        </p:nvPicPr>
        <p:blipFill>
          <a:blip r:embed="rId3" cstate="print"/>
          <a:srcRect l="9143" t="5000"/>
          <a:stretch>
            <a:fillRect/>
          </a:stretch>
        </p:blipFill>
        <p:spPr bwMode="auto">
          <a:xfrm>
            <a:off x="838200" y="1066800"/>
            <a:ext cx="8329613"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990600" y="685800"/>
            <a:ext cx="6172200" cy="1470025"/>
          </a:xfrm>
        </p:spPr>
        <p:txBody>
          <a:bodyPr/>
          <a:lstStyle/>
          <a:p>
            <a:pPr eaLnBrk="1" fontAlgn="auto" hangingPunct="1">
              <a:spcAft>
                <a:spcPts val="0"/>
              </a:spcAft>
              <a:defRPr/>
            </a:pPr>
            <a:r>
              <a:rPr lang="en-US" dirty="0" smtClean="0"/>
              <a:t>Honey Bees Require</a:t>
            </a:r>
          </a:p>
        </p:txBody>
      </p:sp>
      <p:sp>
        <p:nvSpPr>
          <p:cNvPr id="19459" name="Subtitle 2"/>
          <p:cNvSpPr>
            <a:spLocks noGrp="1"/>
          </p:cNvSpPr>
          <p:nvPr>
            <p:ph type="subTitle" idx="1"/>
          </p:nvPr>
        </p:nvSpPr>
        <p:spPr>
          <a:xfrm>
            <a:off x="1295400" y="2209800"/>
            <a:ext cx="6400800" cy="3733800"/>
          </a:xfrm>
        </p:spPr>
        <p:txBody>
          <a:bodyPr>
            <a:normAutofit fontScale="92500" lnSpcReduction="20000"/>
          </a:bodyPr>
          <a:lstStyle/>
          <a:p>
            <a:pPr marR="0" algn="ctr" eaLnBrk="1" hangingPunct="1"/>
            <a:r>
              <a:rPr lang="en-US" dirty="0" smtClean="0">
                <a:solidFill>
                  <a:schemeClr val="tx1"/>
                </a:solidFill>
              </a:rPr>
              <a:t>Proteins</a:t>
            </a:r>
          </a:p>
          <a:p>
            <a:pPr marR="0" algn="ctr" eaLnBrk="1" hangingPunct="1"/>
            <a:r>
              <a:rPr lang="en-US" dirty="0" smtClean="0">
                <a:solidFill>
                  <a:schemeClr val="tx1"/>
                </a:solidFill>
              </a:rPr>
              <a:t>Carbohydrates</a:t>
            </a:r>
          </a:p>
          <a:p>
            <a:pPr marR="0" algn="ctr" eaLnBrk="1" hangingPunct="1"/>
            <a:r>
              <a:rPr lang="en-US" dirty="0" smtClean="0">
                <a:solidFill>
                  <a:schemeClr val="tx1"/>
                </a:solidFill>
              </a:rPr>
              <a:t>Minerals</a:t>
            </a:r>
          </a:p>
          <a:p>
            <a:pPr marR="0" algn="ctr" eaLnBrk="1" hangingPunct="1"/>
            <a:r>
              <a:rPr lang="en-US" dirty="0" smtClean="0">
                <a:solidFill>
                  <a:schemeClr val="tx1"/>
                </a:solidFill>
              </a:rPr>
              <a:t>Fats</a:t>
            </a:r>
          </a:p>
          <a:p>
            <a:pPr marR="0" algn="ctr" eaLnBrk="1" hangingPunct="1"/>
            <a:r>
              <a:rPr lang="en-US" dirty="0" smtClean="0">
                <a:solidFill>
                  <a:schemeClr val="tx1"/>
                </a:solidFill>
              </a:rPr>
              <a:t>Vitamins</a:t>
            </a:r>
          </a:p>
          <a:p>
            <a:pPr marR="0" algn="ctr" eaLnBrk="1" hangingPunct="1"/>
            <a:r>
              <a:rPr lang="en-US" dirty="0" smtClean="0">
                <a:solidFill>
                  <a:schemeClr val="tx1"/>
                </a:solidFill>
              </a:rPr>
              <a:t>Water</a:t>
            </a:r>
          </a:p>
          <a:p>
            <a:pPr marR="0" algn="ctr" eaLnBrk="1" hangingPunct="1"/>
            <a:r>
              <a:rPr lang="en-US" dirty="0" smtClean="0">
                <a:solidFill>
                  <a:schemeClr val="tx1"/>
                </a:solidFill>
              </a:rPr>
              <a:t>All for normal growth and development</a:t>
            </a:r>
          </a:p>
          <a:p>
            <a:pPr marR="0" algn="ctr" eaLnBrk="1" hangingPunct="1"/>
            <a:endParaRPr lang="en-US" dirty="0" smtClean="0"/>
          </a:p>
        </p:txBody>
      </p:sp>
      <p:sp>
        <p:nvSpPr>
          <p:cNvPr id="21509" name="Slide Number Placeholder 4"/>
          <p:cNvSpPr>
            <a:spLocks noGrp="1"/>
          </p:cNvSpPr>
          <p:nvPr>
            <p:ph type="sldNum" sz="quarter" idx="12"/>
          </p:nvPr>
        </p:nvSpPr>
        <p:spPr/>
        <p:txBody>
          <a:bodyPr/>
          <a:lstStyle/>
          <a:p>
            <a:pPr>
              <a:defRPr/>
            </a:pPr>
            <a:fld id="{ADB7CFDF-EE70-42C1-AA78-11AC08148C65}" type="slidenum">
              <a:rPr lang="en-US"/>
              <a:pPr>
                <a:defRPr/>
              </a:pPr>
              <a:t>3</a:t>
            </a:fld>
            <a:endParaRPr lang="en-US"/>
          </a:p>
        </p:txBody>
      </p:sp>
    </p:spTree>
    <p:extLst>
      <p:ext uri="{BB962C8B-B14F-4D97-AF65-F5344CB8AC3E}">
        <p14:creationId xmlns:p14="http://schemas.microsoft.com/office/powerpoint/2010/main" xmlns="" val="220799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0"/>
            <a:ext cx="8305800" cy="1143000"/>
          </a:xfrm>
        </p:spPr>
        <p:txBody>
          <a:bodyPr/>
          <a:lstStyle/>
          <a:p>
            <a:pPr eaLnBrk="1" hangingPunct="1"/>
            <a:r>
              <a:rPr lang="en-US" sz="3600" smtClean="0"/>
              <a:t>Oregon sunshine aka Wooly Sunflower  Late May</a:t>
            </a:r>
          </a:p>
        </p:txBody>
      </p:sp>
      <p:sp>
        <p:nvSpPr>
          <p:cNvPr id="37891" name="Rectangle 3"/>
          <p:cNvSpPr>
            <a:spLocks noGrp="1" noChangeArrowheads="1"/>
          </p:cNvSpPr>
          <p:nvPr>
            <p:ph type="body" idx="1"/>
          </p:nvPr>
        </p:nvSpPr>
        <p:spPr/>
        <p:txBody>
          <a:bodyPr/>
          <a:lstStyle/>
          <a:p>
            <a:pPr eaLnBrk="1" hangingPunct="1"/>
            <a:endParaRPr lang="en-US" smtClean="0"/>
          </a:p>
        </p:txBody>
      </p:sp>
      <p:pic>
        <p:nvPicPr>
          <p:cNvPr id="37892" name="Picture 4" descr="DSC_0067_zoom"/>
          <p:cNvPicPr>
            <a:picLocks noChangeAspect="1" noChangeArrowheads="1"/>
          </p:cNvPicPr>
          <p:nvPr/>
        </p:nvPicPr>
        <p:blipFill>
          <a:blip r:embed="rId3" cstate="print"/>
          <a:srcRect l="336"/>
          <a:stretch>
            <a:fillRect/>
          </a:stretch>
        </p:blipFill>
        <p:spPr bwMode="auto">
          <a:xfrm>
            <a:off x="825500" y="1304925"/>
            <a:ext cx="8318500" cy="555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38200" y="0"/>
            <a:ext cx="8305800" cy="1143000"/>
          </a:xfrm>
        </p:spPr>
        <p:txBody>
          <a:bodyPr/>
          <a:lstStyle/>
          <a:p>
            <a:pPr eaLnBrk="1" hangingPunct="1"/>
            <a:r>
              <a:rPr lang="en-US" smtClean="0"/>
              <a:t>Shrubby Penstemon – Late May</a:t>
            </a:r>
          </a:p>
        </p:txBody>
      </p:sp>
      <p:sp>
        <p:nvSpPr>
          <p:cNvPr id="39939" name="Rectangle 3"/>
          <p:cNvSpPr>
            <a:spLocks noGrp="1" noChangeArrowheads="1"/>
          </p:cNvSpPr>
          <p:nvPr>
            <p:ph type="body" idx="1"/>
          </p:nvPr>
        </p:nvSpPr>
        <p:spPr/>
        <p:txBody>
          <a:bodyPr/>
          <a:lstStyle/>
          <a:p>
            <a:pPr eaLnBrk="1" hangingPunct="1"/>
            <a:endParaRPr lang="en-US" smtClean="0"/>
          </a:p>
        </p:txBody>
      </p:sp>
      <p:pic>
        <p:nvPicPr>
          <p:cNvPr id="39940" name="Picture 4" descr="Shrubby Penstemon &amp; honeybees zoom1"/>
          <p:cNvPicPr>
            <a:picLocks noChangeAspect="1" noChangeArrowheads="1"/>
          </p:cNvPicPr>
          <p:nvPr/>
        </p:nvPicPr>
        <p:blipFill>
          <a:blip r:embed="rId3" cstate="print"/>
          <a:srcRect/>
          <a:stretch>
            <a:fillRect/>
          </a:stretch>
        </p:blipFill>
        <p:spPr bwMode="auto">
          <a:xfrm>
            <a:off x="825500" y="1323975"/>
            <a:ext cx="8318500" cy="553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838200" y="0"/>
            <a:ext cx="8305800" cy="762000"/>
          </a:xfrm>
        </p:spPr>
        <p:txBody>
          <a:bodyPr/>
          <a:lstStyle/>
          <a:p>
            <a:pPr eaLnBrk="1" hangingPunct="1"/>
            <a:r>
              <a:rPr lang="en-US" sz="3600" smtClean="0"/>
              <a:t>Lewisia – Dainty Rock Garden Plants bloom early June through summer</a:t>
            </a:r>
          </a:p>
        </p:txBody>
      </p:sp>
      <p:sp>
        <p:nvSpPr>
          <p:cNvPr id="43011" name="Rectangle 3"/>
          <p:cNvSpPr>
            <a:spLocks noGrp="1" noChangeArrowheads="1"/>
          </p:cNvSpPr>
          <p:nvPr>
            <p:ph type="body" idx="1"/>
          </p:nvPr>
        </p:nvSpPr>
        <p:spPr/>
        <p:txBody>
          <a:bodyPr/>
          <a:lstStyle/>
          <a:p>
            <a:pPr eaLnBrk="1" hangingPunct="1"/>
            <a:endParaRPr lang="en-US" smtClean="0"/>
          </a:p>
        </p:txBody>
      </p:sp>
      <p:pic>
        <p:nvPicPr>
          <p:cNvPr id="43012" name="Picture 4" descr="DSC_0270"/>
          <p:cNvPicPr>
            <a:picLocks noChangeAspect="1" noChangeArrowheads="1"/>
          </p:cNvPicPr>
          <p:nvPr/>
        </p:nvPicPr>
        <p:blipFill>
          <a:blip r:embed="rId3" cstate="print"/>
          <a:srcRect l="1662" t="3751" r="7741"/>
          <a:stretch>
            <a:fillRect/>
          </a:stretch>
        </p:blipFill>
        <p:spPr bwMode="auto">
          <a:xfrm>
            <a:off x="838200" y="990600"/>
            <a:ext cx="83058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019800" y="0"/>
            <a:ext cx="3124200" cy="6858000"/>
          </a:xfrm>
        </p:spPr>
        <p:txBody>
          <a:bodyPr/>
          <a:lstStyle/>
          <a:p>
            <a:pPr eaLnBrk="1" hangingPunct="1"/>
            <a:r>
              <a:rPr lang="en-US" sz="3600" smtClean="0"/>
              <a:t>Serviceberry - Widespread regional native:  open woods and rock outcrops</a:t>
            </a:r>
          </a:p>
        </p:txBody>
      </p:sp>
      <p:pic>
        <p:nvPicPr>
          <p:cNvPr id="49155" name="Picture 4" descr="DSC_0102"/>
          <p:cNvPicPr>
            <a:picLocks noChangeAspect="1" noChangeArrowheads="1"/>
          </p:cNvPicPr>
          <p:nvPr/>
        </p:nvPicPr>
        <p:blipFill>
          <a:blip r:embed="rId3" cstate="print"/>
          <a:srcRect l="49667" t="-600"/>
          <a:stretch>
            <a:fillRect/>
          </a:stretch>
        </p:blipFill>
        <p:spPr bwMode="auto">
          <a:xfrm>
            <a:off x="838200" y="-6350"/>
            <a:ext cx="5164138"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38200" y="0"/>
            <a:ext cx="8305800" cy="1143000"/>
          </a:xfrm>
        </p:spPr>
        <p:txBody>
          <a:bodyPr/>
          <a:lstStyle/>
          <a:p>
            <a:pPr eaLnBrk="1" hangingPunct="1"/>
            <a:r>
              <a:rPr lang="en-US" sz="3600" smtClean="0"/>
              <a:t>Ninebark – dry forests and open slopes</a:t>
            </a:r>
          </a:p>
        </p:txBody>
      </p:sp>
      <p:sp>
        <p:nvSpPr>
          <p:cNvPr id="51203" name="Rectangle 3"/>
          <p:cNvSpPr>
            <a:spLocks noGrp="1" noChangeArrowheads="1"/>
          </p:cNvSpPr>
          <p:nvPr>
            <p:ph type="body" idx="1"/>
          </p:nvPr>
        </p:nvSpPr>
        <p:spPr/>
        <p:txBody>
          <a:bodyPr/>
          <a:lstStyle/>
          <a:p>
            <a:pPr eaLnBrk="1" hangingPunct="1"/>
            <a:endParaRPr lang="en-US" smtClean="0"/>
          </a:p>
        </p:txBody>
      </p:sp>
      <p:pic>
        <p:nvPicPr>
          <p:cNvPr id="51204" name="Picture 4" descr="Ninebark flowers"/>
          <p:cNvPicPr>
            <a:picLocks noChangeAspect="1" noChangeArrowheads="1"/>
          </p:cNvPicPr>
          <p:nvPr/>
        </p:nvPicPr>
        <p:blipFill>
          <a:blip r:embed="rId3" cstate="print"/>
          <a:srcRect/>
          <a:stretch>
            <a:fillRect/>
          </a:stretch>
        </p:blipFill>
        <p:spPr bwMode="auto">
          <a:xfrm>
            <a:off x="825500" y="1377950"/>
            <a:ext cx="8318500" cy="548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June Plants for Honeybees</a:t>
            </a:r>
          </a:p>
        </p:txBody>
      </p:sp>
      <p:sp>
        <p:nvSpPr>
          <p:cNvPr id="53251" name="Rectangle 3"/>
          <p:cNvSpPr>
            <a:spLocks noGrp="1" noChangeArrowheads="1"/>
          </p:cNvSpPr>
          <p:nvPr>
            <p:ph type="body" idx="1"/>
          </p:nvPr>
        </p:nvSpPr>
        <p:spPr/>
        <p:txBody>
          <a:bodyPr/>
          <a:lstStyle/>
          <a:p>
            <a:pPr eaLnBrk="1" hangingPunct="1">
              <a:lnSpc>
                <a:spcPct val="80000"/>
              </a:lnSpc>
            </a:pPr>
            <a:r>
              <a:rPr lang="en-US" sz="1800" smtClean="0"/>
              <a:t>Cultivated fruit trees – most in the Rose family – example is Medlar</a:t>
            </a:r>
          </a:p>
          <a:p>
            <a:pPr eaLnBrk="1" hangingPunct="1">
              <a:lnSpc>
                <a:spcPct val="80000"/>
              </a:lnSpc>
            </a:pPr>
            <a:endParaRPr lang="en-US" sz="1800" smtClean="0"/>
          </a:p>
          <a:p>
            <a:pPr eaLnBrk="1" hangingPunct="1">
              <a:lnSpc>
                <a:spcPct val="80000"/>
              </a:lnSpc>
            </a:pPr>
            <a:r>
              <a:rPr lang="en-US" sz="1800" smtClean="0"/>
              <a:t>Native Shrubs:</a:t>
            </a:r>
          </a:p>
          <a:p>
            <a:pPr lvl="1" eaLnBrk="1" hangingPunct="1">
              <a:lnSpc>
                <a:spcPct val="80000"/>
              </a:lnSpc>
            </a:pPr>
            <a:r>
              <a:rPr lang="en-US" sz="1600" smtClean="0"/>
              <a:t>Mockorange</a:t>
            </a:r>
          </a:p>
          <a:p>
            <a:pPr lvl="1" eaLnBrk="1" hangingPunct="1">
              <a:lnSpc>
                <a:spcPct val="80000"/>
              </a:lnSpc>
            </a:pPr>
            <a:r>
              <a:rPr lang="en-US" sz="1600" smtClean="0"/>
              <a:t>Chokecherry</a:t>
            </a:r>
          </a:p>
          <a:p>
            <a:pPr lvl="1" eaLnBrk="1" hangingPunct="1">
              <a:lnSpc>
                <a:spcPct val="80000"/>
              </a:lnSpc>
            </a:pPr>
            <a:r>
              <a:rPr lang="en-US" sz="1600" smtClean="0"/>
              <a:t>Douglas’ Hawthorne</a:t>
            </a:r>
          </a:p>
          <a:p>
            <a:pPr lvl="1" eaLnBrk="1" hangingPunct="1">
              <a:lnSpc>
                <a:spcPct val="80000"/>
              </a:lnSpc>
            </a:pPr>
            <a:r>
              <a:rPr lang="en-US" sz="1600" smtClean="0"/>
              <a:t>Apache Plume (from further south)</a:t>
            </a:r>
          </a:p>
          <a:p>
            <a:pPr lvl="1" eaLnBrk="1" hangingPunct="1">
              <a:lnSpc>
                <a:spcPct val="80000"/>
              </a:lnSpc>
            </a:pPr>
            <a:endParaRPr lang="en-US" sz="1600" smtClean="0"/>
          </a:p>
          <a:p>
            <a:pPr eaLnBrk="1" hangingPunct="1">
              <a:lnSpc>
                <a:spcPct val="80000"/>
              </a:lnSpc>
            </a:pPr>
            <a:r>
              <a:rPr lang="en-US" sz="1800" smtClean="0"/>
              <a:t>Desert Buckwheats are the most important dryland genus for pollinators</a:t>
            </a:r>
          </a:p>
          <a:p>
            <a:pPr lvl="1" eaLnBrk="1" hangingPunct="1">
              <a:lnSpc>
                <a:spcPct val="80000"/>
              </a:lnSpc>
            </a:pPr>
            <a:r>
              <a:rPr lang="en-US" sz="1600" smtClean="0"/>
              <a:t>Five species locally</a:t>
            </a:r>
          </a:p>
          <a:p>
            <a:pPr lvl="1" eaLnBrk="1" hangingPunct="1">
              <a:lnSpc>
                <a:spcPct val="80000"/>
              </a:lnSpc>
            </a:pPr>
            <a:r>
              <a:rPr lang="en-US" sz="1600" smtClean="0"/>
              <a:t>A dozen or more species statewide</a:t>
            </a:r>
          </a:p>
          <a:p>
            <a:pPr lvl="1" eaLnBrk="1" hangingPunct="1">
              <a:lnSpc>
                <a:spcPct val="80000"/>
              </a:lnSpc>
            </a:pPr>
            <a:endParaRPr lang="en-US" sz="1600" smtClean="0"/>
          </a:p>
          <a:p>
            <a:pPr eaLnBrk="1" hangingPunct="1">
              <a:lnSpc>
                <a:spcPct val="80000"/>
              </a:lnSpc>
            </a:pPr>
            <a:r>
              <a:rPr lang="en-US" sz="1800" smtClean="0"/>
              <a:t>Wild coralbells</a:t>
            </a:r>
          </a:p>
          <a:p>
            <a:pPr eaLnBrk="1" hangingPunct="1">
              <a:lnSpc>
                <a:spcPct val="80000"/>
              </a:lnSpc>
            </a:pPr>
            <a:r>
              <a:rPr lang="en-US" sz="1800" smtClean="0"/>
              <a:t>Showy milkweed</a:t>
            </a:r>
          </a:p>
          <a:p>
            <a:pPr eaLnBrk="1" hangingPunct="1">
              <a:lnSpc>
                <a:spcPct val="80000"/>
              </a:lnSpc>
            </a:pPr>
            <a:endParaRPr lang="en-US" sz="180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200" y="0"/>
            <a:ext cx="8305800" cy="1143000"/>
          </a:xfrm>
        </p:spPr>
        <p:txBody>
          <a:bodyPr/>
          <a:lstStyle/>
          <a:p>
            <a:pPr eaLnBrk="1" hangingPunct="1"/>
            <a:r>
              <a:rPr lang="en-US" sz="3200" smtClean="0"/>
              <a:t>Medlar – a typical rose family fruit blossom</a:t>
            </a:r>
          </a:p>
        </p:txBody>
      </p:sp>
      <p:sp>
        <p:nvSpPr>
          <p:cNvPr id="54275" name="Rectangle 3"/>
          <p:cNvSpPr>
            <a:spLocks noGrp="1" noChangeArrowheads="1"/>
          </p:cNvSpPr>
          <p:nvPr>
            <p:ph type="body" idx="1"/>
          </p:nvPr>
        </p:nvSpPr>
        <p:spPr/>
        <p:txBody>
          <a:bodyPr/>
          <a:lstStyle/>
          <a:p>
            <a:pPr eaLnBrk="1" hangingPunct="1"/>
            <a:endParaRPr lang="en-US" smtClean="0"/>
          </a:p>
        </p:txBody>
      </p:sp>
      <p:pic>
        <p:nvPicPr>
          <p:cNvPr id="54276" name="Picture 4" descr="DSC_0161"/>
          <p:cNvPicPr>
            <a:picLocks noChangeAspect="1" noChangeArrowheads="1"/>
          </p:cNvPicPr>
          <p:nvPr/>
        </p:nvPicPr>
        <p:blipFill>
          <a:blip r:embed="rId3" cstate="print"/>
          <a:srcRect r="9402" b="6250"/>
          <a:stretch>
            <a:fillRect/>
          </a:stretch>
        </p:blipFill>
        <p:spPr bwMode="auto">
          <a:xfrm>
            <a:off x="838200" y="1143000"/>
            <a:ext cx="8305800" cy="5715000"/>
          </a:xfrm>
          <a:prstGeom prst="rect">
            <a:avLst/>
          </a:prstGeom>
          <a:noFill/>
          <a:ln w="9525">
            <a:noFill/>
            <a:miter lim="800000"/>
            <a:headEnd/>
            <a:tailEnd/>
          </a:ln>
        </p:spPr>
      </p:pic>
      <p:pic>
        <p:nvPicPr>
          <p:cNvPr id="291845" name="Picture 5" descr="DSC_0161"/>
          <p:cNvPicPr>
            <a:picLocks noChangeAspect="1" noChangeArrowheads="1"/>
          </p:cNvPicPr>
          <p:nvPr/>
        </p:nvPicPr>
        <p:blipFill>
          <a:blip r:embed="rId4" cstate="print"/>
          <a:srcRect l="38199" t="31200" r="40193" b="38699"/>
          <a:stretch>
            <a:fillRect/>
          </a:stretch>
        </p:blipFill>
        <p:spPr bwMode="auto">
          <a:xfrm>
            <a:off x="2209800" y="1600200"/>
            <a:ext cx="4954588" cy="4589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91845"/>
                                        </p:tgtEl>
                                        <p:attrNameLst>
                                          <p:attrName>style.visibility</p:attrName>
                                        </p:attrNameLst>
                                      </p:cBhvr>
                                      <p:to>
                                        <p:strVal val="visible"/>
                                      </p:to>
                                    </p:set>
                                    <p:anim calcmode="lin" valueType="num">
                                      <p:cBhvr>
                                        <p:cTn id="7" dur="1000" fill="hold"/>
                                        <p:tgtEl>
                                          <p:spTgt spid="291845"/>
                                        </p:tgtEl>
                                        <p:attrNameLst>
                                          <p:attrName>ppt_w</p:attrName>
                                        </p:attrNameLst>
                                      </p:cBhvr>
                                      <p:tavLst>
                                        <p:tav tm="0">
                                          <p:val>
                                            <p:strVal val="#ppt_w*0.70"/>
                                          </p:val>
                                        </p:tav>
                                        <p:tav tm="100000">
                                          <p:val>
                                            <p:strVal val="#ppt_w"/>
                                          </p:val>
                                        </p:tav>
                                      </p:tavLst>
                                    </p:anim>
                                    <p:anim calcmode="lin" valueType="num">
                                      <p:cBhvr>
                                        <p:cTn id="8" dur="1000" fill="hold"/>
                                        <p:tgtEl>
                                          <p:spTgt spid="291845"/>
                                        </p:tgtEl>
                                        <p:attrNameLst>
                                          <p:attrName>ppt_h</p:attrName>
                                        </p:attrNameLst>
                                      </p:cBhvr>
                                      <p:tavLst>
                                        <p:tav tm="0">
                                          <p:val>
                                            <p:strVal val="#ppt_h"/>
                                          </p:val>
                                        </p:tav>
                                        <p:tav tm="100000">
                                          <p:val>
                                            <p:strVal val="#ppt_h"/>
                                          </p:val>
                                        </p:tav>
                                      </p:tavLst>
                                    </p:anim>
                                    <p:animEffect transition="in" filter="fade">
                                      <p:cBhvr>
                                        <p:cTn id="9" dur="10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38200" y="0"/>
            <a:ext cx="8305800" cy="1143000"/>
          </a:xfrm>
        </p:spPr>
        <p:txBody>
          <a:bodyPr/>
          <a:lstStyle/>
          <a:p>
            <a:pPr eaLnBrk="1" hangingPunct="1"/>
            <a:r>
              <a:rPr lang="en-US" sz="3600" smtClean="0"/>
              <a:t>Honeybees and Swallowtail butterflies enjoy Mockorange in mid June </a:t>
            </a:r>
          </a:p>
        </p:txBody>
      </p:sp>
      <p:sp>
        <p:nvSpPr>
          <p:cNvPr id="56323" name="Rectangle 3"/>
          <p:cNvSpPr>
            <a:spLocks noGrp="1" noChangeArrowheads="1"/>
          </p:cNvSpPr>
          <p:nvPr>
            <p:ph type="body" idx="1"/>
          </p:nvPr>
        </p:nvSpPr>
        <p:spPr/>
        <p:txBody>
          <a:bodyPr/>
          <a:lstStyle/>
          <a:p>
            <a:pPr eaLnBrk="1" hangingPunct="1"/>
            <a:endParaRPr lang="en-US" smtClean="0"/>
          </a:p>
        </p:txBody>
      </p:sp>
      <p:pic>
        <p:nvPicPr>
          <p:cNvPr id="56324" name="Picture 4" descr="DSC_0019"/>
          <p:cNvPicPr>
            <a:picLocks noChangeAspect="1" noChangeArrowheads="1"/>
          </p:cNvPicPr>
          <p:nvPr/>
        </p:nvPicPr>
        <p:blipFill>
          <a:blip r:embed="rId3" cstate="print"/>
          <a:srcRect l="5818" r="2753" b="5000"/>
          <a:stretch>
            <a:fillRect/>
          </a:stretch>
        </p:blipFill>
        <p:spPr bwMode="auto">
          <a:xfrm>
            <a:off x="762000" y="1066800"/>
            <a:ext cx="8382000" cy="5791200"/>
          </a:xfrm>
          <a:prstGeom prst="rect">
            <a:avLst/>
          </a:prstGeom>
          <a:noFill/>
          <a:ln w="9525">
            <a:noFill/>
            <a:miter lim="800000"/>
            <a:headEnd/>
            <a:tailEnd/>
          </a:ln>
        </p:spPr>
      </p:pic>
      <p:pic>
        <p:nvPicPr>
          <p:cNvPr id="309253" name="Picture 5" descr="DSC_0213"/>
          <p:cNvPicPr>
            <a:picLocks noChangeAspect="1" noChangeArrowheads="1"/>
          </p:cNvPicPr>
          <p:nvPr/>
        </p:nvPicPr>
        <p:blipFill>
          <a:blip r:embed="rId4" cstate="print"/>
          <a:srcRect l="6783" r="30917"/>
          <a:stretch>
            <a:fillRect/>
          </a:stretch>
        </p:blipFill>
        <p:spPr bwMode="auto">
          <a:xfrm>
            <a:off x="2438400" y="1365250"/>
            <a:ext cx="5146675" cy="549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9253"/>
                                        </p:tgtEl>
                                        <p:attrNameLst>
                                          <p:attrName>style.visibility</p:attrName>
                                        </p:attrNameLst>
                                      </p:cBhvr>
                                      <p:to>
                                        <p:strVal val="visible"/>
                                      </p:to>
                                    </p:set>
                                    <p:anim calcmode="lin" valueType="num">
                                      <p:cBhvr>
                                        <p:cTn id="7" dur="1000" fill="hold"/>
                                        <p:tgtEl>
                                          <p:spTgt spid="309253"/>
                                        </p:tgtEl>
                                        <p:attrNameLst>
                                          <p:attrName>ppt_w</p:attrName>
                                        </p:attrNameLst>
                                      </p:cBhvr>
                                      <p:tavLst>
                                        <p:tav tm="0">
                                          <p:val>
                                            <p:strVal val="#ppt_w*0.70"/>
                                          </p:val>
                                        </p:tav>
                                        <p:tav tm="100000">
                                          <p:val>
                                            <p:strVal val="#ppt_w"/>
                                          </p:val>
                                        </p:tav>
                                      </p:tavLst>
                                    </p:anim>
                                    <p:anim calcmode="lin" valueType="num">
                                      <p:cBhvr>
                                        <p:cTn id="8" dur="1000" fill="hold"/>
                                        <p:tgtEl>
                                          <p:spTgt spid="309253"/>
                                        </p:tgtEl>
                                        <p:attrNameLst>
                                          <p:attrName>ppt_h</p:attrName>
                                        </p:attrNameLst>
                                      </p:cBhvr>
                                      <p:tavLst>
                                        <p:tav tm="0">
                                          <p:val>
                                            <p:strVal val="#ppt_h"/>
                                          </p:val>
                                        </p:tav>
                                        <p:tav tm="100000">
                                          <p:val>
                                            <p:strVal val="#ppt_h"/>
                                          </p:val>
                                        </p:tav>
                                      </p:tavLst>
                                    </p:anim>
                                    <p:animEffect transition="in" filter="fade">
                                      <p:cBhvr>
                                        <p:cTn id="9" dur="10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38200" y="0"/>
            <a:ext cx="8305800" cy="1143000"/>
          </a:xfrm>
        </p:spPr>
        <p:txBody>
          <a:bodyPr/>
          <a:lstStyle/>
          <a:p>
            <a:pPr eaLnBrk="1" hangingPunct="1"/>
            <a:r>
              <a:rPr lang="en-US" smtClean="0"/>
              <a:t>Chokecherry (</a:t>
            </a:r>
            <a:r>
              <a:rPr lang="en-US" i="1" smtClean="0"/>
              <a:t>Prunus virginiana</a:t>
            </a:r>
            <a:r>
              <a:rPr lang="en-US" smtClean="0"/>
              <a:t>)</a:t>
            </a:r>
          </a:p>
        </p:txBody>
      </p:sp>
      <p:sp>
        <p:nvSpPr>
          <p:cNvPr id="58371" name="Rectangle 3"/>
          <p:cNvSpPr>
            <a:spLocks noGrp="1" noChangeArrowheads="1"/>
          </p:cNvSpPr>
          <p:nvPr>
            <p:ph type="body" idx="1"/>
          </p:nvPr>
        </p:nvSpPr>
        <p:spPr/>
        <p:txBody>
          <a:bodyPr/>
          <a:lstStyle/>
          <a:p>
            <a:pPr eaLnBrk="1" hangingPunct="1"/>
            <a:endParaRPr lang="en-US" smtClean="0"/>
          </a:p>
        </p:txBody>
      </p:sp>
      <p:pic>
        <p:nvPicPr>
          <p:cNvPr id="58372" name="Picture 4" descr="Chokecherry blooms TL2"/>
          <p:cNvPicPr>
            <a:picLocks noChangeAspect="1" noChangeArrowheads="1"/>
          </p:cNvPicPr>
          <p:nvPr/>
        </p:nvPicPr>
        <p:blipFill>
          <a:blip r:embed="rId2" cstate="print"/>
          <a:srcRect t="3751" r="9402"/>
          <a:stretch>
            <a:fillRect/>
          </a:stretch>
        </p:blipFill>
        <p:spPr bwMode="auto">
          <a:xfrm>
            <a:off x="838200" y="990600"/>
            <a:ext cx="83058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838200" y="0"/>
            <a:ext cx="8305800" cy="1143000"/>
          </a:xfrm>
        </p:spPr>
        <p:txBody>
          <a:bodyPr/>
          <a:lstStyle/>
          <a:p>
            <a:pPr eaLnBrk="1" hangingPunct="1"/>
            <a:r>
              <a:rPr lang="en-US" sz="2800" smtClean="0"/>
              <a:t>Another rose family shrub, Drought-adapted Apache Plume blooms June through hard freeze</a:t>
            </a:r>
          </a:p>
        </p:txBody>
      </p:sp>
      <p:sp>
        <p:nvSpPr>
          <p:cNvPr id="59395" name="Rectangle 3"/>
          <p:cNvSpPr>
            <a:spLocks noGrp="1" noChangeArrowheads="1"/>
          </p:cNvSpPr>
          <p:nvPr>
            <p:ph type="body" idx="1"/>
          </p:nvPr>
        </p:nvSpPr>
        <p:spPr/>
        <p:txBody>
          <a:bodyPr/>
          <a:lstStyle/>
          <a:p>
            <a:pPr eaLnBrk="1" hangingPunct="1"/>
            <a:endParaRPr lang="en-US" smtClean="0"/>
          </a:p>
        </p:txBody>
      </p:sp>
      <p:pic>
        <p:nvPicPr>
          <p:cNvPr id="59396" name="Picture 4" descr="DSC_0136"/>
          <p:cNvPicPr>
            <a:picLocks noChangeAspect="1" noChangeArrowheads="1"/>
          </p:cNvPicPr>
          <p:nvPr/>
        </p:nvPicPr>
        <p:blipFill>
          <a:blip r:embed="rId2" cstate="print"/>
          <a:srcRect l="9175" t="342" r="38"/>
          <a:stretch>
            <a:fillRect/>
          </a:stretch>
        </p:blipFill>
        <p:spPr bwMode="auto">
          <a:xfrm>
            <a:off x="1143000" y="1295400"/>
            <a:ext cx="7620000" cy="5562600"/>
          </a:xfrm>
          <a:prstGeom prst="rect">
            <a:avLst/>
          </a:prstGeom>
          <a:noFill/>
          <a:ln w="9525">
            <a:noFill/>
            <a:miter lim="800000"/>
            <a:headEnd/>
            <a:tailEnd/>
          </a:ln>
        </p:spPr>
      </p:pic>
      <p:pic>
        <p:nvPicPr>
          <p:cNvPr id="308229" name="Picture 5" descr="Honeybee on Apache 1"/>
          <p:cNvPicPr>
            <a:picLocks noChangeAspect="1" noChangeArrowheads="1"/>
          </p:cNvPicPr>
          <p:nvPr/>
        </p:nvPicPr>
        <p:blipFill>
          <a:blip r:embed="rId3" cstate="print"/>
          <a:srcRect l="-676" t="25063" r="42599" b="41270"/>
          <a:stretch>
            <a:fillRect/>
          </a:stretch>
        </p:blipFill>
        <p:spPr bwMode="auto">
          <a:xfrm>
            <a:off x="2286000" y="1752600"/>
            <a:ext cx="5246688" cy="4567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08229"/>
                                        </p:tgtEl>
                                        <p:attrNameLst>
                                          <p:attrName>style.visibility</p:attrName>
                                        </p:attrNameLst>
                                      </p:cBhvr>
                                      <p:to>
                                        <p:strVal val="visible"/>
                                      </p:to>
                                    </p:set>
                                    <p:anim calcmode="lin" valueType="num">
                                      <p:cBhvr>
                                        <p:cTn id="7" dur="500" fill="hold"/>
                                        <p:tgtEl>
                                          <p:spTgt spid="308229"/>
                                        </p:tgtEl>
                                        <p:attrNameLst>
                                          <p:attrName>ppt_w</p:attrName>
                                        </p:attrNameLst>
                                      </p:cBhvr>
                                      <p:tavLst>
                                        <p:tav tm="0">
                                          <p:val>
                                            <p:fltVal val="0"/>
                                          </p:val>
                                        </p:tav>
                                        <p:tav tm="100000">
                                          <p:val>
                                            <p:strVal val="#ppt_w"/>
                                          </p:val>
                                        </p:tav>
                                      </p:tavLst>
                                    </p:anim>
                                    <p:anim calcmode="lin" valueType="num">
                                      <p:cBhvr>
                                        <p:cTn id="8" dur="500" fill="hold"/>
                                        <p:tgtEl>
                                          <p:spTgt spid="308229"/>
                                        </p:tgtEl>
                                        <p:attrNameLst>
                                          <p:attrName>ppt_h</p:attrName>
                                        </p:attrNameLst>
                                      </p:cBhvr>
                                      <p:tavLst>
                                        <p:tav tm="0">
                                          <p:val>
                                            <p:fltVal val="0"/>
                                          </p:val>
                                        </p:tav>
                                        <p:tav tm="100000">
                                          <p:val>
                                            <p:strVal val="#ppt_h"/>
                                          </p:val>
                                        </p:tav>
                                      </p:tavLst>
                                    </p:anim>
                                    <p:animEffect transition="in" filter="fade">
                                      <p:cBhvr>
                                        <p:cTn id="9" dur="500"/>
                                        <p:tgtEl>
                                          <p:spTgt spid="308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1066800" y="1066800"/>
            <a:ext cx="2667000" cy="1470025"/>
          </a:xfrm>
        </p:spPr>
        <p:txBody>
          <a:bodyPr/>
          <a:lstStyle/>
          <a:p>
            <a:pPr eaLnBrk="1" fontAlgn="auto" hangingPunct="1">
              <a:spcAft>
                <a:spcPts val="0"/>
              </a:spcAft>
              <a:defRPr/>
            </a:pPr>
            <a:r>
              <a:rPr lang="en-US" dirty="0" smtClean="0"/>
              <a:t>Pollen</a:t>
            </a:r>
          </a:p>
        </p:txBody>
      </p:sp>
      <p:sp>
        <p:nvSpPr>
          <p:cNvPr id="20483" name="Subtitle 2"/>
          <p:cNvSpPr>
            <a:spLocks noGrp="1"/>
          </p:cNvSpPr>
          <p:nvPr>
            <p:ph type="subTitle" idx="1"/>
          </p:nvPr>
        </p:nvSpPr>
        <p:spPr>
          <a:xfrm>
            <a:off x="1371600" y="2971800"/>
            <a:ext cx="6019800" cy="2895600"/>
          </a:xfrm>
        </p:spPr>
        <p:txBody>
          <a:bodyPr>
            <a:normAutofit fontScale="92500" lnSpcReduction="10000"/>
          </a:bodyPr>
          <a:lstStyle/>
          <a:p>
            <a:pPr marR="0" algn="ctr" eaLnBrk="1" hangingPunct="1"/>
            <a:r>
              <a:rPr lang="en-US" dirty="0" smtClean="0">
                <a:solidFill>
                  <a:schemeClr val="tx1"/>
                </a:solidFill>
              </a:rPr>
              <a:t>Young bees must consume large quantities of pollen in the first two weeks of their adult life.</a:t>
            </a:r>
          </a:p>
          <a:p>
            <a:pPr marR="0" algn="ctr" eaLnBrk="1" hangingPunct="1"/>
            <a:endParaRPr lang="en-US" dirty="0" smtClean="0">
              <a:solidFill>
                <a:schemeClr val="tx1"/>
              </a:solidFill>
            </a:endParaRPr>
          </a:p>
          <a:p>
            <a:pPr marR="0" algn="ctr" eaLnBrk="1" hangingPunct="1"/>
            <a:r>
              <a:rPr lang="en-US" dirty="0" smtClean="0">
                <a:solidFill>
                  <a:schemeClr val="tx1"/>
                </a:solidFill>
              </a:rPr>
              <a:t>The consumption could last up to five days of age.</a:t>
            </a:r>
          </a:p>
          <a:p>
            <a:pPr marR="0" eaLnBrk="1" hangingPunct="1"/>
            <a:endParaRPr lang="en-US" dirty="0" smtClean="0"/>
          </a:p>
        </p:txBody>
      </p:sp>
      <p:sp>
        <p:nvSpPr>
          <p:cNvPr id="22533" name="Slide Number Placeholder 4"/>
          <p:cNvSpPr>
            <a:spLocks noGrp="1"/>
          </p:cNvSpPr>
          <p:nvPr>
            <p:ph type="sldNum" sz="quarter" idx="12"/>
          </p:nvPr>
        </p:nvSpPr>
        <p:spPr/>
        <p:txBody>
          <a:bodyPr/>
          <a:lstStyle/>
          <a:p>
            <a:pPr>
              <a:defRPr/>
            </a:pPr>
            <a:fld id="{EADEF9B1-324D-4292-9F75-254256F0ABA8}" type="slidenum">
              <a:rPr lang="en-US"/>
              <a:pPr>
                <a:defRPr/>
              </a:pPr>
              <a:t>4</a:t>
            </a:fld>
            <a:endParaRPr lang="en-US"/>
          </a:p>
        </p:txBody>
      </p:sp>
      <p:pic>
        <p:nvPicPr>
          <p:cNvPr id="2" name="Picture 1"/>
          <p:cNvPicPr>
            <a:picLocks noChangeAspect="1"/>
          </p:cNvPicPr>
          <p:nvPr/>
        </p:nvPicPr>
        <p:blipFill>
          <a:blip r:embed="rId2" cstate="print"/>
          <a:stretch>
            <a:fillRect/>
          </a:stretch>
        </p:blipFill>
        <p:spPr>
          <a:xfrm>
            <a:off x="3755571" y="210312"/>
            <a:ext cx="4931229" cy="2761488"/>
          </a:xfrm>
          <a:prstGeom prst="rect">
            <a:avLst/>
          </a:prstGeom>
        </p:spPr>
      </p:pic>
    </p:spTree>
    <p:extLst>
      <p:ext uri="{BB962C8B-B14F-4D97-AF65-F5344CB8AC3E}">
        <p14:creationId xmlns:p14="http://schemas.microsoft.com/office/powerpoint/2010/main" xmlns="" val="13540643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248400" y="0"/>
            <a:ext cx="2895600" cy="6858000"/>
          </a:xfrm>
        </p:spPr>
        <p:txBody>
          <a:bodyPr/>
          <a:lstStyle/>
          <a:p>
            <a:pPr eaLnBrk="1" hangingPunct="1"/>
            <a:r>
              <a:rPr lang="en-US" sz="3200" smtClean="0"/>
              <a:t>Northern Buckwheat in late June: </a:t>
            </a:r>
            <a:br>
              <a:rPr lang="en-US" sz="3200" smtClean="0"/>
            </a:br>
            <a:r>
              <a:rPr lang="en-US" sz="3200" smtClean="0"/>
              <a:t/>
            </a:r>
            <a:br>
              <a:rPr lang="en-US" sz="3200" smtClean="0"/>
            </a:br>
            <a:r>
              <a:rPr lang="en-US" sz="3200" smtClean="0"/>
              <a:t>One of many buckwheats in the region</a:t>
            </a:r>
            <a:br>
              <a:rPr lang="en-US" sz="3200" smtClean="0"/>
            </a:br>
            <a:r>
              <a:rPr lang="en-US" sz="3200" smtClean="0"/>
              <a:t/>
            </a:r>
            <a:br>
              <a:rPr lang="en-US" sz="3200" smtClean="0"/>
            </a:br>
            <a:r>
              <a:rPr lang="en-US" sz="3200" smtClean="0"/>
              <a:t>Very important summer nectar and pollen source</a:t>
            </a:r>
          </a:p>
        </p:txBody>
      </p:sp>
      <p:pic>
        <p:nvPicPr>
          <p:cNvPr id="60419" name="Picture 4" descr="DSC_0022 Eriogonum compositum"/>
          <p:cNvPicPr>
            <a:picLocks noChangeAspect="1" noChangeArrowheads="1"/>
          </p:cNvPicPr>
          <p:nvPr/>
        </p:nvPicPr>
        <p:blipFill>
          <a:blip r:embed="rId3" cstate="print"/>
          <a:srcRect l="20744" t="2550" r="15259"/>
          <a:stretch>
            <a:fillRect/>
          </a:stretch>
        </p:blipFill>
        <p:spPr bwMode="auto">
          <a:xfrm>
            <a:off x="838200" y="762000"/>
            <a:ext cx="5411788" cy="547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38200" y="0"/>
            <a:ext cx="8305800" cy="1143000"/>
          </a:xfrm>
        </p:spPr>
        <p:txBody>
          <a:bodyPr/>
          <a:lstStyle/>
          <a:p>
            <a:pPr eaLnBrk="1" hangingPunct="1"/>
            <a:r>
              <a:rPr lang="en-US" sz="3600" smtClean="0"/>
              <a:t>Honeybee on a yellow flowered Northern Buckwheat</a:t>
            </a:r>
          </a:p>
        </p:txBody>
      </p:sp>
      <p:sp>
        <p:nvSpPr>
          <p:cNvPr id="62467" name="Rectangle 3"/>
          <p:cNvSpPr>
            <a:spLocks noGrp="1" noChangeArrowheads="1"/>
          </p:cNvSpPr>
          <p:nvPr>
            <p:ph type="body" idx="1"/>
          </p:nvPr>
        </p:nvSpPr>
        <p:spPr/>
        <p:txBody>
          <a:bodyPr/>
          <a:lstStyle/>
          <a:p>
            <a:pPr eaLnBrk="1" hangingPunct="1"/>
            <a:endParaRPr lang="en-US" smtClean="0"/>
          </a:p>
        </p:txBody>
      </p:sp>
      <p:pic>
        <p:nvPicPr>
          <p:cNvPr id="62468" name="Picture 5" descr="DSC_0197"/>
          <p:cNvPicPr>
            <a:picLocks noChangeAspect="1" noChangeArrowheads="1"/>
          </p:cNvPicPr>
          <p:nvPr/>
        </p:nvPicPr>
        <p:blipFill>
          <a:blip r:embed="rId3" cstate="print"/>
          <a:srcRect l="9145" t="8749"/>
          <a:stretch>
            <a:fillRect/>
          </a:stretch>
        </p:blipFill>
        <p:spPr bwMode="auto">
          <a:xfrm>
            <a:off x="838200" y="1295400"/>
            <a:ext cx="8329613"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smtClean="0"/>
          </a:p>
        </p:txBody>
      </p:sp>
      <p:sp>
        <p:nvSpPr>
          <p:cNvPr id="64515" name="Rectangle 3"/>
          <p:cNvSpPr>
            <a:spLocks noGrp="1" noChangeArrowheads="1"/>
          </p:cNvSpPr>
          <p:nvPr>
            <p:ph type="body" idx="1"/>
          </p:nvPr>
        </p:nvSpPr>
        <p:spPr/>
        <p:txBody>
          <a:bodyPr/>
          <a:lstStyle/>
          <a:p>
            <a:pPr eaLnBrk="1" hangingPunct="1"/>
            <a:endParaRPr lang="en-US" smtClean="0"/>
          </a:p>
        </p:txBody>
      </p:sp>
      <p:pic>
        <p:nvPicPr>
          <p:cNvPr id="64516" name="Picture 4" descr="DSC_0201"/>
          <p:cNvPicPr>
            <a:picLocks noChangeAspect="1" noChangeArrowheads="1"/>
          </p:cNvPicPr>
          <p:nvPr/>
        </p:nvPicPr>
        <p:blipFill>
          <a:blip r:embed="rId2" cstate="print"/>
          <a:srcRect l="5544" r="11304" b="6209"/>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38200" y="0"/>
            <a:ext cx="8305800" cy="1219200"/>
          </a:xfrm>
        </p:spPr>
        <p:txBody>
          <a:bodyPr/>
          <a:lstStyle/>
          <a:p>
            <a:pPr eaLnBrk="1" hangingPunct="1"/>
            <a:r>
              <a:rPr lang="en-US" sz="3600" smtClean="0"/>
              <a:t>Wild Coralbells (</a:t>
            </a:r>
            <a:r>
              <a:rPr lang="en-US" sz="3600" i="1" smtClean="0"/>
              <a:t>Heuchera cylindrica</a:t>
            </a:r>
            <a:r>
              <a:rPr lang="en-US" sz="3600" smtClean="0"/>
              <a:t>)</a:t>
            </a:r>
          </a:p>
        </p:txBody>
      </p:sp>
      <p:pic>
        <p:nvPicPr>
          <p:cNvPr id="66563" name="Picture 4" descr="DSC_0075"/>
          <p:cNvPicPr>
            <a:picLocks noGrp="1" noChangeAspect="1" noChangeArrowheads="1"/>
          </p:cNvPicPr>
          <p:nvPr>
            <p:ph type="body" idx="1"/>
          </p:nvPr>
        </p:nvPicPr>
        <p:blipFill>
          <a:blip r:embed="rId3" cstate="print"/>
          <a:srcRect/>
          <a:stretch>
            <a:fillRect/>
          </a:stretch>
        </p:blipFill>
        <p:spPr>
          <a:xfrm>
            <a:off x="825500" y="1327150"/>
            <a:ext cx="8318500" cy="5530850"/>
          </a:xfr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38200" y="0"/>
            <a:ext cx="8305800" cy="1143000"/>
          </a:xfrm>
        </p:spPr>
        <p:txBody>
          <a:bodyPr/>
          <a:lstStyle/>
          <a:p>
            <a:pPr eaLnBrk="1" hangingPunct="1"/>
            <a:r>
              <a:rPr lang="en-US" sz="3200" smtClean="0"/>
              <a:t>Asclepias speciosa, Showy Milkweed, is one of several regional milkweed species</a:t>
            </a:r>
          </a:p>
        </p:txBody>
      </p:sp>
      <p:sp>
        <p:nvSpPr>
          <p:cNvPr id="68611" name="Rectangle 3"/>
          <p:cNvSpPr>
            <a:spLocks noGrp="1" noChangeArrowheads="1"/>
          </p:cNvSpPr>
          <p:nvPr>
            <p:ph type="body" idx="1"/>
          </p:nvPr>
        </p:nvSpPr>
        <p:spPr/>
        <p:txBody>
          <a:bodyPr/>
          <a:lstStyle/>
          <a:p>
            <a:pPr eaLnBrk="1" hangingPunct="1"/>
            <a:endParaRPr lang="en-US" smtClean="0"/>
          </a:p>
        </p:txBody>
      </p:sp>
      <p:pic>
        <p:nvPicPr>
          <p:cNvPr id="68612" name="Picture 4" descr="DSC_0038"/>
          <p:cNvPicPr>
            <a:picLocks noChangeAspect="1" noChangeArrowheads="1"/>
          </p:cNvPicPr>
          <p:nvPr/>
        </p:nvPicPr>
        <p:blipFill>
          <a:blip r:embed="rId3" cstate="print"/>
          <a:srcRect l="9143" r="261" b="5000"/>
          <a:stretch>
            <a:fillRect/>
          </a:stretch>
        </p:blipFill>
        <p:spPr bwMode="auto">
          <a:xfrm>
            <a:off x="838200" y="1066800"/>
            <a:ext cx="83058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838200" y="0"/>
            <a:ext cx="8305800" cy="762000"/>
          </a:xfrm>
        </p:spPr>
        <p:txBody>
          <a:bodyPr/>
          <a:lstStyle/>
          <a:p>
            <a:pPr eaLnBrk="1" hangingPunct="1"/>
            <a:r>
              <a:rPr lang="en-US" sz="2800" smtClean="0"/>
              <a:t>OOPS!  </a:t>
            </a:r>
            <a:br>
              <a:rPr lang="en-US" sz="2800" smtClean="0"/>
            </a:br>
            <a:r>
              <a:rPr lang="en-US" sz="2800" smtClean="0"/>
              <a:t>Sticky Purple Geranium holds a nasty surprise</a:t>
            </a:r>
          </a:p>
        </p:txBody>
      </p:sp>
      <p:sp>
        <p:nvSpPr>
          <p:cNvPr id="72707" name="Rectangle 3"/>
          <p:cNvSpPr>
            <a:spLocks noGrp="1" noChangeArrowheads="1"/>
          </p:cNvSpPr>
          <p:nvPr>
            <p:ph type="body" idx="1"/>
          </p:nvPr>
        </p:nvSpPr>
        <p:spPr/>
        <p:txBody>
          <a:bodyPr/>
          <a:lstStyle/>
          <a:p>
            <a:pPr eaLnBrk="1" hangingPunct="1"/>
            <a:endParaRPr lang="en-US" smtClean="0"/>
          </a:p>
        </p:txBody>
      </p:sp>
      <p:pic>
        <p:nvPicPr>
          <p:cNvPr id="72708" name="Picture 4" descr="Flower spider Honeybee GEVI"/>
          <p:cNvPicPr>
            <a:picLocks noChangeAspect="1" noChangeArrowheads="1"/>
          </p:cNvPicPr>
          <p:nvPr/>
        </p:nvPicPr>
        <p:blipFill>
          <a:blip r:embed="rId2" cstate="print"/>
          <a:srcRect l="5818" t="1250" r="3584"/>
          <a:stretch>
            <a:fillRect/>
          </a:stretch>
        </p:blipFill>
        <p:spPr bwMode="auto">
          <a:xfrm>
            <a:off x="838200" y="838200"/>
            <a:ext cx="8305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July Plants for Honeybees</a:t>
            </a:r>
          </a:p>
        </p:txBody>
      </p:sp>
      <p:sp>
        <p:nvSpPr>
          <p:cNvPr id="73731" name="Rectangle 3"/>
          <p:cNvSpPr>
            <a:spLocks noGrp="1" noChangeArrowheads="1"/>
          </p:cNvSpPr>
          <p:nvPr>
            <p:ph type="body" idx="1"/>
          </p:nvPr>
        </p:nvSpPr>
        <p:spPr/>
        <p:txBody>
          <a:bodyPr/>
          <a:lstStyle/>
          <a:p>
            <a:pPr eaLnBrk="1" hangingPunct="1"/>
            <a:r>
              <a:rPr lang="en-US" sz="2800" smtClean="0"/>
              <a:t>Midwestern natives fill the bill for mid-summer foraging honeybees</a:t>
            </a:r>
          </a:p>
          <a:p>
            <a:pPr lvl="1" eaLnBrk="1" hangingPunct="1"/>
            <a:r>
              <a:rPr lang="en-US" sz="2400" smtClean="0"/>
              <a:t>Echinacea</a:t>
            </a:r>
          </a:p>
          <a:p>
            <a:pPr lvl="1" eaLnBrk="1" hangingPunct="1"/>
            <a:r>
              <a:rPr lang="en-US" sz="2400" smtClean="0"/>
              <a:t>Penstemon species (local and midwestern)</a:t>
            </a:r>
          </a:p>
          <a:p>
            <a:pPr lvl="1" eaLnBrk="1" hangingPunct="1"/>
            <a:r>
              <a:rPr lang="en-US" sz="2400" smtClean="0"/>
              <a:t>Orange milkweed (</a:t>
            </a:r>
            <a:r>
              <a:rPr lang="en-US" sz="2400" i="1" smtClean="0"/>
              <a:t>Asclepias tuberosa</a:t>
            </a:r>
            <a:r>
              <a:rPr lang="en-US" sz="2400" smtClean="0"/>
              <a:t>)</a:t>
            </a:r>
          </a:p>
          <a:p>
            <a:pPr lvl="1" eaLnBrk="1" hangingPunct="1"/>
            <a:r>
              <a:rPr lang="en-US" sz="2400" smtClean="0"/>
              <a:t>Anise hyssop (</a:t>
            </a:r>
            <a:r>
              <a:rPr lang="en-US" sz="2400" i="1" smtClean="0"/>
              <a:t>Agastache foeniculum</a:t>
            </a:r>
            <a:r>
              <a:rPr lang="en-US" sz="2400" smtClean="0"/>
              <a:t>)</a:t>
            </a:r>
          </a:p>
          <a:p>
            <a:pPr eaLnBrk="1" hangingPunct="1"/>
            <a:endParaRPr lang="en-US" sz="2800" smtClean="0"/>
          </a:p>
          <a:p>
            <a:pPr eaLnBrk="1" hangingPunct="1"/>
            <a:r>
              <a:rPr lang="en-US" sz="2600" smtClean="0"/>
              <a:t>Western natives </a:t>
            </a:r>
          </a:p>
          <a:p>
            <a:pPr lvl="1" eaLnBrk="1" hangingPunct="1"/>
            <a:r>
              <a:rPr lang="en-US" sz="2200" smtClean="0"/>
              <a:t>Blanket Flower </a:t>
            </a:r>
          </a:p>
          <a:p>
            <a:pPr lvl="1" eaLnBrk="1" hangingPunct="1"/>
            <a:r>
              <a:rPr lang="en-US" sz="2200" smtClean="0"/>
              <a:t>Fernbush</a:t>
            </a:r>
          </a:p>
          <a:p>
            <a:pPr lvl="1" eaLnBrk="1" hangingPunct="1"/>
            <a:endParaRPr lang="en-US" sz="2400" smtClean="0"/>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0"/>
            <a:ext cx="8305800" cy="1143000"/>
          </a:xfrm>
        </p:spPr>
        <p:txBody>
          <a:bodyPr/>
          <a:lstStyle/>
          <a:p>
            <a:pPr eaLnBrk="1" hangingPunct="1"/>
            <a:r>
              <a:rPr lang="en-US" sz="3600" smtClean="0"/>
              <a:t>Well known midwestern native, Purple Coneflower (</a:t>
            </a:r>
            <a:r>
              <a:rPr lang="en-US" sz="3600" i="1" smtClean="0"/>
              <a:t>Echinacea purpurea)</a:t>
            </a:r>
            <a:endParaRPr lang="en-US" sz="3600" smtClean="0"/>
          </a:p>
        </p:txBody>
      </p:sp>
      <p:sp>
        <p:nvSpPr>
          <p:cNvPr id="74755" name="Rectangle 3"/>
          <p:cNvSpPr>
            <a:spLocks noGrp="1" noChangeArrowheads="1"/>
          </p:cNvSpPr>
          <p:nvPr>
            <p:ph type="body" idx="1"/>
          </p:nvPr>
        </p:nvSpPr>
        <p:spPr/>
        <p:txBody>
          <a:bodyPr/>
          <a:lstStyle/>
          <a:p>
            <a:pPr eaLnBrk="1" hangingPunct="1"/>
            <a:endParaRPr lang="en-US" smtClean="0"/>
          </a:p>
        </p:txBody>
      </p:sp>
      <p:pic>
        <p:nvPicPr>
          <p:cNvPr id="74756" name="Picture 4" descr="DSC_0178"/>
          <p:cNvPicPr>
            <a:picLocks noChangeAspect="1" noChangeArrowheads="1"/>
          </p:cNvPicPr>
          <p:nvPr/>
        </p:nvPicPr>
        <p:blipFill>
          <a:blip r:embed="rId2" cstate="print"/>
          <a:srcRect t="1057" r="5644"/>
          <a:stretch>
            <a:fillRect/>
          </a:stretch>
        </p:blipFill>
        <p:spPr bwMode="auto">
          <a:xfrm>
            <a:off x="838200" y="1066800"/>
            <a:ext cx="8305800" cy="5791200"/>
          </a:xfrm>
          <a:prstGeom prst="rect">
            <a:avLst/>
          </a:prstGeom>
          <a:noFill/>
          <a:ln w="9525">
            <a:noFill/>
            <a:miter lim="800000"/>
            <a:headEnd/>
            <a:tailEnd/>
          </a:ln>
        </p:spPr>
      </p:pic>
      <p:pic>
        <p:nvPicPr>
          <p:cNvPr id="206854" name="Picture 6" descr="117"/>
          <p:cNvPicPr>
            <a:picLocks noChangeAspect="1" noChangeArrowheads="1"/>
          </p:cNvPicPr>
          <p:nvPr/>
        </p:nvPicPr>
        <p:blipFill>
          <a:blip r:embed="rId3" cstate="print"/>
          <a:srcRect l="15913" t="36250" r="31723"/>
          <a:stretch>
            <a:fillRect/>
          </a:stretch>
        </p:blipFill>
        <p:spPr bwMode="auto">
          <a:xfrm>
            <a:off x="2590800" y="2667000"/>
            <a:ext cx="480060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6854"/>
                                        </p:tgtEl>
                                        <p:attrNameLst>
                                          <p:attrName>style.visibility</p:attrName>
                                        </p:attrNameLst>
                                      </p:cBhvr>
                                      <p:to>
                                        <p:strVal val="visible"/>
                                      </p:to>
                                    </p:set>
                                    <p:anim calcmode="lin" valueType="num">
                                      <p:cBhvr>
                                        <p:cTn id="7" dur="500" fill="hold"/>
                                        <p:tgtEl>
                                          <p:spTgt spid="206854"/>
                                        </p:tgtEl>
                                        <p:attrNameLst>
                                          <p:attrName>ppt_w</p:attrName>
                                        </p:attrNameLst>
                                      </p:cBhvr>
                                      <p:tavLst>
                                        <p:tav tm="0">
                                          <p:val>
                                            <p:fltVal val="0"/>
                                          </p:val>
                                        </p:tav>
                                        <p:tav tm="100000">
                                          <p:val>
                                            <p:strVal val="#ppt_w"/>
                                          </p:val>
                                        </p:tav>
                                      </p:tavLst>
                                    </p:anim>
                                    <p:anim calcmode="lin" valueType="num">
                                      <p:cBhvr>
                                        <p:cTn id="8" dur="500" fill="hold"/>
                                        <p:tgtEl>
                                          <p:spTgt spid="206854"/>
                                        </p:tgtEl>
                                        <p:attrNameLst>
                                          <p:attrName>ppt_h</p:attrName>
                                        </p:attrNameLst>
                                      </p:cBhvr>
                                      <p:tavLst>
                                        <p:tav tm="0">
                                          <p:val>
                                            <p:fltVal val="0"/>
                                          </p:val>
                                        </p:tav>
                                        <p:tav tm="100000">
                                          <p:val>
                                            <p:strVal val="#ppt_h"/>
                                          </p:val>
                                        </p:tav>
                                      </p:tavLst>
                                    </p:anim>
                                    <p:animEffect transition="in" filter="fade">
                                      <p:cBhvr>
                                        <p:cTn id="9" dur="500"/>
                                        <p:tgtEl>
                                          <p:spTgt spid="206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838200" y="0"/>
            <a:ext cx="8305800" cy="1143000"/>
          </a:xfrm>
        </p:spPr>
        <p:txBody>
          <a:bodyPr/>
          <a:lstStyle/>
          <a:p>
            <a:pPr eaLnBrk="1" hangingPunct="1"/>
            <a:r>
              <a:rPr lang="en-US" smtClean="0"/>
              <a:t>‘Mystica’ </a:t>
            </a:r>
            <a:r>
              <a:rPr lang="en-US" i="1" smtClean="0"/>
              <a:t>Penstemon digitalis</a:t>
            </a:r>
          </a:p>
        </p:txBody>
      </p:sp>
      <p:sp>
        <p:nvSpPr>
          <p:cNvPr id="75779" name="Rectangle 3"/>
          <p:cNvSpPr>
            <a:spLocks noGrp="1" noChangeArrowheads="1"/>
          </p:cNvSpPr>
          <p:nvPr>
            <p:ph type="body" idx="1"/>
          </p:nvPr>
        </p:nvSpPr>
        <p:spPr/>
        <p:txBody>
          <a:bodyPr/>
          <a:lstStyle/>
          <a:p>
            <a:pPr eaLnBrk="1" hangingPunct="1"/>
            <a:endParaRPr lang="en-US" smtClean="0"/>
          </a:p>
        </p:txBody>
      </p:sp>
      <p:pic>
        <p:nvPicPr>
          <p:cNvPr id="75780" name="Picture 4" descr="DSC_0046"/>
          <p:cNvPicPr>
            <a:picLocks noChangeAspect="1" noChangeArrowheads="1"/>
          </p:cNvPicPr>
          <p:nvPr/>
        </p:nvPicPr>
        <p:blipFill>
          <a:blip r:embed="rId3" cstate="print"/>
          <a:srcRect l="4987" t="3751" r="4416"/>
          <a:stretch>
            <a:fillRect/>
          </a:stretch>
        </p:blipFill>
        <p:spPr bwMode="auto">
          <a:xfrm>
            <a:off x="838200" y="990600"/>
            <a:ext cx="83058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838200" y="0"/>
            <a:ext cx="8305800" cy="1143000"/>
          </a:xfrm>
        </p:spPr>
        <p:txBody>
          <a:bodyPr/>
          <a:lstStyle/>
          <a:p>
            <a:pPr eaLnBrk="1" hangingPunct="1"/>
            <a:r>
              <a:rPr lang="en-US" sz="3200" smtClean="0"/>
              <a:t>A midwestern native important for the Monarch Butterfly  (</a:t>
            </a:r>
            <a:r>
              <a:rPr lang="en-US" sz="3200" i="1" smtClean="0"/>
              <a:t>Asclepias tuberosa</a:t>
            </a:r>
            <a:r>
              <a:rPr lang="en-US" sz="3200" smtClean="0"/>
              <a:t>)</a:t>
            </a:r>
          </a:p>
        </p:txBody>
      </p:sp>
      <p:sp>
        <p:nvSpPr>
          <p:cNvPr id="79875" name="Rectangle 3"/>
          <p:cNvSpPr>
            <a:spLocks noGrp="1" noChangeArrowheads="1"/>
          </p:cNvSpPr>
          <p:nvPr>
            <p:ph type="body" idx="1"/>
          </p:nvPr>
        </p:nvSpPr>
        <p:spPr/>
        <p:txBody>
          <a:bodyPr/>
          <a:lstStyle/>
          <a:p>
            <a:pPr eaLnBrk="1" hangingPunct="1"/>
            <a:endParaRPr lang="en-US" smtClean="0"/>
          </a:p>
        </p:txBody>
      </p:sp>
      <p:pic>
        <p:nvPicPr>
          <p:cNvPr id="79876" name="Picture 4" descr="DSC_0036"/>
          <p:cNvPicPr>
            <a:picLocks noChangeAspect="1" noChangeArrowheads="1"/>
          </p:cNvPicPr>
          <p:nvPr/>
        </p:nvPicPr>
        <p:blipFill>
          <a:blip r:embed="rId3" cstate="print"/>
          <a:srcRect/>
          <a:stretch>
            <a:fillRect/>
          </a:stretch>
        </p:blipFill>
        <p:spPr bwMode="auto">
          <a:xfrm>
            <a:off x="838200" y="1387475"/>
            <a:ext cx="8226425" cy="547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2"/>
          <p:cNvSpPr>
            <a:spLocks noGrp="1"/>
          </p:cNvSpPr>
          <p:nvPr>
            <p:ph type="sldNum" sz="quarter" idx="12"/>
          </p:nvPr>
        </p:nvSpPr>
        <p:spPr/>
        <p:txBody>
          <a:bodyPr/>
          <a:lstStyle/>
          <a:p>
            <a:pPr>
              <a:defRPr/>
            </a:pPr>
            <a:fld id="{67894FE7-55CB-4290-B80F-615020226D55}" type="slidenum">
              <a:rPr lang="en-US"/>
              <a:pPr>
                <a:defRPr/>
              </a:pPr>
              <a:t>5</a:t>
            </a:fld>
            <a:endParaRPr lang="en-US"/>
          </a:p>
        </p:txBody>
      </p:sp>
      <p:sp>
        <p:nvSpPr>
          <p:cNvPr id="22532" name="TextBox 4"/>
          <p:cNvSpPr txBox="1">
            <a:spLocks noChangeArrowheads="1"/>
          </p:cNvSpPr>
          <p:nvPr/>
        </p:nvSpPr>
        <p:spPr bwMode="auto">
          <a:xfrm>
            <a:off x="762000" y="3505200"/>
            <a:ext cx="7848600" cy="2308324"/>
          </a:xfrm>
          <a:prstGeom prst="rect">
            <a:avLst/>
          </a:prstGeom>
          <a:noFill/>
          <a:ln w="9525">
            <a:noFill/>
            <a:miter lim="800000"/>
            <a:headEnd/>
            <a:tailEnd/>
          </a:ln>
        </p:spPr>
        <p:txBody>
          <a:bodyPr wrap="square">
            <a:spAutoFit/>
          </a:bodyPr>
          <a:lstStyle/>
          <a:p>
            <a:pPr marL="342900" indent="-342900">
              <a:buFont typeface="Arial"/>
              <a:buChar char="•"/>
            </a:pPr>
            <a:r>
              <a:rPr lang="en-US" sz="2400" dirty="0"/>
              <a:t>Pollen is a fine to coarse powder containing the </a:t>
            </a:r>
            <a:r>
              <a:rPr lang="en-US" sz="2400" dirty="0" err="1"/>
              <a:t>microgametophytes</a:t>
            </a:r>
            <a:r>
              <a:rPr lang="en-US" sz="2400" dirty="0"/>
              <a:t> of seed plants, which produce </a:t>
            </a:r>
            <a:r>
              <a:rPr lang="en-US" sz="2400" dirty="0" smtClean="0"/>
              <a:t>the male </a:t>
            </a:r>
            <a:r>
              <a:rPr lang="en-US" sz="2400" dirty="0"/>
              <a:t>gametes (sperm cells).  </a:t>
            </a:r>
            <a:endParaRPr lang="en-US" sz="2400" dirty="0" smtClean="0"/>
          </a:p>
          <a:p>
            <a:pPr marL="342900" indent="-342900">
              <a:buFont typeface="Arial"/>
              <a:buChar char="•"/>
            </a:pPr>
            <a:endParaRPr lang="en-US" sz="2400" dirty="0" smtClean="0"/>
          </a:p>
          <a:p>
            <a:pPr marL="342900" indent="-342900">
              <a:buFont typeface="Arial"/>
              <a:buChar char="•"/>
            </a:pPr>
            <a:r>
              <a:rPr lang="en-US" sz="2400" dirty="0" smtClean="0"/>
              <a:t>The </a:t>
            </a:r>
            <a:r>
              <a:rPr lang="en-US" sz="2400" dirty="0"/>
              <a:t>individual pollen </a:t>
            </a:r>
            <a:r>
              <a:rPr lang="en-US" sz="2400" dirty="0" smtClean="0"/>
              <a:t>grains are </a:t>
            </a:r>
            <a:r>
              <a:rPr lang="en-US" sz="2400" dirty="0"/>
              <a:t>small enough to require magnification to see detail.</a:t>
            </a:r>
          </a:p>
        </p:txBody>
      </p:sp>
      <p:sp>
        <p:nvSpPr>
          <p:cNvPr id="6" name="TextBox 5"/>
          <p:cNvSpPr txBox="1"/>
          <p:nvPr/>
        </p:nvSpPr>
        <p:spPr>
          <a:xfrm>
            <a:off x="1447800" y="1143000"/>
            <a:ext cx="2667000" cy="646331"/>
          </a:xfrm>
          <a:prstGeom prst="rect">
            <a:avLst/>
          </a:prstGeom>
          <a:noFill/>
        </p:spPr>
        <p:txBody>
          <a:bodyPr wrap="square" rtlCol="0">
            <a:spAutoFit/>
          </a:bodyPr>
          <a:lstStyle/>
          <a:p>
            <a:r>
              <a:rPr lang="en-US" sz="3600" dirty="0" smtClean="0"/>
              <a:t>POLLEN</a:t>
            </a:r>
            <a:endParaRPr lang="en-US" sz="3600" dirty="0"/>
          </a:p>
        </p:txBody>
      </p:sp>
      <p:pic>
        <p:nvPicPr>
          <p:cNvPr id="5" name="Picture 4" descr="http://upload.wikimedia.org/wikipedia/commons/thumb/a/a4/Misc_pollen.jpg/250px-Misc_pollen.jpg">
            <a:hlinkClick r:id="rId3"/>
          </p:cNvPr>
          <p:cNvPicPr>
            <a:picLocks noChangeAspect="1" noChangeArrowheads="1"/>
          </p:cNvPicPr>
          <p:nvPr/>
        </p:nvPicPr>
        <p:blipFill>
          <a:blip r:embed="rId4" cstate="print"/>
          <a:srcRect/>
          <a:stretch>
            <a:fillRect/>
          </a:stretch>
        </p:blipFill>
        <p:spPr bwMode="auto">
          <a:xfrm>
            <a:off x="3886200" y="-838200"/>
            <a:ext cx="5414211" cy="4114800"/>
          </a:xfrm>
          <a:prstGeom prst="rect">
            <a:avLst/>
          </a:prstGeom>
          <a:noFill/>
          <a:ln w="9525">
            <a:noFill/>
            <a:miter lim="800000"/>
            <a:headEnd/>
            <a:tailEnd/>
          </a:ln>
        </p:spPr>
      </p:pic>
    </p:spTree>
    <p:extLst>
      <p:ext uri="{BB962C8B-B14F-4D97-AF65-F5344CB8AC3E}">
        <p14:creationId xmlns:p14="http://schemas.microsoft.com/office/powerpoint/2010/main" xmlns="" val="32359975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838200" y="0"/>
            <a:ext cx="3733800" cy="6858000"/>
          </a:xfrm>
        </p:spPr>
        <p:txBody>
          <a:bodyPr/>
          <a:lstStyle/>
          <a:p>
            <a:pPr eaLnBrk="1" hangingPunct="1">
              <a:buFontTx/>
              <a:buNone/>
            </a:pPr>
            <a:r>
              <a:rPr lang="en-US" smtClean="0"/>
              <a:t>A famous North American Native bee plant:</a:t>
            </a:r>
          </a:p>
          <a:p>
            <a:pPr eaLnBrk="1" hangingPunct="1">
              <a:buFontTx/>
              <a:buNone/>
            </a:pPr>
            <a:endParaRPr lang="en-US" smtClean="0"/>
          </a:p>
          <a:p>
            <a:pPr eaLnBrk="1" hangingPunct="1">
              <a:buFontTx/>
              <a:buNone/>
            </a:pPr>
            <a:r>
              <a:rPr lang="en-US" smtClean="0"/>
              <a:t>Anise Hyssop – </a:t>
            </a:r>
            <a:r>
              <a:rPr lang="en-US" i="1" smtClean="0"/>
              <a:t>Agastache foeniculum</a:t>
            </a:r>
          </a:p>
          <a:p>
            <a:pPr eaLnBrk="1" hangingPunct="1">
              <a:buFontTx/>
              <a:buNone/>
            </a:pPr>
            <a:endParaRPr lang="en-US" smtClean="0"/>
          </a:p>
          <a:p>
            <a:pPr eaLnBrk="1" hangingPunct="1">
              <a:buFontTx/>
              <a:buNone/>
            </a:pPr>
            <a:r>
              <a:rPr lang="en-US" smtClean="0"/>
              <a:t>This is a cultivar named ‘Golden Jubilee’</a:t>
            </a:r>
          </a:p>
        </p:txBody>
      </p:sp>
      <p:pic>
        <p:nvPicPr>
          <p:cNvPr id="86019" name="Picture 3" descr="DSC_0177"/>
          <p:cNvPicPr>
            <a:picLocks noChangeAspect="1" noChangeArrowheads="1"/>
          </p:cNvPicPr>
          <p:nvPr/>
        </p:nvPicPr>
        <p:blipFill>
          <a:blip r:embed="rId3" cstate="print"/>
          <a:srcRect/>
          <a:stretch>
            <a:fillRect/>
          </a:stretch>
        </p:blipFill>
        <p:spPr bwMode="auto">
          <a:xfrm>
            <a:off x="4584700" y="0"/>
            <a:ext cx="4559300"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838200" y="0"/>
            <a:ext cx="8305800" cy="1143000"/>
          </a:xfrm>
        </p:spPr>
        <p:txBody>
          <a:bodyPr/>
          <a:lstStyle/>
          <a:p>
            <a:pPr eaLnBrk="1" hangingPunct="1"/>
            <a:r>
              <a:rPr lang="en-US" sz="3600" smtClean="0"/>
              <a:t>Anise Hyssop is very long-blooming: July thru late September</a:t>
            </a:r>
          </a:p>
        </p:txBody>
      </p:sp>
      <p:sp>
        <p:nvSpPr>
          <p:cNvPr id="88067" name="Rectangle 3"/>
          <p:cNvSpPr>
            <a:spLocks noGrp="1" noChangeArrowheads="1"/>
          </p:cNvSpPr>
          <p:nvPr>
            <p:ph type="body" idx="1"/>
          </p:nvPr>
        </p:nvSpPr>
        <p:spPr/>
        <p:txBody>
          <a:bodyPr/>
          <a:lstStyle/>
          <a:p>
            <a:pPr eaLnBrk="1" hangingPunct="1"/>
            <a:endParaRPr lang="en-US" smtClean="0"/>
          </a:p>
        </p:txBody>
      </p:sp>
      <p:pic>
        <p:nvPicPr>
          <p:cNvPr id="88068" name="Picture 4" descr="Bees on Anise Hyssop_0009"/>
          <p:cNvPicPr>
            <a:picLocks noChangeAspect="1" noChangeArrowheads="1"/>
          </p:cNvPicPr>
          <p:nvPr/>
        </p:nvPicPr>
        <p:blipFill>
          <a:blip r:embed="rId3" cstate="print"/>
          <a:srcRect r="8572" b="5000"/>
          <a:stretch>
            <a:fillRect/>
          </a:stretch>
        </p:blipFill>
        <p:spPr bwMode="auto">
          <a:xfrm>
            <a:off x="762000" y="1066800"/>
            <a:ext cx="8382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838200" y="0"/>
            <a:ext cx="8305800" cy="1143000"/>
          </a:xfrm>
        </p:spPr>
        <p:txBody>
          <a:bodyPr/>
          <a:lstStyle/>
          <a:p>
            <a:pPr eaLnBrk="1" hangingPunct="1"/>
            <a:r>
              <a:rPr lang="en-US" sz="3600" smtClean="0"/>
              <a:t>Many species and cultivars of Blanket Flower bloom from July thru frost</a:t>
            </a:r>
          </a:p>
        </p:txBody>
      </p:sp>
      <p:sp>
        <p:nvSpPr>
          <p:cNvPr id="92163" name="Rectangle 3"/>
          <p:cNvSpPr>
            <a:spLocks noGrp="1" noChangeArrowheads="1"/>
          </p:cNvSpPr>
          <p:nvPr>
            <p:ph type="body" idx="1"/>
          </p:nvPr>
        </p:nvSpPr>
        <p:spPr/>
        <p:txBody>
          <a:bodyPr/>
          <a:lstStyle/>
          <a:p>
            <a:pPr eaLnBrk="1" hangingPunct="1"/>
            <a:endParaRPr lang="en-US" smtClean="0"/>
          </a:p>
        </p:txBody>
      </p:sp>
      <p:pic>
        <p:nvPicPr>
          <p:cNvPr id="92164" name="Picture 4" descr="DSC_0074"/>
          <p:cNvPicPr>
            <a:picLocks noChangeAspect="1" noChangeArrowheads="1"/>
          </p:cNvPicPr>
          <p:nvPr/>
        </p:nvPicPr>
        <p:blipFill>
          <a:blip r:embed="rId2" cstate="print"/>
          <a:srcRect r="4388" b="2550"/>
          <a:stretch>
            <a:fillRect/>
          </a:stretch>
        </p:blipFill>
        <p:spPr bwMode="auto">
          <a:xfrm>
            <a:off x="825500" y="1220788"/>
            <a:ext cx="8318500" cy="5637212"/>
          </a:xfrm>
          <a:prstGeom prst="rect">
            <a:avLst/>
          </a:prstGeom>
          <a:noFill/>
          <a:ln w="9525">
            <a:noFill/>
            <a:miter lim="800000"/>
            <a:headEnd/>
            <a:tailEnd/>
          </a:ln>
        </p:spPr>
      </p:pic>
      <p:pic>
        <p:nvPicPr>
          <p:cNvPr id="323589" name="Picture 5" descr="DSC_0074"/>
          <p:cNvPicPr>
            <a:picLocks noChangeAspect="1" noChangeArrowheads="1"/>
          </p:cNvPicPr>
          <p:nvPr/>
        </p:nvPicPr>
        <p:blipFill>
          <a:blip r:embed="rId3" cstate="print"/>
          <a:srcRect l="32314" t="34500" r="38797" b="37650"/>
          <a:stretch>
            <a:fillRect/>
          </a:stretch>
        </p:blipFill>
        <p:spPr bwMode="auto">
          <a:xfrm>
            <a:off x="1143000" y="1676400"/>
            <a:ext cx="7258050" cy="4564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23589"/>
                                        </p:tgtEl>
                                        <p:attrNameLst>
                                          <p:attrName>style.visibility</p:attrName>
                                        </p:attrNameLst>
                                      </p:cBhvr>
                                      <p:to>
                                        <p:strVal val="visible"/>
                                      </p:to>
                                    </p:set>
                                    <p:anim calcmode="lin" valueType="num">
                                      <p:cBhvr>
                                        <p:cTn id="7" dur="500" fill="hold"/>
                                        <p:tgtEl>
                                          <p:spTgt spid="323589"/>
                                        </p:tgtEl>
                                        <p:attrNameLst>
                                          <p:attrName>ppt_w</p:attrName>
                                        </p:attrNameLst>
                                      </p:cBhvr>
                                      <p:tavLst>
                                        <p:tav tm="0">
                                          <p:val>
                                            <p:fltVal val="0"/>
                                          </p:val>
                                        </p:tav>
                                        <p:tav tm="100000">
                                          <p:val>
                                            <p:strVal val="#ppt_w"/>
                                          </p:val>
                                        </p:tav>
                                      </p:tavLst>
                                    </p:anim>
                                    <p:anim calcmode="lin" valueType="num">
                                      <p:cBhvr>
                                        <p:cTn id="8" dur="500" fill="hold"/>
                                        <p:tgtEl>
                                          <p:spTgt spid="323589"/>
                                        </p:tgtEl>
                                        <p:attrNameLst>
                                          <p:attrName>ppt_h</p:attrName>
                                        </p:attrNameLst>
                                      </p:cBhvr>
                                      <p:tavLst>
                                        <p:tav tm="0">
                                          <p:val>
                                            <p:fltVal val="0"/>
                                          </p:val>
                                        </p:tav>
                                        <p:tav tm="100000">
                                          <p:val>
                                            <p:strVal val="#ppt_h"/>
                                          </p:val>
                                        </p:tav>
                                      </p:tavLst>
                                    </p:anim>
                                    <p:animEffect transition="in" filter="fade">
                                      <p:cBhvr>
                                        <p:cTn id="9" dur="500"/>
                                        <p:tgtEl>
                                          <p:spTgt spid="32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Fernbush</a:t>
            </a:r>
          </a:p>
        </p:txBody>
      </p:sp>
      <p:pic>
        <p:nvPicPr>
          <p:cNvPr id="93187" name="Picture 3" descr="DSC_0056"/>
          <p:cNvPicPr>
            <a:picLocks noChangeAspect="1" noChangeArrowheads="1"/>
          </p:cNvPicPr>
          <p:nvPr/>
        </p:nvPicPr>
        <p:blipFill>
          <a:blip r:embed="rId2" cstate="print"/>
          <a:srcRect l="16624" t="-1250" r="23532"/>
          <a:stretch>
            <a:fillRect/>
          </a:stretch>
        </p:blipFill>
        <p:spPr bwMode="auto">
          <a:xfrm>
            <a:off x="838200" y="228600"/>
            <a:ext cx="5486400" cy="6172200"/>
          </a:xfrm>
          <a:prstGeom prst="rect">
            <a:avLst/>
          </a:prstGeom>
          <a:noFill/>
          <a:ln w="9525">
            <a:noFill/>
            <a:miter lim="800000"/>
            <a:headEnd/>
            <a:tailEnd/>
          </a:ln>
        </p:spPr>
      </p:pic>
      <p:sp>
        <p:nvSpPr>
          <p:cNvPr id="93188" name="Rectangle 4"/>
          <p:cNvSpPr>
            <a:spLocks noGrp="1" noChangeArrowheads="1"/>
          </p:cNvSpPr>
          <p:nvPr>
            <p:ph type="body" idx="1"/>
          </p:nvPr>
        </p:nvSpPr>
        <p:spPr>
          <a:xfrm>
            <a:off x="6324600" y="0"/>
            <a:ext cx="2819400" cy="7086600"/>
          </a:xfrm>
        </p:spPr>
        <p:txBody>
          <a:bodyPr/>
          <a:lstStyle/>
          <a:p>
            <a:pPr eaLnBrk="1" hangingPunct="1">
              <a:buFontTx/>
              <a:buNone/>
            </a:pPr>
            <a:r>
              <a:rPr lang="en-US" smtClean="0"/>
              <a:t>Fernbush</a:t>
            </a:r>
          </a:p>
          <a:p>
            <a:pPr eaLnBrk="1" hangingPunct="1"/>
            <a:endParaRPr lang="en-US" smtClean="0"/>
          </a:p>
          <a:p>
            <a:pPr eaLnBrk="1" hangingPunct="1">
              <a:buFontTx/>
              <a:buNone/>
            </a:pPr>
            <a:r>
              <a:rPr lang="en-US" smtClean="0"/>
              <a:t>   </a:t>
            </a:r>
            <a:r>
              <a:rPr lang="en-US" sz="2800" smtClean="0"/>
              <a:t>Another drought adapted rose family shrub</a:t>
            </a:r>
          </a:p>
          <a:p>
            <a:pPr eaLnBrk="1" hangingPunct="1"/>
            <a:endParaRPr lang="en-US" sz="2800" smtClean="0"/>
          </a:p>
          <a:p>
            <a:pPr eaLnBrk="1" hangingPunct="1">
              <a:buFontTx/>
              <a:buNone/>
            </a:pPr>
            <a:r>
              <a:rPr lang="en-US" smtClean="0"/>
              <a:t>   </a:t>
            </a:r>
            <a:r>
              <a:rPr lang="en-US" sz="2800" smtClean="0"/>
              <a:t>Blooms in July and may rebloom in September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August Plants for Honeybees</a:t>
            </a:r>
          </a:p>
        </p:txBody>
      </p:sp>
      <p:sp>
        <p:nvSpPr>
          <p:cNvPr id="94211" name="Rectangle 3"/>
          <p:cNvSpPr>
            <a:spLocks noGrp="1" noChangeArrowheads="1"/>
          </p:cNvSpPr>
          <p:nvPr>
            <p:ph type="body" idx="1"/>
          </p:nvPr>
        </p:nvSpPr>
        <p:spPr/>
        <p:txBody>
          <a:bodyPr/>
          <a:lstStyle/>
          <a:p>
            <a:pPr eaLnBrk="1" hangingPunct="1"/>
            <a:r>
              <a:rPr lang="en-US" smtClean="0"/>
              <a:t>North American natives</a:t>
            </a:r>
          </a:p>
          <a:p>
            <a:pPr lvl="1" eaLnBrk="1" hangingPunct="1"/>
            <a:r>
              <a:rPr lang="en-US" smtClean="0"/>
              <a:t>Rabbitbrush (regional)</a:t>
            </a:r>
          </a:p>
          <a:p>
            <a:pPr lvl="1" eaLnBrk="1" hangingPunct="1"/>
            <a:r>
              <a:rPr lang="en-US" smtClean="0"/>
              <a:t>Goldenrod – many species and cultivars</a:t>
            </a:r>
          </a:p>
          <a:p>
            <a:pPr lvl="1" eaLnBrk="1" hangingPunct="1"/>
            <a:r>
              <a:rPr lang="en-US" smtClean="0"/>
              <a:t>Sunflower </a:t>
            </a:r>
          </a:p>
          <a:p>
            <a:pPr lvl="1" eaLnBrk="1" hangingPunct="1"/>
            <a:r>
              <a:rPr lang="en-US" smtClean="0"/>
              <a:t>Liatris – 12 species </a:t>
            </a:r>
          </a:p>
          <a:p>
            <a:pPr eaLnBrk="1" hangingPunct="1"/>
            <a:endParaRPr lang="en-US" smtClean="0"/>
          </a:p>
          <a:p>
            <a:pPr eaLnBrk="1" hangingPunct="1"/>
            <a:r>
              <a:rPr lang="en-US" smtClean="0"/>
              <a:t>Native and introduced Sedums </a:t>
            </a:r>
          </a:p>
          <a:p>
            <a:pPr eaLnBrk="1" hangingPunct="1"/>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838200" y="0"/>
            <a:ext cx="8305800" cy="1143000"/>
          </a:xfrm>
        </p:spPr>
        <p:txBody>
          <a:bodyPr/>
          <a:lstStyle/>
          <a:p>
            <a:pPr eaLnBrk="1" hangingPunct="1"/>
            <a:r>
              <a:rPr lang="en-US" sz="2000" smtClean="0"/>
              <a:t>Rabbitbrush is one of the most important late nectar and pollen sources in the Columbia Basin drylands:  blooms August &amp; September</a:t>
            </a:r>
          </a:p>
        </p:txBody>
      </p:sp>
      <p:sp>
        <p:nvSpPr>
          <p:cNvPr id="95235" name="Rectangle 3"/>
          <p:cNvSpPr>
            <a:spLocks noGrp="1" noChangeArrowheads="1"/>
          </p:cNvSpPr>
          <p:nvPr>
            <p:ph type="body" idx="1"/>
          </p:nvPr>
        </p:nvSpPr>
        <p:spPr/>
        <p:txBody>
          <a:bodyPr/>
          <a:lstStyle/>
          <a:p>
            <a:pPr eaLnBrk="1" hangingPunct="1"/>
            <a:endParaRPr lang="en-US" smtClean="0"/>
          </a:p>
        </p:txBody>
      </p:sp>
      <p:pic>
        <p:nvPicPr>
          <p:cNvPr id="95236" name="Picture 4" descr="Rabbitbrush in August - Telford"/>
          <p:cNvPicPr>
            <a:picLocks noChangeAspect="1" noChangeArrowheads="1"/>
          </p:cNvPicPr>
          <p:nvPr/>
        </p:nvPicPr>
        <p:blipFill>
          <a:blip r:embed="rId3" cstate="print"/>
          <a:srcRect l="10234" t="3749"/>
          <a:stretch>
            <a:fillRect/>
          </a:stretch>
        </p:blipFill>
        <p:spPr bwMode="auto">
          <a:xfrm>
            <a:off x="914400" y="990600"/>
            <a:ext cx="82296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838200" y="0"/>
            <a:ext cx="8305800" cy="1143000"/>
          </a:xfrm>
        </p:spPr>
        <p:txBody>
          <a:bodyPr/>
          <a:lstStyle/>
          <a:p>
            <a:pPr eaLnBrk="1" hangingPunct="1"/>
            <a:r>
              <a:rPr lang="en-US" sz="3200" smtClean="0"/>
              <a:t>Goldenrods are attractive to many different pollinators, including honeybees</a:t>
            </a:r>
          </a:p>
        </p:txBody>
      </p:sp>
      <p:sp>
        <p:nvSpPr>
          <p:cNvPr id="99331" name="Rectangle 3"/>
          <p:cNvSpPr>
            <a:spLocks noGrp="1" noChangeArrowheads="1"/>
          </p:cNvSpPr>
          <p:nvPr>
            <p:ph type="body" idx="1"/>
          </p:nvPr>
        </p:nvSpPr>
        <p:spPr/>
        <p:txBody>
          <a:bodyPr/>
          <a:lstStyle/>
          <a:p>
            <a:pPr eaLnBrk="1" hangingPunct="1"/>
            <a:endParaRPr lang="en-US" smtClean="0"/>
          </a:p>
        </p:txBody>
      </p:sp>
      <p:pic>
        <p:nvPicPr>
          <p:cNvPr id="99332" name="Picture 4" descr="DSC_0017"/>
          <p:cNvPicPr>
            <a:picLocks noChangeAspect="1" noChangeArrowheads="1"/>
          </p:cNvPicPr>
          <p:nvPr/>
        </p:nvPicPr>
        <p:blipFill>
          <a:blip r:embed="rId3" cstate="print"/>
          <a:srcRect/>
          <a:stretch>
            <a:fillRect/>
          </a:stretch>
        </p:blipFill>
        <p:spPr bwMode="auto">
          <a:xfrm>
            <a:off x="889000" y="1370013"/>
            <a:ext cx="8255000" cy="5487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838200" y="0"/>
            <a:ext cx="8305800" cy="1143000"/>
          </a:xfrm>
        </p:spPr>
        <p:txBody>
          <a:bodyPr/>
          <a:lstStyle/>
          <a:p>
            <a:pPr eaLnBrk="1" hangingPunct="1"/>
            <a:r>
              <a:rPr lang="en-US" sz="2600" smtClean="0"/>
              <a:t>Sunflowers – beloved by bees and birds: multiflowered types can bloom from July through September</a:t>
            </a:r>
          </a:p>
        </p:txBody>
      </p:sp>
      <p:sp>
        <p:nvSpPr>
          <p:cNvPr id="103427" name="Rectangle 3"/>
          <p:cNvSpPr>
            <a:spLocks noGrp="1" noChangeArrowheads="1"/>
          </p:cNvSpPr>
          <p:nvPr>
            <p:ph type="body" idx="1"/>
          </p:nvPr>
        </p:nvSpPr>
        <p:spPr/>
        <p:txBody>
          <a:bodyPr/>
          <a:lstStyle/>
          <a:p>
            <a:pPr eaLnBrk="1" hangingPunct="1"/>
            <a:endParaRPr lang="en-US" smtClean="0"/>
          </a:p>
        </p:txBody>
      </p:sp>
      <p:pic>
        <p:nvPicPr>
          <p:cNvPr id="103428" name="Picture 4" descr="DSC_0094"/>
          <p:cNvPicPr>
            <a:picLocks noChangeAspect="1" noChangeArrowheads="1"/>
          </p:cNvPicPr>
          <p:nvPr/>
        </p:nvPicPr>
        <p:blipFill>
          <a:blip r:embed="rId3" cstate="print"/>
          <a:srcRect r="6084"/>
          <a:stretch>
            <a:fillRect/>
          </a:stretch>
        </p:blipFill>
        <p:spPr bwMode="auto">
          <a:xfrm>
            <a:off x="825500" y="969963"/>
            <a:ext cx="8318500" cy="588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838200" y="0"/>
            <a:ext cx="8305800" cy="1143000"/>
          </a:xfrm>
        </p:spPr>
        <p:txBody>
          <a:bodyPr/>
          <a:lstStyle/>
          <a:p>
            <a:pPr eaLnBrk="1" hangingPunct="1"/>
            <a:r>
              <a:rPr lang="en-US" sz="3600" smtClean="0"/>
              <a:t>There are a dozen different North American Liatris species </a:t>
            </a:r>
          </a:p>
        </p:txBody>
      </p:sp>
      <p:pic>
        <p:nvPicPr>
          <p:cNvPr id="106499" name="Picture 4" descr="DSC_0122"/>
          <p:cNvPicPr>
            <a:picLocks noChangeAspect="1" noChangeArrowheads="1"/>
          </p:cNvPicPr>
          <p:nvPr/>
        </p:nvPicPr>
        <p:blipFill>
          <a:blip r:embed="rId3" cstate="print"/>
          <a:srcRect l="22440" t="1199" r="31017"/>
          <a:stretch>
            <a:fillRect/>
          </a:stretch>
        </p:blipFill>
        <p:spPr bwMode="auto">
          <a:xfrm>
            <a:off x="838200" y="1282700"/>
            <a:ext cx="3949700" cy="5575300"/>
          </a:xfrm>
          <a:prstGeom prst="rect">
            <a:avLst/>
          </a:prstGeom>
          <a:noFill/>
          <a:ln w="9525">
            <a:noFill/>
            <a:miter lim="800000"/>
            <a:headEnd/>
            <a:tailEnd/>
          </a:ln>
        </p:spPr>
      </p:pic>
      <p:pic>
        <p:nvPicPr>
          <p:cNvPr id="106500" name="Picture 7" descr="DSC_0129"/>
          <p:cNvPicPr>
            <a:picLocks noChangeAspect="1" noChangeArrowheads="1"/>
          </p:cNvPicPr>
          <p:nvPr/>
        </p:nvPicPr>
        <p:blipFill>
          <a:blip r:embed="rId4" cstate="print"/>
          <a:srcRect l="13264" r="46776"/>
          <a:stretch>
            <a:fillRect/>
          </a:stretch>
        </p:blipFill>
        <p:spPr bwMode="auto">
          <a:xfrm>
            <a:off x="5334000" y="1293813"/>
            <a:ext cx="3344863" cy="556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3600" smtClean="0"/>
              <a:t>September Plants for Honeybees</a:t>
            </a:r>
          </a:p>
        </p:txBody>
      </p:sp>
      <p:sp>
        <p:nvSpPr>
          <p:cNvPr id="110595" name="Rectangle 3"/>
          <p:cNvSpPr>
            <a:spLocks noGrp="1" noChangeArrowheads="1"/>
          </p:cNvSpPr>
          <p:nvPr>
            <p:ph type="body" idx="1"/>
          </p:nvPr>
        </p:nvSpPr>
        <p:spPr/>
        <p:txBody>
          <a:bodyPr/>
          <a:lstStyle/>
          <a:p>
            <a:pPr eaLnBrk="1" hangingPunct="1">
              <a:lnSpc>
                <a:spcPct val="90000"/>
              </a:lnSpc>
            </a:pPr>
            <a:r>
              <a:rPr lang="en-US" sz="3000" smtClean="0"/>
              <a:t>Sedums</a:t>
            </a:r>
          </a:p>
          <a:p>
            <a:pPr eaLnBrk="1" hangingPunct="1">
              <a:lnSpc>
                <a:spcPct val="90000"/>
              </a:lnSpc>
            </a:pPr>
            <a:endParaRPr lang="en-US" sz="3000" smtClean="0"/>
          </a:p>
          <a:p>
            <a:pPr eaLnBrk="1" hangingPunct="1">
              <a:lnSpc>
                <a:spcPct val="90000"/>
              </a:lnSpc>
            </a:pPr>
            <a:r>
              <a:rPr lang="en-US" sz="3000" smtClean="0"/>
              <a:t>Slender Buckwheat</a:t>
            </a:r>
          </a:p>
          <a:p>
            <a:pPr eaLnBrk="1" hangingPunct="1">
              <a:lnSpc>
                <a:spcPct val="90000"/>
              </a:lnSpc>
            </a:pPr>
            <a:endParaRPr lang="en-US" sz="3000" smtClean="0"/>
          </a:p>
          <a:p>
            <a:pPr eaLnBrk="1" hangingPunct="1">
              <a:lnSpc>
                <a:spcPct val="90000"/>
              </a:lnSpc>
            </a:pPr>
            <a:r>
              <a:rPr lang="en-US" sz="3000" smtClean="0"/>
              <a:t>Asters</a:t>
            </a:r>
          </a:p>
          <a:p>
            <a:pPr lvl="1" eaLnBrk="1" hangingPunct="1">
              <a:lnSpc>
                <a:spcPct val="90000"/>
              </a:lnSpc>
            </a:pPr>
            <a:r>
              <a:rPr lang="en-US" sz="2600" smtClean="0"/>
              <a:t>Smooth Blue Aster – regional native</a:t>
            </a:r>
          </a:p>
          <a:p>
            <a:pPr lvl="1" eaLnBrk="1" hangingPunct="1">
              <a:lnSpc>
                <a:spcPct val="90000"/>
              </a:lnSpc>
            </a:pPr>
            <a:r>
              <a:rPr lang="en-US" sz="2600" smtClean="0"/>
              <a:t>New England Aster</a:t>
            </a:r>
          </a:p>
          <a:p>
            <a:pPr eaLnBrk="1" hangingPunct="1">
              <a:lnSpc>
                <a:spcPct val="90000"/>
              </a:lnSpc>
            </a:pPr>
            <a:endParaRPr lang="en-US" sz="3000" smtClean="0"/>
          </a:p>
          <a:p>
            <a:pPr eaLnBrk="1" hangingPunct="1">
              <a:lnSpc>
                <a:spcPct val="90000"/>
              </a:lnSpc>
            </a:pPr>
            <a:r>
              <a:rPr lang="en-US" sz="3000" smtClean="0"/>
              <a:t>Blanket Flower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p:txBody>
          <a:bodyPr/>
          <a:lstStyle/>
          <a:p>
            <a:pPr>
              <a:defRPr/>
            </a:pPr>
            <a:fld id="{D9E50C77-5AD8-48BD-8E19-3791EB8A24E4}" type="slidenum">
              <a:rPr lang="en-US"/>
              <a:pPr>
                <a:defRPr/>
              </a:pPr>
              <a:t>6</a:t>
            </a:fld>
            <a:endParaRPr lang="en-US"/>
          </a:p>
        </p:txBody>
      </p:sp>
      <p:sp>
        <p:nvSpPr>
          <p:cNvPr id="27652" name="Text Placeholder 4"/>
          <p:cNvSpPr>
            <a:spLocks noGrp="1"/>
          </p:cNvSpPr>
          <p:nvPr>
            <p:ph type="body" idx="4294967295"/>
          </p:nvPr>
        </p:nvSpPr>
        <p:spPr>
          <a:xfrm>
            <a:off x="1143000" y="533400"/>
            <a:ext cx="6934200" cy="4983163"/>
          </a:xfrm>
        </p:spPr>
        <p:txBody>
          <a:bodyPr>
            <a:normAutofit fontScale="85000" lnSpcReduction="10000"/>
          </a:bodyPr>
          <a:lstStyle/>
          <a:p>
            <a:pPr marL="274320" indent="-274320" eaLnBrk="1" fontAlgn="auto" hangingPunct="1">
              <a:spcAft>
                <a:spcPts val="0"/>
              </a:spcAft>
              <a:buClr>
                <a:schemeClr val="accent3"/>
              </a:buClr>
              <a:buFont typeface="Wingdings 2"/>
              <a:buChar char=""/>
              <a:defRPr/>
            </a:pPr>
            <a:r>
              <a:rPr lang="en-US" sz="3600" dirty="0" smtClean="0"/>
              <a:t>Nursing duties are normally finished and field duties are undertaken when bees are 10-14 days old.</a:t>
            </a:r>
          </a:p>
          <a:p>
            <a:pPr marL="274320" indent="-274320" eaLnBrk="1" fontAlgn="auto" hangingPunct="1">
              <a:spcAft>
                <a:spcPts val="0"/>
              </a:spcAft>
              <a:buClr>
                <a:schemeClr val="accent3"/>
              </a:buClr>
              <a:buFont typeface="Wingdings 2"/>
              <a:buChar char=""/>
              <a:defRPr/>
            </a:pPr>
            <a:endParaRPr lang="en-US" sz="3600" dirty="0" smtClean="0"/>
          </a:p>
          <a:p>
            <a:pPr marL="274320" indent="-274320" eaLnBrk="1" fontAlgn="auto" hangingPunct="1">
              <a:spcAft>
                <a:spcPts val="0"/>
              </a:spcAft>
              <a:buClr>
                <a:schemeClr val="accent3"/>
              </a:buClr>
              <a:buFont typeface="Wingdings 2"/>
              <a:buChar char=""/>
              <a:defRPr/>
            </a:pPr>
            <a:r>
              <a:rPr lang="en-US" sz="3600" dirty="0" smtClean="0"/>
              <a:t>At the time the requirement for pollen decreases and the chief dietary need becomes carbohydrates.</a:t>
            </a:r>
          </a:p>
          <a:p>
            <a:pPr marL="274320" indent="-274320" eaLnBrk="1" fontAlgn="auto" hangingPunct="1">
              <a:spcAft>
                <a:spcPts val="0"/>
              </a:spcAft>
              <a:buClr>
                <a:schemeClr val="accent3"/>
              </a:buClr>
              <a:buFont typeface="Wingdings 2"/>
              <a:buChar char=""/>
              <a:defRPr/>
            </a:pPr>
            <a:endParaRPr lang="en-US" sz="3600" dirty="0" smtClean="0"/>
          </a:p>
          <a:p>
            <a:pPr marL="274320" indent="-274320" eaLnBrk="1" fontAlgn="auto" hangingPunct="1">
              <a:spcAft>
                <a:spcPts val="0"/>
              </a:spcAft>
              <a:buClr>
                <a:schemeClr val="accent3"/>
              </a:buClr>
              <a:buFont typeface="Wingdings 2"/>
              <a:buChar char=""/>
              <a:defRPr/>
            </a:pPr>
            <a:r>
              <a:rPr lang="en-US" sz="3600" dirty="0" smtClean="0"/>
              <a:t>Carbohydrates are obtained from nectar and honey.</a:t>
            </a:r>
          </a:p>
          <a:p>
            <a:pPr marL="274320" indent="-274320" eaLnBrk="1" fontAlgn="auto" hangingPunct="1">
              <a:spcAft>
                <a:spcPts val="0"/>
              </a:spcAft>
              <a:buClr>
                <a:schemeClr val="accent3"/>
              </a:buClr>
              <a:buFont typeface="Wingdings 2"/>
              <a:buChar char=""/>
              <a:defRPr/>
            </a:pPr>
            <a:endParaRPr lang="en-US" dirty="0" smtClean="0"/>
          </a:p>
        </p:txBody>
      </p:sp>
    </p:spTree>
    <p:extLst>
      <p:ext uri="{BB962C8B-B14F-4D97-AF65-F5344CB8AC3E}">
        <p14:creationId xmlns:p14="http://schemas.microsoft.com/office/powerpoint/2010/main" xmlns="" val="14625944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838200" y="152400"/>
            <a:ext cx="8305800" cy="1143000"/>
          </a:xfrm>
        </p:spPr>
        <p:txBody>
          <a:bodyPr/>
          <a:lstStyle/>
          <a:p>
            <a:pPr eaLnBrk="1" hangingPunct="1"/>
            <a:r>
              <a:rPr lang="en-US" sz="3600" smtClean="0"/>
              <a:t>Honeybees on Sedum  - Autumn Joy</a:t>
            </a:r>
          </a:p>
        </p:txBody>
      </p:sp>
      <p:sp>
        <p:nvSpPr>
          <p:cNvPr id="111619" name="Rectangle 3"/>
          <p:cNvSpPr>
            <a:spLocks noGrp="1" noChangeArrowheads="1"/>
          </p:cNvSpPr>
          <p:nvPr>
            <p:ph type="body" idx="1"/>
          </p:nvPr>
        </p:nvSpPr>
        <p:spPr/>
        <p:txBody>
          <a:bodyPr/>
          <a:lstStyle/>
          <a:p>
            <a:pPr eaLnBrk="1" hangingPunct="1"/>
            <a:endParaRPr lang="en-US" smtClean="0"/>
          </a:p>
        </p:txBody>
      </p:sp>
      <p:pic>
        <p:nvPicPr>
          <p:cNvPr id="111620" name="Picture 4" descr="DSC_0096"/>
          <p:cNvPicPr>
            <a:picLocks noChangeAspect="1" noChangeArrowheads="1"/>
          </p:cNvPicPr>
          <p:nvPr/>
        </p:nvPicPr>
        <p:blipFill>
          <a:blip r:embed="rId3" cstate="print"/>
          <a:srcRect t="-29"/>
          <a:stretch>
            <a:fillRect/>
          </a:stretch>
        </p:blipFill>
        <p:spPr bwMode="auto">
          <a:xfrm>
            <a:off x="935038" y="1371600"/>
            <a:ext cx="8208962"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p:txBody>
          <a:bodyPr/>
          <a:lstStyle/>
          <a:p>
            <a:pPr eaLnBrk="1" hangingPunct="1"/>
            <a:endParaRPr lang="en-US" smtClean="0"/>
          </a:p>
        </p:txBody>
      </p:sp>
      <p:pic>
        <p:nvPicPr>
          <p:cNvPr id="112643" name="Picture 3" descr="066"/>
          <p:cNvPicPr>
            <a:picLocks noChangeAspect="1" noChangeArrowheads="1"/>
          </p:cNvPicPr>
          <p:nvPr/>
        </p:nvPicPr>
        <p:blipFill>
          <a:blip r:embed="rId2" cstate="print"/>
          <a:srcRect l="18767" t="17714" r="17554" b="18750"/>
          <a:stretch>
            <a:fillRect/>
          </a:stretch>
        </p:blipFill>
        <p:spPr bwMode="auto">
          <a:xfrm>
            <a:off x="762000" y="1295400"/>
            <a:ext cx="8382000" cy="5562600"/>
          </a:xfrm>
          <a:prstGeom prst="rect">
            <a:avLst/>
          </a:prstGeom>
          <a:noFill/>
          <a:ln w="9525">
            <a:noFill/>
            <a:miter lim="800000"/>
            <a:headEnd/>
            <a:tailEnd/>
          </a:ln>
        </p:spPr>
      </p:pic>
      <p:sp>
        <p:nvSpPr>
          <p:cNvPr id="112644" name="Rectangle 4"/>
          <p:cNvSpPr>
            <a:spLocks noGrp="1" noChangeArrowheads="1"/>
          </p:cNvSpPr>
          <p:nvPr>
            <p:ph type="title"/>
          </p:nvPr>
        </p:nvSpPr>
        <p:spPr>
          <a:xfrm>
            <a:off x="838200" y="0"/>
            <a:ext cx="8305800" cy="1143000"/>
          </a:xfrm>
        </p:spPr>
        <p:txBody>
          <a:bodyPr/>
          <a:lstStyle/>
          <a:p>
            <a:pPr eaLnBrk="1" hangingPunct="1"/>
            <a:r>
              <a:rPr lang="en-US" sz="3200" smtClean="0"/>
              <a:t>Slender buckwheat from SE Washington: </a:t>
            </a:r>
            <a:br>
              <a:rPr lang="en-US" sz="3200" smtClean="0"/>
            </a:br>
            <a:r>
              <a:rPr lang="en-US" sz="3200" smtClean="0"/>
              <a:t>a mass of flowers in September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endParaRPr lang="en-US" smtClean="0"/>
          </a:p>
        </p:txBody>
      </p:sp>
      <p:sp>
        <p:nvSpPr>
          <p:cNvPr id="113667" name="Rectangle 3"/>
          <p:cNvSpPr>
            <a:spLocks noGrp="1" noChangeArrowheads="1"/>
          </p:cNvSpPr>
          <p:nvPr>
            <p:ph type="body" idx="1"/>
          </p:nvPr>
        </p:nvSpPr>
        <p:spPr/>
        <p:txBody>
          <a:bodyPr/>
          <a:lstStyle/>
          <a:p>
            <a:pPr eaLnBrk="1" hangingPunct="1"/>
            <a:endParaRPr lang="en-US" smtClean="0"/>
          </a:p>
        </p:txBody>
      </p:sp>
      <p:pic>
        <p:nvPicPr>
          <p:cNvPr id="113668" name="Picture 4" descr="DSC_0202"/>
          <p:cNvPicPr>
            <a:picLocks noChangeAspect="1" noChangeArrowheads="1"/>
          </p:cNvPicPr>
          <p:nvPr/>
        </p:nvPicPr>
        <p:blipFill>
          <a:blip r:embed="rId2" cstate="print"/>
          <a:srcRect l="4787" r="5186"/>
          <a:stretch>
            <a:fillRect/>
          </a:stretch>
        </p:blipFill>
        <p:spPr bwMode="auto">
          <a:xfrm>
            <a:off x="3175" y="0"/>
            <a:ext cx="9140825" cy="675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09600" y="0"/>
            <a:ext cx="8305800" cy="1143000"/>
          </a:xfrm>
        </p:spPr>
        <p:txBody>
          <a:bodyPr/>
          <a:lstStyle/>
          <a:p>
            <a:pPr eaLnBrk="1" hangingPunct="1"/>
            <a:r>
              <a:rPr lang="en-US" sz="3600" smtClean="0"/>
              <a:t>Smooth Blue Aster – mid September</a:t>
            </a:r>
          </a:p>
        </p:txBody>
      </p:sp>
      <p:sp>
        <p:nvSpPr>
          <p:cNvPr id="116739" name="Rectangle 3"/>
          <p:cNvSpPr>
            <a:spLocks noGrp="1" noChangeArrowheads="1"/>
          </p:cNvSpPr>
          <p:nvPr>
            <p:ph type="body" idx="1"/>
          </p:nvPr>
        </p:nvSpPr>
        <p:spPr/>
        <p:txBody>
          <a:bodyPr/>
          <a:lstStyle/>
          <a:p>
            <a:pPr eaLnBrk="1" hangingPunct="1"/>
            <a:endParaRPr lang="en-US" smtClean="0"/>
          </a:p>
        </p:txBody>
      </p:sp>
      <p:pic>
        <p:nvPicPr>
          <p:cNvPr id="116740" name="Picture 5" descr="DSC_0123"/>
          <p:cNvPicPr>
            <a:picLocks noChangeAspect="1" noChangeArrowheads="1"/>
          </p:cNvPicPr>
          <p:nvPr/>
        </p:nvPicPr>
        <p:blipFill>
          <a:blip r:embed="rId3" cstate="print"/>
          <a:srcRect l="4750" t="7144" r="8165" b="2357"/>
          <a:stretch>
            <a:fillRect/>
          </a:stretch>
        </p:blipFill>
        <p:spPr bwMode="auto">
          <a:xfrm>
            <a:off x="762000" y="1066800"/>
            <a:ext cx="8382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838200" y="0"/>
            <a:ext cx="8305800" cy="1143000"/>
          </a:xfrm>
        </p:spPr>
        <p:txBody>
          <a:bodyPr/>
          <a:lstStyle/>
          <a:p>
            <a:pPr eaLnBrk="1" hangingPunct="1"/>
            <a:r>
              <a:rPr lang="en-US" sz="2400" smtClean="0"/>
              <a:t>Blanketflowers have several species and multiple cultivars, blooming from mid June through mid September</a:t>
            </a:r>
          </a:p>
        </p:txBody>
      </p:sp>
      <p:sp>
        <p:nvSpPr>
          <p:cNvPr id="120835" name="Rectangle 3"/>
          <p:cNvSpPr>
            <a:spLocks noGrp="1" noChangeArrowheads="1"/>
          </p:cNvSpPr>
          <p:nvPr>
            <p:ph type="body" idx="1"/>
          </p:nvPr>
        </p:nvSpPr>
        <p:spPr/>
        <p:txBody>
          <a:bodyPr/>
          <a:lstStyle/>
          <a:p>
            <a:pPr eaLnBrk="1" hangingPunct="1"/>
            <a:endParaRPr lang="en-US" smtClean="0"/>
          </a:p>
        </p:txBody>
      </p:sp>
      <p:pic>
        <p:nvPicPr>
          <p:cNvPr id="120836" name="Picture 4" descr="DSC_0206"/>
          <p:cNvPicPr>
            <a:picLocks noChangeAspect="1" noChangeArrowheads="1"/>
          </p:cNvPicPr>
          <p:nvPr/>
        </p:nvPicPr>
        <p:blipFill>
          <a:blip r:embed="rId3" cstate="print"/>
          <a:srcRect r="1196"/>
          <a:stretch>
            <a:fillRect/>
          </a:stretch>
        </p:blipFill>
        <p:spPr bwMode="auto">
          <a:xfrm>
            <a:off x="898525" y="1309688"/>
            <a:ext cx="8245475" cy="554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38200" y="0"/>
            <a:ext cx="8305800" cy="1143000"/>
          </a:xfrm>
        </p:spPr>
        <p:txBody>
          <a:bodyPr/>
          <a:lstStyle/>
          <a:p>
            <a:pPr eaLnBrk="1" hangingPunct="1"/>
            <a:r>
              <a:rPr lang="en-US" sz="3600" smtClean="0"/>
              <a:t>Late season midwestern beauty </a:t>
            </a:r>
            <a:br>
              <a:rPr lang="en-US" sz="3600" smtClean="0"/>
            </a:br>
            <a:r>
              <a:rPr lang="en-US" sz="3600" i="1" smtClean="0"/>
              <a:t>Salvia azurea</a:t>
            </a:r>
          </a:p>
        </p:txBody>
      </p:sp>
      <p:sp>
        <p:nvSpPr>
          <p:cNvPr id="122883" name="Rectangle 3"/>
          <p:cNvSpPr>
            <a:spLocks noGrp="1" noChangeArrowheads="1"/>
          </p:cNvSpPr>
          <p:nvPr>
            <p:ph type="body" idx="1"/>
          </p:nvPr>
        </p:nvSpPr>
        <p:spPr/>
        <p:txBody>
          <a:bodyPr/>
          <a:lstStyle/>
          <a:p>
            <a:pPr eaLnBrk="1" hangingPunct="1"/>
            <a:endParaRPr lang="en-US" smtClean="0"/>
          </a:p>
        </p:txBody>
      </p:sp>
      <p:pic>
        <p:nvPicPr>
          <p:cNvPr id="122884" name="Picture 4" descr="DSC_0041"/>
          <p:cNvPicPr>
            <a:picLocks noChangeAspect="1" noChangeArrowheads="1"/>
          </p:cNvPicPr>
          <p:nvPr/>
        </p:nvPicPr>
        <p:blipFill>
          <a:blip r:embed="rId3" cstate="print"/>
          <a:srcRect l="26630" t="25650" r="23438" b="17400"/>
          <a:stretch>
            <a:fillRect/>
          </a:stretch>
        </p:blipFill>
        <p:spPr bwMode="auto">
          <a:xfrm>
            <a:off x="1219200" y="1285875"/>
            <a:ext cx="7350125" cy="557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838200" y="0"/>
            <a:ext cx="8305800" cy="990600"/>
          </a:xfrm>
        </p:spPr>
        <p:txBody>
          <a:bodyPr/>
          <a:lstStyle/>
          <a:p>
            <a:pPr eaLnBrk="1" hangingPunct="1"/>
            <a:r>
              <a:rPr lang="en-US" sz="2600" smtClean="0"/>
              <a:t>New England Aster (</a:t>
            </a:r>
            <a:r>
              <a:rPr lang="en-US" sz="2600" i="1" smtClean="0"/>
              <a:t>Aster novae-angliae</a:t>
            </a:r>
            <a:r>
              <a:rPr lang="en-US" sz="2600" smtClean="0"/>
              <a:t>) &amp; New York Aster (</a:t>
            </a:r>
            <a:r>
              <a:rPr lang="en-US" sz="2600" i="1" smtClean="0"/>
              <a:t>Aster novi-belgii</a:t>
            </a:r>
            <a:r>
              <a:rPr lang="en-US" sz="2600" smtClean="0"/>
              <a:t>) - good fall bee forage</a:t>
            </a:r>
          </a:p>
        </p:txBody>
      </p:sp>
      <p:sp>
        <p:nvSpPr>
          <p:cNvPr id="124931" name="Rectangle 3"/>
          <p:cNvSpPr>
            <a:spLocks noGrp="1" noChangeArrowheads="1"/>
          </p:cNvSpPr>
          <p:nvPr>
            <p:ph type="body" idx="1"/>
          </p:nvPr>
        </p:nvSpPr>
        <p:spPr/>
        <p:txBody>
          <a:bodyPr/>
          <a:lstStyle/>
          <a:p>
            <a:pPr eaLnBrk="1" hangingPunct="1"/>
            <a:endParaRPr lang="en-US" smtClean="0"/>
          </a:p>
        </p:txBody>
      </p:sp>
      <p:pic>
        <p:nvPicPr>
          <p:cNvPr id="124932" name="Picture 4" descr="New England Aster - honeybees1"/>
          <p:cNvPicPr>
            <a:picLocks noChangeAspect="1" noChangeArrowheads="1"/>
          </p:cNvPicPr>
          <p:nvPr/>
        </p:nvPicPr>
        <p:blipFill>
          <a:blip r:embed="rId3" cstate="print"/>
          <a:srcRect l="10292" t="8333" r="3413"/>
          <a:stretch>
            <a:fillRect/>
          </a:stretch>
        </p:blipFill>
        <p:spPr bwMode="auto">
          <a:xfrm>
            <a:off x="838200" y="990600"/>
            <a:ext cx="83058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3600" smtClean="0"/>
              <a:t>A Few Non-natives that bees love</a:t>
            </a:r>
          </a:p>
        </p:txBody>
      </p:sp>
      <p:sp>
        <p:nvSpPr>
          <p:cNvPr id="130051" name="Rectangle 3"/>
          <p:cNvSpPr>
            <a:spLocks noGrp="1" noChangeArrowheads="1"/>
          </p:cNvSpPr>
          <p:nvPr>
            <p:ph type="body" idx="1"/>
          </p:nvPr>
        </p:nvSpPr>
        <p:spPr/>
        <p:txBody>
          <a:bodyPr/>
          <a:lstStyle/>
          <a:p>
            <a:pPr eaLnBrk="1" hangingPunct="1"/>
            <a:r>
              <a:rPr lang="en-US" smtClean="0"/>
              <a:t>Corn</a:t>
            </a:r>
          </a:p>
          <a:p>
            <a:pPr eaLnBrk="1" hangingPunct="1"/>
            <a:r>
              <a:rPr lang="en-US" smtClean="0"/>
              <a:t>Most herbs</a:t>
            </a:r>
          </a:p>
          <a:p>
            <a:pPr lvl="1" eaLnBrk="1" hangingPunct="1"/>
            <a:r>
              <a:rPr lang="en-US" smtClean="0"/>
              <a:t>Basil</a:t>
            </a:r>
          </a:p>
          <a:p>
            <a:pPr lvl="1" eaLnBrk="1" hangingPunct="1"/>
            <a:r>
              <a:rPr lang="en-US" smtClean="0"/>
              <a:t>Borage</a:t>
            </a:r>
          </a:p>
          <a:p>
            <a:pPr lvl="1" eaLnBrk="1" hangingPunct="1"/>
            <a:r>
              <a:rPr lang="en-US" smtClean="0"/>
              <a:t>Catmint</a:t>
            </a:r>
          </a:p>
          <a:p>
            <a:pPr lvl="1" eaLnBrk="1" hangingPunct="1"/>
            <a:r>
              <a:rPr lang="en-US" smtClean="0"/>
              <a:t>Lavender</a:t>
            </a:r>
          </a:p>
          <a:p>
            <a:pPr lvl="1" eaLnBrk="1" hangingPunct="1"/>
            <a:r>
              <a:rPr lang="en-US" smtClean="0"/>
              <a:t>Thyme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838200" y="0"/>
            <a:ext cx="8305800" cy="1143000"/>
          </a:xfrm>
        </p:spPr>
        <p:txBody>
          <a:bodyPr/>
          <a:lstStyle/>
          <a:p>
            <a:pPr eaLnBrk="1" hangingPunct="1"/>
            <a:r>
              <a:rPr lang="en-US" smtClean="0"/>
              <a:t>Honeybees gathering corn pollen</a:t>
            </a:r>
          </a:p>
        </p:txBody>
      </p:sp>
      <p:sp>
        <p:nvSpPr>
          <p:cNvPr id="131075" name="Rectangle 3"/>
          <p:cNvSpPr>
            <a:spLocks noGrp="1" noChangeArrowheads="1"/>
          </p:cNvSpPr>
          <p:nvPr>
            <p:ph type="body" idx="1"/>
          </p:nvPr>
        </p:nvSpPr>
        <p:spPr/>
        <p:txBody>
          <a:bodyPr/>
          <a:lstStyle/>
          <a:p>
            <a:pPr eaLnBrk="1" hangingPunct="1"/>
            <a:endParaRPr lang="en-US" smtClean="0"/>
          </a:p>
        </p:txBody>
      </p:sp>
      <p:pic>
        <p:nvPicPr>
          <p:cNvPr id="131076" name="Picture 4" descr="DSC_0130_zoom2"/>
          <p:cNvPicPr>
            <a:picLocks noChangeAspect="1" noChangeArrowheads="1"/>
          </p:cNvPicPr>
          <p:nvPr/>
        </p:nvPicPr>
        <p:blipFill>
          <a:blip r:embed="rId3" cstate="print"/>
          <a:srcRect/>
          <a:stretch>
            <a:fillRect/>
          </a:stretch>
        </p:blipFill>
        <p:spPr bwMode="auto">
          <a:xfrm>
            <a:off x="898525" y="1373188"/>
            <a:ext cx="8245475" cy="548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838200" y="0"/>
            <a:ext cx="8305800" cy="1143000"/>
          </a:xfrm>
        </p:spPr>
        <p:txBody>
          <a:bodyPr/>
          <a:lstStyle/>
          <a:p>
            <a:pPr eaLnBrk="1" hangingPunct="1"/>
            <a:r>
              <a:rPr lang="en-US" sz="2800" smtClean="0"/>
              <a:t>Long-blooming catmint is a honeybee magnet</a:t>
            </a:r>
          </a:p>
        </p:txBody>
      </p:sp>
      <p:sp>
        <p:nvSpPr>
          <p:cNvPr id="133123" name="Rectangle 3"/>
          <p:cNvSpPr>
            <a:spLocks noGrp="1" noChangeArrowheads="1"/>
          </p:cNvSpPr>
          <p:nvPr>
            <p:ph type="body" idx="1"/>
          </p:nvPr>
        </p:nvSpPr>
        <p:spPr/>
        <p:txBody>
          <a:bodyPr/>
          <a:lstStyle/>
          <a:p>
            <a:pPr eaLnBrk="1" hangingPunct="1"/>
            <a:endParaRPr lang="en-US" smtClean="0"/>
          </a:p>
        </p:txBody>
      </p:sp>
      <p:pic>
        <p:nvPicPr>
          <p:cNvPr id="133124" name="Picture 4" descr="DSC_0294"/>
          <p:cNvPicPr>
            <a:picLocks noChangeAspect="1" noChangeArrowheads="1"/>
          </p:cNvPicPr>
          <p:nvPr/>
        </p:nvPicPr>
        <p:blipFill>
          <a:blip r:embed="rId3" cstate="print"/>
          <a:srcRect l="24136" t="14999" r="17752" b="25050"/>
          <a:stretch>
            <a:fillRect/>
          </a:stretch>
        </p:blipFill>
        <p:spPr bwMode="auto">
          <a:xfrm>
            <a:off x="825500" y="1152525"/>
            <a:ext cx="8318500" cy="570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838200" y="304800"/>
            <a:ext cx="2667000" cy="1143000"/>
          </a:xfrm>
        </p:spPr>
        <p:txBody>
          <a:bodyPr/>
          <a:lstStyle/>
          <a:p>
            <a:pPr eaLnBrk="1" fontAlgn="auto" hangingPunct="1">
              <a:spcAft>
                <a:spcPts val="0"/>
              </a:spcAft>
              <a:defRPr/>
            </a:pPr>
            <a:r>
              <a:rPr lang="en-US" dirty="0" smtClean="0"/>
              <a:t>Nectar</a:t>
            </a:r>
          </a:p>
        </p:txBody>
      </p:sp>
      <p:sp>
        <p:nvSpPr>
          <p:cNvPr id="29700" name="Slide Number Placeholder 3"/>
          <p:cNvSpPr>
            <a:spLocks noGrp="1"/>
          </p:cNvSpPr>
          <p:nvPr>
            <p:ph type="sldNum" sz="quarter" idx="12"/>
          </p:nvPr>
        </p:nvSpPr>
        <p:spPr/>
        <p:txBody>
          <a:bodyPr/>
          <a:lstStyle/>
          <a:p>
            <a:pPr>
              <a:defRPr/>
            </a:pPr>
            <a:fld id="{F0D4AF14-630F-4DDB-8A3C-335E7746DADF}" type="slidenum">
              <a:rPr lang="en-US"/>
              <a:pPr>
                <a:defRPr/>
              </a:pPr>
              <a:t>7</a:t>
            </a:fld>
            <a:endParaRPr lang="en-US"/>
          </a:p>
        </p:txBody>
      </p:sp>
      <p:sp>
        <p:nvSpPr>
          <p:cNvPr id="27653" name="Text Placeholder 4"/>
          <p:cNvSpPr>
            <a:spLocks noGrp="1"/>
          </p:cNvSpPr>
          <p:nvPr>
            <p:ph type="body" idx="4294967295"/>
          </p:nvPr>
        </p:nvSpPr>
        <p:spPr>
          <a:xfrm>
            <a:off x="838200" y="3276600"/>
            <a:ext cx="7924800" cy="2819400"/>
          </a:xfrm>
        </p:spPr>
        <p:txBody>
          <a:bodyPr/>
          <a:lstStyle/>
          <a:p>
            <a:pPr eaLnBrk="1" hangingPunct="1"/>
            <a:r>
              <a:rPr lang="en-US" dirty="0" smtClean="0"/>
              <a:t>Nectar is the sugar rich liquid produced by the flowers of plants in order to attract pollinating insects.</a:t>
            </a:r>
          </a:p>
          <a:p>
            <a:pPr eaLnBrk="1" hangingPunct="1">
              <a:buFont typeface="Wingdings 2" pitchFamily="18" charset="2"/>
              <a:buNone/>
            </a:pPr>
            <a:endParaRPr lang="en-US" dirty="0" smtClean="0"/>
          </a:p>
          <a:p>
            <a:pPr eaLnBrk="1" hangingPunct="1"/>
            <a:r>
              <a:rPr lang="en-US" dirty="0" smtClean="0"/>
              <a:t>It is also the principal raw ingredient of honey.</a:t>
            </a:r>
          </a:p>
          <a:p>
            <a:pPr eaLnBrk="1" hangingPunct="1">
              <a:buFontTx/>
              <a:buNone/>
            </a:pPr>
            <a:endParaRPr lang="en-US" dirty="0" smtClean="0"/>
          </a:p>
        </p:txBody>
      </p:sp>
      <p:pic>
        <p:nvPicPr>
          <p:cNvPr id="5123" name="Picture 3" descr="C:\Users\Marilyn\Desktop\BEES AND FLOWERS\dahlia.jpg"/>
          <p:cNvPicPr>
            <a:picLocks noChangeAspect="1" noChangeArrowheads="1"/>
          </p:cNvPicPr>
          <p:nvPr/>
        </p:nvPicPr>
        <p:blipFill>
          <a:blip r:embed="rId3" cstate="print"/>
          <a:srcRect/>
          <a:stretch>
            <a:fillRect/>
          </a:stretch>
        </p:blipFill>
        <p:spPr bwMode="auto">
          <a:xfrm>
            <a:off x="4050794" y="228600"/>
            <a:ext cx="4864606" cy="2895600"/>
          </a:xfrm>
          <a:prstGeom prst="rect">
            <a:avLst/>
          </a:prstGeom>
          <a:noFill/>
        </p:spPr>
      </p:pic>
    </p:spTree>
    <p:extLst>
      <p:ext uri="{BB962C8B-B14F-4D97-AF65-F5344CB8AC3E}">
        <p14:creationId xmlns:p14="http://schemas.microsoft.com/office/powerpoint/2010/main" xmlns="" val="26867452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838200" y="0"/>
            <a:ext cx="8305800" cy="1143000"/>
          </a:xfrm>
        </p:spPr>
        <p:txBody>
          <a:bodyPr/>
          <a:lstStyle/>
          <a:p>
            <a:pPr eaLnBrk="1" hangingPunct="1"/>
            <a:r>
              <a:rPr lang="en-US" smtClean="0"/>
              <a:t>Lavender</a:t>
            </a:r>
          </a:p>
        </p:txBody>
      </p:sp>
      <p:sp>
        <p:nvSpPr>
          <p:cNvPr id="135171" name="Rectangle 3"/>
          <p:cNvSpPr>
            <a:spLocks noGrp="1" noChangeArrowheads="1"/>
          </p:cNvSpPr>
          <p:nvPr>
            <p:ph type="body" idx="1"/>
          </p:nvPr>
        </p:nvSpPr>
        <p:spPr/>
        <p:txBody>
          <a:bodyPr/>
          <a:lstStyle/>
          <a:p>
            <a:pPr eaLnBrk="1" hangingPunct="1"/>
            <a:endParaRPr lang="en-US" smtClean="0"/>
          </a:p>
        </p:txBody>
      </p:sp>
      <p:pic>
        <p:nvPicPr>
          <p:cNvPr id="135172" name="Picture 4" descr="DSC_0001"/>
          <p:cNvPicPr>
            <a:picLocks noChangeAspect="1" noChangeArrowheads="1"/>
          </p:cNvPicPr>
          <p:nvPr/>
        </p:nvPicPr>
        <p:blipFill>
          <a:blip r:embed="rId2" cstate="print"/>
          <a:srcRect l="9402" t="10001"/>
          <a:stretch>
            <a:fillRect/>
          </a:stretch>
        </p:blipFill>
        <p:spPr bwMode="auto">
          <a:xfrm>
            <a:off x="838200" y="1371600"/>
            <a:ext cx="83058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838200" y="0"/>
            <a:ext cx="8305800" cy="1143000"/>
          </a:xfrm>
        </p:spPr>
        <p:txBody>
          <a:bodyPr/>
          <a:lstStyle/>
          <a:p>
            <a:pPr eaLnBrk="1" hangingPunct="1"/>
            <a:r>
              <a:rPr lang="en-US" smtClean="0"/>
              <a:t>Creeping Thyme</a:t>
            </a:r>
          </a:p>
        </p:txBody>
      </p:sp>
      <p:sp>
        <p:nvSpPr>
          <p:cNvPr id="136195" name="Rectangle 3"/>
          <p:cNvSpPr>
            <a:spLocks noGrp="1" noChangeArrowheads="1"/>
          </p:cNvSpPr>
          <p:nvPr>
            <p:ph type="body" idx="1"/>
          </p:nvPr>
        </p:nvSpPr>
        <p:spPr/>
        <p:txBody>
          <a:bodyPr/>
          <a:lstStyle/>
          <a:p>
            <a:pPr eaLnBrk="1" hangingPunct="1"/>
            <a:endParaRPr lang="en-US" smtClean="0"/>
          </a:p>
        </p:txBody>
      </p:sp>
      <p:pic>
        <p:nvPicPr>
          <p:cNvPr id="136196" name="Picture 4" descr="DSC_0003"/>
          <p:cNvPicPr>
            <a:picLocks noChangeAspect="1" noChangeArrowheads="1"/>
          </p:cNvPicPr>
          <p:nvPr/>
        </p:nvPicPr>
        <p:blipFill>
          <a:blip r:embed="rId3" cstate="print"/>
          <a:srcRect t="6250" r="9402"/>
          <a:stretch>
            <a:fillRect/>
          </a:stretch>
        </p:blipFill>
        <p:spPr bwMode="auto">
          <a:xfrm>
            <a:off x="838200" y="1143000"/>
            <a:ext cx="83058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9366"/>
            <a:ext cx="7543800" cy="1143000"/>
          </a:xfrm>
        </p:spPr>
        <p:txBody>
          <a:bodyPr/>
          <a:lstStyle/>
          <a:p>
            <a:r>
              <a:rPr lang="en-US" dirty="0" smtClean="0"/>
              <a:t>Other Tricks of the Trade</a:t>
            </a:r>
            <a:endParaRPr lang="en-US" dirty="0"/>
          </a:p>
        </p:txBody>
      </p:sp>
      <p:sp>
        <p:nvSpPr>
          <p:cNvPr id="3" name="Content Placeholder 2"/>
          <p:cNvSpPr>
            <a:spLocks noGrp="1"/>
          </p:cNvSpPr>
          <p:nvPr>
            <p:ph idx="1"/>
          </p:nvPr>
        </p:nvSpPr>
        <p:spPr>
          <a:xfrm>
            <a:off x="1632983" y="1066800"/>
            <a:ext cx="7543800" cy="2819400"/>
          </a:xfrm>
        </p:spPr>
        <p:txBody>
          <a:bodyPr/>
          <a:lstStyle/>
          <a:p>
            <a:pPr marL="0" indent="0">
              <a:buNone/>
            </a:pPr>
            <a:r>
              <a:rPr lang="en-US" dirty="0" smtClean="0"/>
              <a:t>Companion Planting</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2787650" indent="0">
              <a:buNone/>
              <a:tabLst>
                <a:tab pos="4581525" algn="l"/>
              </a:tabLst>
            </a:pPr>
            <a:r>
              <a:rPr lang="en-US" dirty="0" smtClean="0"/>
              <a:t>Cages/Trellis</a:t>
            </a:r>
          </a:p>
          <a:p>
            <a:pPr marL="2787650" indent="0">
              <a:buNone/>
              <a:tabLst>
                <a:tab pos="4581525" algn="l"/>
              </a:tabLst>
            </a:pPr>
            <a:endParaRPr lang="en-US" dirty="0" smtClean="0"/>
          </a:p>
          <a:p>
            <a:pPr marL="0" indent="0">
              <a:buNone/>
            </a:pPr>
            <a:r>
              <a:rPr lang="en-US" dirty="0" smtClean="0"/>
              <a:t>Learn Botanical Latin Names and common plant preferences</a:t>
            </a:r>
            <a:endParaRPr lang="en-US" dirty="0"/>
          </a:p>
        </p:txBody>
      </p:sp>
      <p:pic>
        <p:nvPicPr>
          <p:cNvPr id="4" name="Picture 3"/>
          <p:cNvPicPr>
            <a:picLocks noChangeAspect="1"/>
          </p:cNvPicPr>
          <p:nvPr/>
        </p:nvPicPr>
        <p:blipFill>
          <a:blip r:embed="rId3" cstate="print"/>
          <a:stretch>
            <a:fillRect/>
          </a:stretch>
        </p:blipFill>
        <p:spPr>
          <a:xfrm>
            <a:off x="5562600" y="1219200"/>
            <a:ext cx="2806099" cy="2642730"/>
          </a:xfrm>
          <a:prstGeom prst="rect">
            <a:avLst/>
          </a:prstGeom>
        </p:spPr>
      </p:pic>
      <p:pic>
        <p:nvPicPr>
          <p:cNvPr id="5" name="Picture 4"/>
          <p:cNvPicPr>
            <a:picLocks noChangeAspect="1"/>
          </p:cNvPicPr>
          <p:nvPr/>
        </p:nvPicPr>
        <p:blipFill>
          <a:blip r:embed="rId4" cstate="print"/>
          <a:stretch>
            <a:fillRect/>
          </a:stretch>
        </p:blipFill>
        <p:spPr>
          <a:xfrm>
            <a:off x="1752600" y="2057400"/>
            <a:ext cx="2601012" cy="3429001"/>
          </a:xfrm>
          <a:prstGeom prst="rect">
            <a:avLst/>
          </a:prstGeom>
        </p:spPr>
      </p:pic>
    </p:spTree>
    <p:extLst>
      <p:ext uri="{BB962C8B-B14F-4D97-AF65-F5344CB8AC3E}">
        <p14:creationId xmlns:p14="http://schemas.microsoft.com/office/powerpoint/2010/main" xmlns="" val="952806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4"/>
          <p:cNvSpPr>
            <a:spLocks noGrp="1"/>
          </p:cNvSpPr>
          <p:nvPr>
            <p:ph type="sldNum" sz="quarter" idx="12"/>
          </p:nvPr>
        </p:nvSpPr>
        <p:spPr/>
        <p:txBody>
          <a:bodyPr/>
          <a:lstStyle/>
          <a:p>
            <a:pPr>
              <a:defRPr/>
            </a:pPr>
            <a:fld id="{E7073FFA-5E0C-4F71-BB9E-530ED18C3007}" type="slidenum">
              <a:rPr lang="en-US"/>
              <a:pPr>
                <a:defRPr/>
              </a:pPr>
              <a:t>73</a:t>
            </a:fld>
            <a:endParaRPr lang="en-US"/>
          </a:p>
        </p:txBody>
      </p:sp>
      <p:pic>
        <p:nvPicPr>
          <p:cNvPr id="26628" name="Picture 7" descr="bee sucking honey"/>
          <p:cNvPicPr>
            <a:picLocks noChangeAspect="1" noChangeArrowheads="1"/>
          </p:cNvPicPr>
          <p:nvPr/>
        </p:nvPicPr>
        <p:blipFill>
          <a:blip r:embed="rId2" cstate="print"/>
          <a:srcRect/>
          <a:stretch>
            <a:fillRect/>
          </a:stretch>
        </p:blipFill>
        <p:spPr bwMode="auto">
          <a:xfrm>
            <a:off x="609600" y="762000"/>
            <a:ext cx="4395788" cy="5638800"/>
          </a:xfrm>
          <a:prstGeom prst="rect">
            <a:avLst/>
          </a:prstGeom>
          <a:noFill/>
          <a:ln w="9525">
            <a:noFill/>
            <a:miter lim="800000"/>
            <a:headEnd/>
            <a:tailEnd/>
          </a:ln>
        </p:spPr>
      </p:pic>
      <p:sp>
        <p:nvSpPr>
          <p:cNvPr id="26629" name="Text Box 8"/>
          <p:cNvSpPr txBox="1">
            <a:spLocks noChangeArrowheads="1"/>
          </p:cNvSpPr>
          <p:nvPr/>
        </p:nvSpPr>
        <p:spPr bwMode="auto">
          <a:xfrm>
            <a:off x="5257800" y="2590800"/>
            <a:ext cx="3276600" cy="523220"/>
          </a:xfrm>
          <a:prstGeom prst="rect">
            <a:avLst/>
          </a:prstGeom>
          <a:noFill/>
          <a:ln w="9525">
            <a:noFill/>
            <a:miter lim="800000"/>
            <a:headEnd/>
            <a:tailEnd/>
          </a:ln>
        </p:spPr>
        <p:txBody>
          <a:bodyPr>
            <a:spAutoFit/>
          </a:bodyPr>
          <a:lstStyle/>
          <a:p>
            <a:pPr>
              <a:spcBef>
                <a:spcPct val="50000"/>
              </a:spcBef>
            </a:pPr>
            <a:r>
              <a:rPr lang="en-US" dirty="0" smtClean="0"/>
              <a:t>HAPPY PLANTING</a:t>
            </a:r>
            <a:endParaRPr lang="en-US" dirty="0"/>
          </a:p>
        </p:txBody>
      </p:sp>
    </p:spTree>
    <p:extLst>
      <p:ext uri="{BB962C8B-B14F-4D97-AF65-F5344CB8AC3E}">
        <p14:creationId xmlns:p14="http://schemas.microsoft.com/office/powerpoint/2010/main" xmlns="" val="18741667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1143000"/>
          </a:xfrm>
        </p:spPr>
        <p:txBody>
          <a:bodyPr/>
          <a:lstStyle/>
          <a:p>
            <a:r>
              <a:rPr lang="en-US" dirty="0" smtClean="0"/>
              <a:t>Sources</a:t>
            </a:r>
            <a:endParaRPr lang="en-US" dirty="0"/>
          </a:p>
        </p:txBody>
      </p:sp>
      <p:sp>
        <p:nvSpPr>
          <p:cNvPr id="3" name="TextBox 2"/>
          <p:cNvSpPr txBox="1"/>
          <p:nvPr/>
        </p:nvSpPr>
        <p:spPr>
          <a:xfrm>
            <a:off x="1295400" y="1676400"/>
            <a:ext cx="7467600" cy="3970318"/>
          </a:xfrm>
          <a:prstGeom prst="rect">
            <a:avLst/>
          </a:prstGeom>
          <a:noFill/>
        </p:spPr>
        <p:txBody>
          <a:bodyPr wrap="square" rtlCol="0">
            <a:spAutoFit/>
          </a:bodyPr>
          <a:lstStyle/>
          <a:p>
            <a:r>
              <a:rPr lang="en-US" dirty="0" smtClean="0"/>
              <a:t>Geiger, M. Flowers, Pollen and Nectar. </a:t>
            </a:r>
            <a:r>
              <a:rPr lang="en-US" dirty="0"/>
              <a:t>From: </a:t>
            </a:r>
            <a:r>
              <a:rPr lang="en-US" dirty="0">
                <a:hlinkClick r:id="rId2"/>
              </a:rPr>
              <a:t>http://</a:t>
            </a:r>
            <a:r>
              <a:rPr lang="en-US" dirty="0" smtClean="0">
                <a:hlinkClick r:id="rId2"/>
              </a:rPr>
              <a:t>www.wpbeekeepers.org</a:t>
            </a:r>
            <a:endParaRPr lang="en-US" dirty="0" smtClean="0"/>
          </a:p>
          <a:p>
            <a:endParaRPr lang="en-US" dirty="0" smtClean="0"/>
          </a:p>
          <a:p>
            <a:r>
              <a:rPr lang="en-US" dirty="0" smtClean="0"/>
              <a:t>Jackson, G. Growing a garden for the bees in the west plains. From: </a:t>
            </a:r>
            <a:r>
              <a:rPr lang="en-US" dirty="0" smtClean="0">
                <a:hlinkClick r:id="rId2"/>
              </a:rPr>
              <a:t>http</a:t>
            </a:r>
            <a:r>
              <a:rPr lang="en-US" dirty="0">
                <a:hlinkClick r:id="rId2"/>
              </a:rPr>
              <a:t>://</a:t>
            </a:r>
            <a:r>
              <a:rPr lang="en-US" dirty="0" smtClean="0">
                <a:hlinkClick r:id="rId2"/>
              </a:rPr>
              <a:t>www.wpbeekeepers.org</a:t>
            </a:r>
            <a:endParaRPr lang="en-US" dirty="0" smtClean="0"/>
          </a:p>
          <a:p>
            <a:endParaRPr lang="en-US" dirty="0"/>
          </a:p>
          <a:p>
            <a:r>
              <a:rPr lang="en-US" dirty="0" err="1" smtClean="0"/>
              <a:t>Stutzman</a:t>
            </a:r>
            <a:r>
              <a:rPr lang="en-US" dirty="0" smtClean="0"/>
              <a:t>, D. Native Plants for Honey Bees. </a:t>
            </a:r>
            <a:r>
              <a:rPr lang="en-US" dirty="0"/>
              <a:t>From: </a:t>
            </a:r>
            <a:r>
              <a:rPr lang="en-US" dirty="0">
                <a:hlinkClick r:id="rId3"/>
              </a:rPr>
              <a:t>http://</a:t>
            </a:r>
            <a:r>
              <a:rPr lang="en-US" dirty="0" smtClean="0">
                <a:hlinkClick r:id="rId3"/>
              </a:rPr>
              <a:t>www.wpbeekeepers.org</a:t>
            </a:r>
            <a:endParaRPr lang="en-US" dirty="0"/>
          </a:p>
        </p:txBody>
      </p:sp>
    </p:spTree>
    <p:extLst>
      <p:ext uri="{BB962C8B-B14F-4D97-AF65-F5344CB8AC3E}">
        <p14:creationId xmlns:p14="http://schemas.microsoft.com/office/powerpoint/2010/main" xmlns="" val="81296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Nectary</a:t>
            </a:r>
            <a:r>
              <a:rPr lang="en-US" dirty="0" smtClean="0"/>
              <a:t> Gland of a Flower</a:t>
            </a:r>
            <a:endParaRPr lang="en-US" dirty="0"/>
          </a:p>
        </p:txBody>
      </p:sp>
      <p:pic>
        <p:nvPicPr>
          <p:cNvPr id="4" name="Picture 2" descr="http://upload.wikimedia.org/wikipedia/commons/thumb/7/7f/Mature_flower_diagram.svg/330px-Mature_flower_diagram.svg.png">
            <a:hlinkClick r:id="rId3"/>
          </p:cNvPr>
          <p:cNvPicPr>
            <a:picLocks noChangeAspect="1" noChangeArrowheads="1"/>
          </p:cNvPicPr>
          <p:nvPr/>
        </p:nvPicPr>
        <p:blipFill>
          <a:blip r:embed="rId4" cstate="print"/>
          <a:srcRect/>
          <a:stretch>
            <a:fillRect/>
          </a:stretch>
        </p:blipFill>
        <p:spPr bwMode="auto">
          <a:xfrm>
            <a:off x="838201" y="1752600"/>
            <a:ext cx="8275990" cy="4238313"/>
          </a:xfrm>
          <a:prstGeom prst="rect">
            <a:avLst/>
          </a:prstGeom>
          <a:noFill/>
        </p:spPr>
      </p:pic>
    </p:spTree>
    <p:extLst>
      <p:ext uri="{BB962C8B-B14F-4D97-AF65-F5344CB8AC3E}">
        <p14:creationId xmlns:p14="http://schemas.microsoft.com/office/powerpoint/2010/main" xmlns="" val="266845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5400"/>
            <a:ext cx="7543800" cy="4144962"/>
          </a:xfrm>
        </p:spPr>
        <p:txBody>
          <a:bodyPr/>
          <a:lstStyle/>
          <a:p>
            <a:r>
              <a:rPr lang="en-US" sz="6000" dirty="0" smtClean="0"/>
              <a:t>So, how do we help bees get all this awesome goodness?</a:t>
            </a:r>
            <a:endParaRPr lang="en-US" sz="6000" dirty="0"/>
          </a:p>
        </p:txBody>
      </p:sp>
    </p:spTree>
    <p:extLst>
      <p:ext uri="{BB962C8B-B14F-4D97-AF65-F5344CB8AC3E}">
        <p14:creationId xmlns:p14="http://schemas.microsoft.com/office/powerpoint/2010/main" xmlns="" val="2452660628"/>
      </p:ext>
    </p:extLst>
  </p:cSld>
  <p:clrMapOvr>
    <a:masterClrMapping/>
  </p:clrMapOvr>
</p:sld>
</file>

<file path=ppt/theme/theme1.xml><?xml version="1.0" encoding="utf-8"?>
<a:theme xmlns:a="http://schemas.openxmlformats.org/drawingml/2006/main" name="TS010069047">
  <a:themeElements>
    <a:clrScheme name="TS010069047 13">
      <a:dk1>
        <a:srgbClr val="000000"/>
      </a:dk1>
      <a:lt1>
        <a:srgbClr val="E1F3BC"/>
      </a:lt1>
      <a:dk2>
        <a:srgbClr val="078F48"/>
      </a:dk2>
      <a:lt2>
        <a:srgbClr val="969696"/>
      </a:lt2>
      <a:accent1>
        <a:srgbClr val="7BD163"/>
      </a:accent1>
      <a:accent2>
        <a:srgbClr val="8EC4F9"/>
      </a:accent2>
      <a:accent3>
        <a:srgbClr val="EEF8DA"/>
      </a:accent3>
      <a:accent4>
        <a:srgbClr val="000000"/>
      </a:accent4>
      <a:accent5>
        <a:srgbClr val="BFE5B7"/>
      </a:accent5>
      <a:accent6>
        <a:srgbClr val="80B1E2"/>
      </a:accent6>
      <a:hlink>
        <a:srgbClr val="779AB6"/>
      </a:hlink>
      <a:folHlink>
        <a:srgbClr val="107D4B"/>
      </a:folHlink>
    </a:clrScheme>
    <a:fontScheme name="TS010069047">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S01006904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S01006904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S01006904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S01006904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S01006904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S01006904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S01006904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S01006904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S01006904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S01006904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S01006904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S01006904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S010069047 13">
        <a:dk1>
          <a:srgbClr val="000000"/>
        </a:dk1>
        <a:lt1>
          <a:srgbClr val="E1F3BC"/>
        </a:lt1>
        <a:dk2>
          <a:srgbClr val="078F48"/>
        </a:dk2>
        <a:lt2>
          <a:srgbClr val="969696"/>
        </a:lt2>
        <a:accent1>
          <a:srgbClr val="7BD163"/>
        </a:accent1>
        <a:accent2>
          <a:srgbClr val="8EC4F9"/>
        </a:accent2>
        <a:accent3>
          <a:srgbClr val="EEF8DA"/>
        </a:accent3>
        <a:accent4>
          <a:srgbClr val="000000"/>
        </a:accent4>
        <a:accent5>
          <a:srgbClr val="BFE5B7"/>
        </a:accent5>
        <a:accent6>
          <a:srgbClr val="80B1E2"/>
        </a:accent6>
        <a:hlink>
          <a:srgbClr val="779AB6"/>
        </a:hlink>
        <a:folHlink>
          <a:srgbClr val="107D4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Infusion.thmx</Template>
  <TotalTime>3201</TotalTime>
  <Words>2140</Words>
  <Application>Microsoft Office PowerPoint</Application>
  <PresentationFormat>On-screen Show (4:3)</PresentationFormat>
  <Paragraphs>400</Paragraphs>
  <Slides>74</Slides>
  <Notes>48</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TS010069047</vt:lpstr>
      <vt:lpstr>FLOWERS, POLLEN AND NECTAR: What’s the Bloomin’ Deal?</vt:lpstr>
      <vt:lpstr>Show me the honey!</vt:lpstr>
      <vt:lpstr>Honey Bees Require</vt:lpstr>
      <vt:lpstr>Pollen</vt:lpstr>
      <vt:lpstr>Slide 5</vt:lpstr>
      <vt:lpstr>Slide 6</vt:lpstr>
      <vt:lpstr>Nectar</vt:lpstr>
      <vt:lpstr>Nectary Gland of a Flower</vt:lpstr>
      <vt:lpstr>So, how do we help bees get all this awesome goodness?</vt:lpstr>
      <vt:lpstr>Slide 10</vt:lpstr>
      <vt:lpstr> </vt:lpstr>
      <vt:lpstr>HAVING A WATER FEATURE IS NOT AS HARD AS YOU MIGHT THINK</vt:lpstr>
      <vt:lpstr>In your environment  provide water sources for the bees such as shallow bird baths with pebbles or a textured surface   </vt:lpstr>
      <vt:lpstr>Bird Watering Jug</vt:lpstr>
      <vt:lpstr>Water for Plants</vt:lpstr>
      <vt:lpstr>CULTIVATION AND CARE</vt:lpstr>
      <vt:lpstr>Native Plants for Honeybees</vt:lpstr>
      <vt:lpstr>Very early spring flowers</vt:lpstr>
      <vt:lpstr>Sagebrush Buttercups bloom in March and April – sagebrush grasslands, rock formations, open pine woods</vt:lpstr>
      <vt:lpstr>One of many Desert Parsley or Biscuit Root species: Lomatium grayi blooms in April</vt:lpstr>
      <vt:lpstr>Gray’s biscuit root (Lomatium grayi)</vt:lpstr>
      <vt:lpstr>Wax currant blooms early: open pine woods and sagebrush grasslands</vt:lpstr>
      <vt:lpstr>April Plants for Honeybees</vt:lpstr>
      <vt:lpstr>European Pasque Flowers (Pulsatilla vulgaris) – Long-blooming – many colors</vt:lpstr>
      <vt:lpstr>Golden Currant - great for bees and birds</vt:lpstr>
      <vt:lpstr>Red-flowering Currant: One of many regional currant species </vt:lpstr>
      <vt:lpstr>Oregon-grape:  Berberis or Mahonia species  (Late April)</vt:lpstr>
      <vt:lpstr>May Plants for Honeybees</vt:lpstr>
      <vt:lpstr>Western native Arrowleaf Balsamroot </vt:lpstr>
      <vt:lpstr>Oregon sunshine aka Wooly Sunflower  Late May</vt:lpstr>
      <vt:lpstr>Shrubby Penstemon – Late May</vt:lpstr>
      <vt:lpstr>Lewisia – Dainty Rock Garden Plants bloom early June through summer</vt:lpstr>
      <vt:lpstr>Serviceberry - Widespread regional native:  open woods and rock outcrops</vt:lpstr>
      <vt:lpstr>Ninebark – dry forests and open slopes</vt:lpstr>
      <vt:lpstr>June Plants for Honeybees</vt:lpstr>
      <vt:lpstr>Medlar – a typical rose family fruit blossom</vt:lpstr>
      <vt:lpstr>Honeybees and Swallowtail butterflies enjoy Mockorange in mid June </vt:lpstr>
      <vt:lpstr>Chokecherry (Prunus virginiana)</vt:lpstr>
      <vt:lpstr>Another rose family shrub, Drought-adapted Apache Plume blooms June through hard freeze</vt:lpstr>
      <vt:lpstr>Northern Buckwheat in late June:   One of many buckwheats in the region  Very important summer nectar and pollen source</vt:lpstr>
      <vt:lpstr>Honeybee on a yellow flowered Northern Buckwheat</vt:lpstr>
      <vt:lpstr>Slide 42</vt:lpstr>
      <vt:lpstr>Wild Coralbells (Heuchera cylindrica)</vt:lpstr>
      <vt:lpstr>Asclepias speciosa, Showy Milkweed, is one of several regional milkweed species</vt:lpstr>
      <vt:lpstr>OOPS!   Sticky Purple Geranium holds a nasty surprise</vt:lpstr>
      <vt:lpstr>July Plants for Honeybees</vt:lpstr>
      <vt:lpstr>Well known midwestern native, Purple Coneflower (Echinacea purpurea)</vt:lpstr>
      <vt:lpstr>‘Mystica’ Penstemon digitalis</vt:lpstr>
      <vt:lpstr>A midwestern native important for the Monarch Butterfly  (Asclepias tuberosa)</vt:lpstr>
      <vt:lpstr>Slide 50</vt:lpstr>
      <vt:lpstr>Anise Hyssop is very long-blooming: July thru late September</vt:lpstr>
      <vt:lpstr>Many species and cultivars of Blanket Flower bloom from July thru frost</vt:lpstr>
      <vt:lpstr>Fernbush</vt:lpstr>
      <vt:lpstr>August Plants for Honeybees</vt:lpstr>
      <vt:lpstr>Rabbitbrush is one of the most important late nectar and pollen sources in the Columbia Basin drylands:  blooms August &amp; September</vt:lpstr>
      <vt:lpstr>Goldenrods are attractive to many different pollinators, including honeybees</vt:lpstr>
      <vt:lpstr>Sunflowers – beloved by bees and birds: multiflowered types can bloom from July through September</vt:lpstr>
      <vt:lpstr>There are a dozen different North American Liatris species </vt:lpstr>
      <vt:lpstr>September Plants for Honeybees</vt:lpstr>
      <vt:lpstr>Honeybees on Sedum  - Autumn Joy</vt:lpstr>
      <vt:lpstr>Slender buckwheat from SE Washington:  a mass of flowers in September</vt:lpstr>
      <vt:lpstr>Slide 62</vt:lpstr>
      <vt:lpstr>Smooth Blue Aster – mid September</vt:lpstr>
      <vt:lpstr>Blanketflowers have several species and multiple cultivars, blooming from mid June through mid September</vt:lpstr>
      <vt:lpstr>Late season midwestern beauty  Salvia azurea</vt:lpstr>
      <vt:lpstr>New England Aster (Aster novae-angliae) &amp; New York Aster (Aster novi-belgii) - good fall bee forage</vt:lpstr>
      <vt:lpstr>A Few Non-natives that bees love</vt:lpstr>
      <vt:lpstr>Honeybees gathering corn pollen</vt:lpstr>
      <vt:lpstr>Long-blooming catmint is a honeybee magnet</vt:lpstr>
      <vt:lpstr>Lavender</vt:lpstr>
      <vt:lpstr>Creeping Thyme</vt:lpstr>
      <vt:lpstr>Other Tricks of the Trade</vt:lpstr>
      <vt:lpstr>Slide 73</vt:lpstr>
      <vt:lpstr>Sources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Diane</dc:creator>
  <cp:lastModifiedBy>Ellen</cp:lastModifiedBy>
  <cp:revision>72</cp:revision>
  <dcterms:created xsi:type="dcterms:W3CDTF">2013-11-28T23:34:01Z</dcterms:created>
  <dcterms:modified xsi:type="dcterms:W3CDTF">2014-03-16T03:29:27Z</dcterms:modified>
</cp:coreProperties>
</file>