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59" r:id="rId4"/>
    <p:sldId id="261" r:id="rId5"/>
    <p:sldId id="262" r:id="rId6"/>
    <p:sldId id="258" r:id="rId7"/>
    <p:sldId id="263" r:id="rId8"/>
    <p:sldId id="264" r:id="rId9"/>
    <p:sldId id="265" r:id="rId10"/>
    <p:sldId id="269" r:id="rId11"/>
    <p:sldId id="270" r:id="rId12"/>
    <p:sldId id="271" r:id="rId13"/>
    <p:sldId id="266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45F6E-574F-417D-8A7F-DAB402BED7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83185-8A78-4C1D-B63C-0C444CE83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5B77-2ED7-448E-96F6-727B4DA9F529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5F4-7EFF-4DC6-8B02-DDA1D5CAE8B2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3BBD-13E2-4EEC-9EC9-4042C50877E2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80-E173-4D86-AFE1-1D9E12DF8E5E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25AC-072D-424F-A786-140E7649D7AC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E28A-A96A-4B57-8D1B-A7F08E083255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55D7-7432-4131-B90C-C6F61CB9F137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ACE-CDBB-4103-A26E-6D3027E5D294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985-5B59-4D55-8C49-FB2070AFFCDE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DFC4-AF0A-4A54-9387-363FDABADB11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E9F6-A743-4AE0-A685-B49E49607B06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EEE-4542-4813-8A03-EC7EBE1150CB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D7B-22F1-40C2-90E6-C3FA42A75CC1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E858-8395-4D05-BA46-01F38F42A2DF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EECD-0BFB-48F0-9419-3FCF875B6434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BDFD-0D66-4D74-AF4F-9FD730E94C88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F1-A228-4599-99CF-07A23B1260EB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3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A5DCFDE-5E9F-489A-9061-CD56FADED363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 advTm="30000">
    <p:push dir="u"/>
  </p:transition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oils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use them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88676"/>
      </p:ext>
    </p:extLst>
  </p:cSld>
  <p:clrMapOvr>
    <a:masterClrMapping/>
  </p:clrMapOvr>
  <p:transition spd="slow" advTm="3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8113" y="2036190"/>
            <a:ext cx="97196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I JUST GAVE YOU SOME IDEAS ON ESSENTIAL OILS </a:t>
            </a:r>
          </a:p>
          <a:p>
            <a:endParaRPr lang="en-US" sz="2000" dirty="0"/>
          </a:p>
          <a:p>
            <a:r>
              <a:rPr lang="en-US" sz="2000" dirty="0"/>
              <a:t>HOW CAN WE HELP THE HONEY BEES WITHOUT USING MANUFACTURED ESSENTIAL OILS?</a:t>
            </a:r>
          </a:p>
          <a:p>
            <a:endParaRPr lang="en-US" sz="2000" dirty="0"/>
          </a:p>
          <a:p>
            <a:r>
              <a:rPr lang="en-US" sz="2000" dirty="0"/>
              <a:t>GROW THE PLANTS THAT WILL HELP THE HONEY BEES AND THE ONES THEY LIKE.</a:t>
            </a:r>
          </a:p>
          <a:p>
            <a:endParaRPr lang="en-US" sz="2000" dirty="0"/>
          </a:p>
          <a:p>
            <a:r>
              <a:rPr lang="en-US" sz="2000" dirty="0"/>
              <a:t>I HAVE NINE FLOWER BEDS ON MY PROPERTY.</a:t>
            </a:r>
          </a:p>
          <a:p>
            <a:endParaRPr lang="en-US" sz="2000" dirty="0"/>
          </a:p>
          <a:p>
            <a:r>
              <a:rPr lang="en-US" sz="2000" dirty="0"/>
              <a:t>HOPEFULLY THIS YEAR I WILL INCREASE THAT NUMBER BY AT LEAST ONE. </a:t>
            </a:r>
          </a:p>
        </p:txBody>
      </p:sp>
    </p:spTree>
    <p:extLst>
      <p:ext uri="{BB962C8B-B14F-4D97-AF65-F5344CB8AC3E}">
        <p14:creationId xmlns:p14="http://schemas.microsoft.com/office/powerpoint/2010/main" val="3017011472"/>
      </p:ext>
    </p:extLst>
  </p:cSld>
  <p:clrMapOvr>
    <a:masterClrMapping/>
  </p:clrMapOvr>
  <p:transition spd="slow" advTm="3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FLOWERS HONEY BEES LIKE!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96824" y="1772240"/>
            <a:ext cx="9580775" cy="4018960"/>
          </a:xfrm>
        </p:spPr>
        <p:txBody>
          <a:bodyPr/>
          <a:lstStyle/>
          <a:p>
            <a:r>
              <a:rPr lang="en-US" dirty="0"/>
              <a:t>Alfalfa – spring to september</a:t>
            </a:r>
          </a:p>
          <a:p>
            <a:r>
              <a:rPr lang="en-US" dirty="0"/>
              <a:t>Aster – July to October                                 Balsam – July to October</a:t>
            </a:r>
          </a:p>
          <a:p>
            <a:r>
              <a:rPr lang="en-US" dirty="0"/>
              <a:t>Bee balm – July to september                          Blackberry – may to September</a:t>
            </a:r>
          </a:p>
          <a:p>
            <a:r>
              <a:rPr lang="en-US" dirty="0"/>
              <a:t>Borage – April to October                            Butterfly bush – may to October</a:t>
            </a:r>
          </a:p>
          <a:p>
            <a:r>
              <a:rPr lang="en-US" dirty="0"/>
              <a:t>Catmint – may to september		           Charlock – April to July</a:t>
            </a:r>
          </a:p>
          <a:p>
            <a:r>
              <a:rPr lang="en-US" dirty="0"/>
              <a:t>Clover – may to september		           dandelion – march to October</a:t>
            </a:r>
          </a:p>
          <a:p>
            <a:r>
              <a:rPr lang="en-US" dirty="0"/>
              <a:t>Horse-chestnut – April to June	           thyme – may to august</a:t>
            </a:r>
          </a:p>
          <a:p>
            <a:r>
              <a:rPr lang="en-US" dirty="0"/>
              <a:t>Thistle – July to september		           potentilla – spring and summer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99700"/>
      </p:ext>
    </p:extLst>
  </p:cSld>
  <p:clrMapOvr>
    <a:masterClrMapping/>
  </p:clrMapOvr>
  <p:transition spd="slow" advTm="30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7398" y="1941922"/>
            <a:ext cx="9068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HONEY BEES LIKE JUST ABOUT ANY FLOWER.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ARE GOING TO HAVE TO DO SOME RESEARCH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AND DETERMINE WHICH ONES YOU LIKE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AND WILL GROW GOOD IN YOUR AREA.</a:t>
            </a:r>
          </a:p>
        </p:txBody>
      </p:sp>
    </p:spTree>
    <p:extLst>
      <p:ext uri="{BB962C8B-B14F-4D97-AF65-F5344CB8AC3E}">
        <p14:creationId xmlns:p14="http://schemas.microsoft.com/office/powerpoint/2010/main" val="221666924"/>
      </p:ext>
    </p:extLst>
  </p:cSld>
  <p:clrMapOvr>
    <a:masterClrMapping/>
  </p:clrMapOvr>
  <p:transition spd="slow" advTm="30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93130" y="2367092"/>
            <a:ext cx="9684470" cy="34241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Essential oils, desk reference, 4</a:t>
            </a:r>
            <a:r>
              <a:rPr lang="en-US" baseline="30000" dirty="0"/>
              <a:t>th</a:t>
            </a:r>
            <a:r>
              <a:rPr lang="en-US" dirty="0"/>
              <a:t> edition, essential science publishing</a:t>
            </a:r>
          </a:p>
          <a:p>
            <a:r>
              <a:rPr lang="en-US" dirty="0"/>
              <a:t>Plants for bees, w. d. j. kirk &amp; f. n. howes – international bee research assoc.</a:t>
            </a:r>
          </a:p>
          <a:p>
            <a:r>
              <a:rPr lang="en-US" dirty="0"/>
              <a:t>Rodale’s all new encyclopedia of organic gardening </a:t>
            </a:r>
          </a:p>
          <a:p>
            <a:r>
              <a:rPr lang="en-US" dirty="0"/>
              <a:t>Acute toxicity of essential oils and other natural compounds to the parasitic mite, ibra JAR vol 48(4) pp. 263 - 269 </a:t>
            </a:r>
          </a:p>
          <a:p>
            <a:r>
              <a:rPr lang="en-US" dirty="0"/>
              <a:t>Maximizing the efficacy of a thymol based product against the varroa destructor, ibra, jar 47(2); 113-117 (2008)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59027"/>
      </p:ext>
    </p:extLst>
  </p:cSld>
  <p:clrMapOvr>
    <a:masterClrMapping/>
  </p:clrMapOvr>
  <p:transition spd="slow" advTm="30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604" y="2271860"/>
            <a:ext cx="10364451" cy="1715073"/>
          </a:xfrm>
        </p:spPr>
        <p:txBody>
          <a:bodyPr/>
          <a:lstStyle/>
          <a:p>
            <a:r>
              <a:rPr lang="en-US" dirty="0"/>
              <a:t>Results of essential oils on Nosema and Varroa mites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51821"/>
      </p:ext>
    </p:extLst>
  </p:cSld>
  <p:clrMapOvr>
    <a:masterClrMapping/>
  </p:clrMapOvr>
  <p:transition spd="slow" advTm="30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160" y="2240280"/>
            <a:ext cx="8229600" cy="2392680"/>
          </a:xfrm>
        </p:spPr>
        <p:txBody>
          <a:bodyPr>
            <a:normAutofit/>
          </a:bodyPr>
          <a:lstStyle/>
          <a:p>
            <a:r>
              <a:rPr lang="en-US" dirty="0"/>
              <a:t>Nosema, cold weather, package bees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and death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10169"/>
      </p:ext>
    </p:extLst>
  </p:cSld>
  <p:clrMapOvr>
    <a:masterClrMapping/>
  </p:clrMapOvr>
  <p:transition spd="slow" advTm="30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mes G Miller\Documents\Bee Pictures\IMG_0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908" y="228600"/>
            <a:ext cx="7970492" cy="5314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5692775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Evidence of Nosema on top boards.  Very bad case of Diarrhea.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02550"/>
      </p:ext>
    </p:extLst>
  </p:cSld>
  <p:clrMapOvr>
    <a:masterClrMapping/>
  </p:clrMapOvr>
  <p:transition spd="slow" advTm="30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mes G Miller\Documents\Bee Pictures\IMG_0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"/>
            <a:ext cx="8077200" cy="538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5715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remains of three pounds of bees after three days.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96123"/>
      </p:ext>
    </p:extLst>
  </p:cSld>
  <p:clrMapOvr>
    <a:masterClrMapping/>
  </p:clrMapOvr>
  <p:transition spd="slow" advTm="30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mes G Miller\Documents\Bee Pictures\IMG_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401" y="187961"/>
            <a:ext cx="7609138" cy="50714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49739" y="541950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Five after installation. Very tight cluster. Wet looking.  Bloated abdomens.</a:t>
            </a:r>
          </a:p>
          <a:p>
            <a:r>
              <a:rPr lang="en-US" dirty="0"/>
              <a:t>Remains of vitamin pill upper center white ball.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77300"/>
      </p:ext>
    </p:extLst>
  </p:cSld>
  <p:clrMapOvr>
    <a:masterClrMapping/>
  </p:clrMapOvr>
  <p:transition spd="slow" advTm="30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mes G Miller\Documents\Bee Pictures\IMG_0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40" y="325053"/>
            <a:ext cx="8339328" cy="5558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883275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Bloated abdomens, wet greasy look, not active.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15567"/>
      </p:ext>
    </p:extLst>
  </p:cSld>
  <p:clrMapOvr>
    <a:masterClrMapping/>
  </p:clrMapOvr>
  <p:transition spd="slow" advTm="3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essential oils (EO)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34532" y="2367092"/>
            <a:ext cx="9543068" cy="34241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Looking back in time and reading the bible and other books on ancient history. we find that dozens of different types of eo have been used.</a:t>
            </a:r>
          </a:p>
          <a:p>
            <a:r>
              <a:rPr lang="en-US" dirty="0"/>
              <a:t>Egyptians used eo for purification and embalming rituals.</a:t>
            </a:r>
          </a:p>
          <a:p>
            <a:r>
              <a:rPr lang="en-US" dirty="0"/>
              <a:t>Other oils like cinnamon, cloves and lemon, were found to be antiseptics hundreds of years before synthetic medicines were developed.</a:t>
            </a:r>
          </a:p>
          <a:p>
            <a:r>
              <a:rPr lang="en-US" dirty="0"/>
              <a:t>Modern medication has turned towards the prescription drugs.</a:t>
            </a:r>
          </a:p>
          <a:p>
            <a:r>
              <a:rPr lang="en-US" dirty="0"/>
              <a:t>Today people are starting to turn towards eo.</a:t>
            </a:r>
          </a:p>
          <a:p>
            <a:r>
              <a:rPr lang="en-US" dirty="0"/>
              <a:t>The therapeutic potential of eo is enormous and is only beginning to be tapped.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68651"/>
      </p:ext>
    </p:extLst>
  </p:cSld>
  <p:clrMapOvr>
    <a:masterClrMapping/>
  </p:clrMapOvr>
  <p:transition spd="slow" advTm="30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mes G Miller\Documents\Bee Pictures\IMG_0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77724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89760" y="559308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bee relieved itself onto another bee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71577"/>
      </p:ext>
    </p:extLst>
  </p:cSld>
  <p:clrMapOvr>
    <a:masterClrMapping/>
  </p:clrMapOvr>
  <p:transition spd="slow" advTm="30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mes G Miller\Documents\Bee Pictures\IMG_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82296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13840" y="5867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Just half of the cluster of honey bees with Nosema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39353"/>
      </p:ext>
    </p:extLst>
  </p:cSld>
  <p:clrMapOvr>
    <a:masterClrMapping/>
  </p:clrMapOvr>
  <p:transition spd="slow" advTm="30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mes G Miller\Documents\Bee Pictures\IMG_0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06400"/>
            <a:ext cx="8534400" cy="568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03960" y="6096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other half of  the sick cluster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400801"/>
            <a:ext cx="28956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19286"/>
      </p:ext>
    </p:extLst>
  </p:cSld>
  <p:clrMapOvr>
    <a:masterClrMapping/>
  </p:clrMapOvr>
  <p:transition spd="slow" advTm="30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mes G Miller\Documents\Bee Pictures\IMG_0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6934200" cy="462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5334001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Honey bees too weak to fly relieving themselves on the outside of the hive.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19475"/>
      </p:ext>
    </p:extLst>
  </p:cSld>
  <p:clrMapOvr>
    <a:masterClrMapping/>
  </p:clrMapOvr>
  <p:transition spd="slow" advTm="30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ames G Miller\Documents\Bee Pictures\IMG_0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1" y="273182"/>
            <a:ext cx="8411150" cy="56100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06880" y="58489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Sick bees relieving themselves inside the hive.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277"/>
      </p:ext>
    </p:extLst>
  </p:cSld>
  <p:clrMapOvr>
    <a:masterClrMapping/>
  </p:clrMapOvr>
  <p:transition spd="slow" advTm="30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mes G Miller\Documents\Bee Pictures\IMG_0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4000"/>
            <a:ext cx="8305800" cy="5537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4320" y="57912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Indication that the hive is sick from Nosema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18622"/>
      </p:ext>
    </p:extLst>
  </p:cSld>
  <p:clrMapOvr>
    <a:masterClrMapping/>
  </p:clrMapOvr>
  <p:transition spd="slow" advTm="30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ames G Miller\Documents\Bee Pictures\IMG_0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414" y="401321"/>
            <a:ext cx="7466243" cy="49774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5715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Same hive on the 14</a:t>
            </a:r>
            <a:r>
              <a:rPr lang="en-US" baseline="30000" dirty="0"/>
              <a:t>th</a:t>
            </a:r>
            <a:r>
              <a:rPr lang="en-US" dirty="0"/>
              <a:t> of May, 27 days after installation.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67957"/>
      </p:ext>
    </p:extLst>
  </p:cSld>
  <p:clrMapOvr>
    <a:masterClrMapping/>
  </p:clrMapOvr>
  <p:transition spd="slow" advTm="30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ames G Miller\Documents\Bee Pictures\IMG_0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080" y="345440"/>
            <a:ext cx="7680960" cy="51193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1040" y="56020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Sick hive that has recovered from Nosema, now building comb, the abdomen do not look bloated.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4580"/>
      </p:ext>
    </p:extLst>
  </p:cSld>
  <p:clrMapOvr>
    <a:masterClrMapping/>
  </p:clrMapOvr>
  <p:transition spd="slow" advTm="30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ames G Miller\Documents\Bee Pictures\IMG_0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249" y="325571"/>
            <a:ext cx="7935704" cy="52917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1" y="5617329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Sick not healthy hive.  Same queen and the cluster is making comb and taking care of brood.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2974" y="5883275"/>
            <a:ext cx="4887377" cy="5080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Copyright Millers Homestead LLC 201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0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0">
        <p:push dir="u"/>
      </p:transition>
    </mc:Choice>
    <mc:Fallback>
      <p:transition spd="slow" advTm="30000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mes G Miller\Documents\Bee Pictures\IMG_0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0"/>
            <a:ext cx="4572000" cy="3048000"/>
          </a:xfrm>
          <a:prstGeom prst="rect">
            <a:avLst/>
          </a:prstGeom>
          <a:noFill/>
        </p:spPr>
      </p:pic>
      <p:pic>
        <p:nvPicPr>
          <p:cNvPr id="4" name="Picture 2" descr="C:\Users\James G Miller\Documents\Bee Pictures\IMG_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4495800" cy="279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53400" y="3810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Recovered Hive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Sick Hive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48571"/>
      </p:ext>
    </p:extLst>
  </p:cSld>
  <p:clrMapOvr>
    <a:masterClrMapping/>
  </p:clrMapOvr>
  <p:transition spd="slow" advTm="3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essential 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77592" y="2367092"/>
            <a:ext cx="9100008" cy="34241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Eo are aromatic volatile liquids distilled from shrubs, flowers, trees, roots, bushes and seeds.</a:t>
            </a:r>
          </a:p>
          <a:p>
            <a:r>
              <a:rPr lang="en-US" dirty="0"/>
              <a:t>The chemistry of eo is very complex.</a:t>
            </a:r>
          </a:p>
          <a:p>
            <a:pPr lvl="1"/>
            <a:r>
              <a:rPr lang="en-US" dirty="0"/>
              <a:t>Each one consists of hundreds of different chemical compounds.</a:t>
            </a:r>
          </a:p>
          <a:p>
            <a:r>
              <a:rPr lang="en-US" dirty="0"/>
              <a:t>Distillation makes the eo very concentrated.  </a:t>
            </a:r>
          </a:p>
          <a:p>
            <a:pPr lvl="1"/>
            <a:r>
              <a:rPr lang="en-US" dirty="0"/>
              <a:t>A plant only produces a single drop of eo</a:t>
            </a:r>
          </a:p>
          <a:p>
            <a:r>
              <a:rPr lang="en-US" dirty="0"/>
              <a:t>EO are different then corn oil, peanut oil, and olive oil.</a:t>
            </a:r>
          </a:p>
          <a:p>
            <a:r>
              <a:rPr lang="en-US" dirty="0"/>
              <a:t>they don’t clog the pores of the skin like the oils listed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93926"/>
      </p:ext>
    </p:extLst>
  </p:cSld>
  <p:clrMapOvr>
    <a:masterClrMapping/>
  </p:clrMapOvr>
  <p:transition spd="slow" advTm="30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589" y="863614"/>
            <a:ext cx="6451702" cy="1596177"/>
          </a:xfrm>
        </p:spPr>
        <p:txBody>
          <a:bodyPr/>
          <a:lstStyle/>
          <a:p>
            <a:r>
              <a:rPr lang="en-US" dirty="0"/>
              <a:t>Testing of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7100" y="2393803"/>
            <a:ext cx="6259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	FIRST TEST ON MAY 3</a:t>
            </a:r>
            <a:r>
              <a:rPr lang="en-US" sz="2000" baseline="30000" dirty="0"/>
              <a:t>RD</a:t>
            </a:r>
            <a:endParaRPr lang="en-US" sz="2000" dirty="0"/>
          </a:p>
          <a:p>
            <a:r>
              <a:rPr lang="en-US" sz="2000" dirty="0"/>
              <a:t>		WEIGHT 0.10 GRAMS PER BEE</a:t>
            </a:r>
          </a:p>
          <a:p>
            <a:r>
              <a:rPr lang="en-US" sz="2000" dirty="0"/>
              <a:t>		PH WAS 6.60</a:t>
            </a:r>
          </a:p>
          <a:p>
            <a:r>
              <a:rPr lang="en-US" sz="2000" dirty="0"/>
              <a:t>		NOSEMA SPORES WERE 8,400,000</a:t>
            </a:r>
          </a:p>
          <a:p>
            <a:endParaRPr lang="en-US" sz="2000" dirty="0"/>
          </a:p>
          <a:p>
            <a:r>
              <a:rPr lang="en-US" sz="2000" dirty="0"/>
              <a:t>	SECOND TEST ON MAY 18</a:t>
            </a:r>
            <a:r>
              <a:rPr lang="en-US" sz="2000" baseline="30000" dirty="0"/>
              <a:t>TH</a:t>
            </a:r>
            <a:endParaRPr lang="en-US" sz="2000" dirty="0"/>
          </a:p>
          <a:p>
            <a:r>
              <a:rPr lang="en-US" sz="2000" dirty="0"/>
              <a:t>		WEIGHT 0.12 GRAMS PER BEE</a:t>
            </a:r>
          </a:p>
          <a:p>
            <a:r>
              <a:rPr lang="en-US" sz="2000" dirty="0"/>
              <a:t>		PH WAS 5.45</a:t>
            </a:r>
          </a:p>
          <a:p>
            <a:r>
              <a:rPr lang="en-US" sz="2000" dirty="0"/>
              <a:t>		NOSEMA SPORES WERE 5,850,00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02644"/>
      </p:ext>
    </p:extLst>
  </p:cSld>
  <p:clrMapOvr>
    <a:masterClrMapping/>
  </p:clrMapOvr>
  <p:transition spd="slow" advTm="30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85801"/>
            <a:ext cx="7772400" cy="1470025"/>
          </a:xfrm>
        </p:spPr>
        <p:txBody>
          <a:bodyPr/>
          <a:lstStyle/>
          <a:p>
            <a:r>
              <a:rPr lang="en-US" dirty="0"/>
              <a:t>What helped with the survival of the colony?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514600"/>
            <a:ext cx="6400800" cy="3124200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sun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Fresh warm air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Essential oils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Thymol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Tea Tree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Lemon Grass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Eucalyptus</a:t>
            </a:r>
          </a:p>
          <a:p>
            <a:pPr marL="971550" lvl="1" indent="-514350" algn="l">
              <a:buAutoNum type="alphaL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Copyright Millers Homestead LLC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85898"/>
      </p:ext>
    </p:extLst>
  </p:cSld>
  <p:clrMapOvr>
    <a:masterClrMapping/>
  </p:clrMapOvr>
  <p:transition spd="slow" advTm="30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Varroa mites and essential 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For the past five years I have tested my hives for mites using the INTEGRATED PEST MANAGEMENT (ipm) method.</a:t>
            </a:r>
          </a:p>
          <a:p>
            <a:pPr lvl="1"/>
            <a:r>
              <a:rPr lang="en-US" dirty="0"/>
              <a:t>The results have been averaging about one to two mites per hive.</a:t>
            </a:r>
          </a:p>
          <a:p>
            <a:pPr lvl="1"/>
            <a:r>
              <a:rPr lang="en-US" dirty="0"/>
              <a:t>This past summer I had two hives that averaged about 30 mites per hive.</a:t>
            </a:r>
          </a:p>
          <a:p>
            <a:pPr lvl="1"/>
            <a:r>
              <a:rPr lang="en-US" dirty="0"/>
              <a:t>I placed a vitamin pill (Jim's mixture of essential oils) in the hives.</a:t>
            </a:r>
          </a:p>
          <a:p>
            <a:pPr lvl="2"/>
            <a:r>
              <a:rPr lang="en-US" dirty="0"/>
              <a:t>After ten days a second test was conducted.</a:t>
            </a:r>
          </a:p>
          <a:p>
            <a:pPr lvl="3"/>
            <a:r>
              <a:rPr lang="en-US" dirty="0"/>
              <a:t>one of the hives dropped to about 7 mites.</a:t>
            </a:r>
          </a:p>
          <a:p>
            <a:pPr lvl="3"/>
            <a:r>
              <a:rPr lang="en-US" dirty="0"/>
              <a:t>The second hive dropped to about 20 mites.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71199"/>
      </p:ext>
    </p:extLst>
  </p:cSld>
  <p:clrMapOvr>
    <a:masterClrMapping/>
  </p:clrMapOvr>
  <p:transition spd="slow" advTm="3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of essential 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53904" y="2367092"/>
            <a:ext cx="7723695" cy="3424107"/>
          </a:xfrm>
        </p:spPr>
        <p:txBody>
          <a:bodyPr/>
          <a:lstStyle/>
          <a:p>
            <a:r>
              <a:rPr lang="en-US" dirty="0"/>
              <a:t>What determines the purity of eo?</a:t>
            </a:r>
          </a:p>
          <a:p>
            <a:pPr lvl="1"/>
            <a:r>
              <a:rPr lang="en-US" dirty="0"/>
              <a:t>The parts of the plant that are used.</a:t>
            </a:r>
          </a:p>
          <a:p>
            <a:pPr lvl="1"/>
            <a:r>
              <a:rPr lang="en-US" dirty="0"/>
              <a:t>Soil conditions</a:t>
            </a:r>
          </a:p>
          <a:p>
            <a:pPr lvl="1"/>
            <a:r>
              <a:rPr lang="en-US" dirty="0"/>
              <a:t>Fertilizer (organic or chemical)</a:t>
            </a:r>
          </a:p>
          <a:p>
            <a:pPr lvl="1"/>
            <a:r>
              <a:rPr lang="en-US" dirty="0"/>
              <a:t>Regions</a:t>
            </a:r>
          </a:p>
          <a:p>
            <a:pPr lvl="1"/>
            <a:r>
              <a:rPr lang="en-US" dirty="0"/>
              <a:t>Climate altitude</a:t>
            </a:r>
          </a:p>
          <a:p>
            <a:pPr lvl="1"/>
            <a:r>
              <a:rPr lang="en-US" dirty="0"/>
              <a:t>Harvesting methods</a:t>
            </a:r>
          </a:p>
          <a:p>
            <a:pPr lvl="1"/>
            <a:r>
              <a:rPr lang="en-US" dirty="0"/>
              <a:t>Distillation processes.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29200"/>
      </p:ext>
    </p:extLst>
  </p:cSld>
  <p:clrMapOvr>
    <a:masterClrMapping/>
  </p:clrMapOvr>
  <p:transition spd="slow" advTm="3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Distilling essential oils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32494" y="2367092"/>
            <a:ext cx="9345105" cy="3424107"/>
          </a:xfrm>
        </p:spPr>
        <p:txBody>
          <a:bodyPr/>
          <a:lstStyle/>
          <a:p>
            <a:r>
              <a:rPr lang="en-US" dirty="0"/>
              <a:t>The plant should be distilled in a stainless steel container</a:t>
            </a:r>
          </a:p>
          <a:p>
            <a:r>
              <a:rPr lang="en-US" dirty="0"/>
              <a:t>The plant should be free of herbicides and agrichemicals.</a:t>
            </a:r>
          </a:p>
          <a:p>
            <a:pPr lvl="1"/>
            <a:r>
              <a:rPr lang="en-US" dirty="0"/>
              <a:t>These can react on the eo and produce a toxic compound.</a:t>
            </a:r>
          </a:p>
          <a:p>
            <a:r>
              <a:rPr lang="en-US" dirty="0"/>
              <a:t>In using eo make sure they are not altered.  They could be toxic.</a:t>
            </a:r>
          </a:p>
          <a:p>
            <a:r>
              <a:rPr lang="en-US" dirty="0"/>
              <a:t>The eo that are shown here have been graded by afnor or </a:t>
            </a:r>
            <a:r>
              <a:rPr lang="en-US" dirty="0" err="1"/>
              <a:t>IsO</a:t>
            </a:r>
            <a:r>
              <a:rPr lang="en-US" dirty="0"/>
              <a:t> standards.</a:t>
            </a:r>
          </a:p>
          <a:p>
            <a:pPr lvl="1"/>
            <a:r>
              <a:rPr lang="en-US" dirty="0"/>
              <a:t>Afnor – association French normalization organization regulation</a:t>
            </a:r>
          </a:p>
          <a:p>
            <a:pPr lvl="1"/>
            <a:r>
              <a:rPr lang="en-US" dirty="0"/>
              <a:t>Iso – international standards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49639"/>
      </p:ext>
    </p:extLst>
  </p:cSld>
  <p:clrMapOvr>
    <a:masterClrMapping/>
  </p:clrMapOvr>
  <p:transition spd="slow" advTm="3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administer Essential 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96444" y="2367092"/>
            <a:ext cx="9081155" cy="3424107"/>
          </a:xfrm>
        </p:spPr>
        <p:txBody>
          <a:bodyPr/>
          <a:lstStyle/>
          <a:p>
            <a:r>
              <a:rPr lang="en-US" dirty="0"/>
              <a:t>There are three basic ways to administer eo</a:t>
            </a:r>
          </a:p>
          <a:p>
            <a:pPr lvl="1"/>
            <a:r>
              <a:rPr lang="en-US" dirty="0"/>
              <a:t>Rubbing it on the skin</a:t>
            </a:r>
          </a:p>
          <a:p>
            <a:pPr lvl="1"/>
            <a:r>
              <a:rPr lang="en-US" dirty="0"/>
              <a:t>Digesting</a:t>
            </a:r>
          </a:p>
          <a:p>
            <a:pPr lvl="1"/>
            <a:r>
              <a:rPr lang="en-US" dirty="0"/>
              <a:t>Inhalation</a:t>
            </a:r>
          </a:p>
          <a:p>
            <a:r>
              <a:rPr lang="en-US" dirty="0"/>
              <a:t>The ability to work on the mind and body make eo unique for natural therapeutic agents.</a:t>
            </a:r>
          </a:p>
          <a:p>
            <a:r>
              <a:rPr lang="en-US" dirty="0"/>
              <a:t>Fragrance of some essential oils can be very stimulating, both psychologically and physically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70446"/>
      </p:ext>
    </p:extLst>
  </p:cSld>
  <p:clrMapOvr>
    <a:masterClrMapping/>
  </p:clrMapOvr>
  <p:transition spd="slow" advTm="3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essential oils do I use with the honey bee?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50217" y="2336931"/>
            <a:ext cx="6951323" cy="3424107"/>
          </a:xfrm>
        </p:spPr>
        <p:txBody>
          <a:bodyPr/>
          <a:lstStyle/>
          <a:p>
            <a:r>
              <a:rPr lang="en-US" dirty="0"/>
              <a:t>Thyme </a:t>
            </a:r>
          </a:p>
          <a:p>
            <a:r>
              <a:rPr lang="en-US" dirty="0"/>
              <a:t>Lemon grass</a:t>
            </a:r>
          </a:p>
          <a:p>
            <a:r>
              <a:rPr lang="en-US" dirty="0"/>
              <a:t>Sweet orange</a:t>
            </a:r>
          </a:p>
          <a:p>
            <a:r>
              <a:rPr lang="en-US" dirty="0"/>
              <a:t>Peppermint</a:t>
            </a:r>
          </a:p>
          <a:p>
            <a:r>
              <a:rPr lang="en-US" dirty="0"/>
              <a:t>Tea Tree</a:t>
            </a:r>
          </a:p>
          <a:p>
            <a:r>
              <a:rPr lang="en-US" dirty="0"/>
              <a:t>Eucalyptus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71808"/>
      </p:ext>
    </p:extLst>
  </p:cSld>
  <p:clrMapOvr>
    <a:masterClrMapping/>
  </p:clrMapOvr>
  <p:transition spd="slow" advTm="3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feed essential oils to my bees?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09188" y="2367092"/>
            <a:ext cx="8468412" cy="3424107"/>
          </a:xfrm>
        </p:spPr>
        <p:txBody>
          <a:bodyPr/>
          <a:lstStyle/>
          <a:p>
            <a:r>
              <a:rPr lang="en-US" dirty="0"/>
              <a:t>They suffer from Nosema.  Which is a disease of the intestines.</a:t>
            </a:r>
          </a:p>
          <a:p>
            <a:r>
              <a:rPr lang="en-US" dirty="0"/>
              <a:t>They sometimes become weak and lethargic</a:t>
            </a:r>
          </a:p>
          <a:p>
            <a:r>
              <a:rPr lang="en-US" dirty="0"/>
              <a:t>Infected by different diseases from mites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23437"/>
      </p:ext>
    </p:extLst>
  </p:cSld>
  <p:clrMapOvr>
    <a:masterClrMapping/>
  </p:clrMapOvr>
  <p:transition spd="slow" advTm="3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 of each of these essential oils?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57080" y="1885362"/>
            <a:ext cx="9420520" cy="390583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Thyme – Thymol (37-55%) – anti-aging, anti-microbial, antifungal, antiparasitic</a:t>
            </a:r>
          </a:p>
          <a:p>
            <a:r>
              <a:rPr lang="en-US" sz="2400" dirty="0"/>
              <a:t>Lemon grass – used for digestion, antifungal, antibacterial, improves circulation</a:t>
            </a:r>
          </a:p>
          <a:p>
            <a:r>
              <a:rPr lang="en-US" sz="2400" dirty="0"/>
              <a:t>Sweet orange – Proven to lower ph of honey bee</a:t>
            </a:r>
          </a:p>
          <a:p>
            <a:r>
              <a:rPr lang="en-US" sz="2400" dirty="0"/>
              <a:t>Peppermint – digestive stimulant, anti-inflammatory, antitumoral, antiparasitic antibacterial</a:t>
            </a:r>
          </a:p>
          <a:p>
            <a:r>
              <a:rPr lang="en-US" sz="2400" dirty="0"/>
              <a:t>Tea Tree – promotes cleansing and purity, antimicrobial and antiseptic</a:t>
            </a:r>
          </a:p>
          <a:p>
            <a:r>
              <a:rPr lang="en-US" sz="2400" dirty="0"/>
              <a:t>Eucalyptus – fungal infections, viral infections, analgesic, antiviral, insecticidal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Millers Homestead LLC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57363"/>
      </p:ext>
    </p:extLst>
  </p:cSld>
  <p:clrMapOvr>
    <a:masterClrMapping/>
  </p:clrMapOvr>
  <p:transition spd="slow" advTm="30000">
    <p:push dir="u"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274</TotalTime>
  <Words>1223</Words>
  <Application>Microsoft Office PowerPoint</Application>
  <PresentationFormat>Widescreen</PresentationFormat>
  <Paragraphs>202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Tw Cen MT</vt:lpstr>
      <vt:lpstr>Droplet</vt:lpstr>
      <vt:lpstr>Essential oils</vt:lpstr>
      <vt:lpstr>History of essential oils (EO)</vt:lpstr>
      <vt:lpstr>What are essential oils</vt:lpstr>
      <vt:lpstr>Grades of essential oils</vt:lpstr>
      <vt:lpstr>Distilling essential oils </vt:lpstr>
      <vt:lpstr>How to administer Essential Oils</vt:lpstr>
      <vt:lpstr>What essential oils do I use with the honey bee?</vt:lpstr>
      <vt:lpstr>Why do I feed essential oils to my bees?</vt:lpstr>
      <vt:lpstr>What are the benefit of each of these essential oils?</vt:lpstr>
      <vt:lpstr>PowerPoint Presentation</vt:lpstr>
      <vt:lpstr>Some of the FLOWERS HONEY BEES LIKE!</vt:lpstr>
      <vt:lpstr>PowerPoint Presentation</vt:lpstr>
      <vt:lpstr>reference</vt:lpstr>
      <vt:lpstr>Results of essential oils on Nosema and Varroa mites</vt:lpstr>
      <vt:lpstr>Nosema, cold weather, package bees   and death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of Samples</vt:lpstr>
      <vt:lpstr>What helped with the survival of the colony?</vt:lpstr>
      <vt:lpstr>Varroa mites and essential oils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oils</dc:title>
  <dc:creator>Jim</dc:creator>
  <cp:lastModifiedBy>Jim</cp:lastModifiedBy>
  <cp:revision>64</cp:revision>
  <dcterms:created xsi:type="dcterms:W3CDTF">2017-02-06T21:03:44Z</dcterms:created>
  <dcterms:modified xsi:type="dcterms:W3CDTF">2017-02-17T23:50:29Z</dcterms:modified>
</cp:coreProperties>
</file>