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0" r:id="rId3"/>
    <p:sldId id="276" r:id="rId4"/>
    <p:sldId id="268" r:id="rId5"/>
    <p:sldId id="290" r:id="rId6"/>
    <p:sldId id="257" r:id="rId7"/>
    <p:sldId id="291" r:id="rId8"/>
    <p:sldId id="292" r:id="rId9"/>
    <p:sldId id="269" r:id="rId10"/>
    <p:sldId id="293" r:id="rId11"/>
    <p:sldId id="272" r:id="rId12"/>
    <p:sldId id="258" r:id="rId13"/>
    <p:sldId id="273" r:id="rId14"/>
    <p:sldId id="274" r:id="rId15"/>
    <p:sldId id="259" r:id="rId16"/>
    <p:sldId id="283" r:id="rId17"/>
    <p:sldId id="284" r:id="rId18"/>
    <p:sldId id="275" r:id="rId19"/>
    <p:sldId id="260" r:id="rId20"/>
    <p:sldId id="278" r:id="rId21"/>
    <p:sldId id="261" r:id="rId22"/>
    <p:sldId id="282" r:id="rId23"/>
    <p:sldId id="277" r:id="rId24"/>
    <p:sldId id="262" r:id="rId25"/>
    <p:sldId id="295" r:id="rId26"/>
    <p:sldId id="303" r:id="rId27"/>
    <p:sldId id="279" r:id="rId28"/>
    <p:sldId id="304" r:id="rId29"/>
    <p:sldId id="306" r:id="rId30"/>
    <p:sldId id="289" r:id="rId31"/>
    <p:sldId id="288" r:id="rId32"/>
    <p:sldId id="263" r:id="rId33"/>
    <p:sldId id="264" r:id="rId34"/>
    <p:sldId id="265" r:id="rId35"/>
    <p:sldId id="280" r:id="rId36"/>
    <p:sldId id="266" r:id="rId37"/>
    <p:sldId id="281" r:id="rId38"/>
    <p:sldId id="267" r:id="rId39"/>
    <p:sldId id="302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9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456333-7CB8-4CFF-8356-95C143FEFDDD}" type="datetimeFigureOut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61E106-C802-440B-AB80-6D1C8FB8E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tificbeekeeping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esource.com/" TargetMode="External"/><Relationship Id="rId2" Type="http://schemas.openxmlformats.org/officeDocument/2006/relationships/hyperlink" Target="http://www.ars.usd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yberbee.net/" TargetMode="External"/><Relationship Id="rId4" Type="http://schemas.openxmlformats.org/officeDocument/2006/relationships/hyperlink" Target="http://wasba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cas.psu.edu/FreePubs/PDFs/AGRS116.pdf" TargetMode="External"/><Relationship Id="rId2" Type="http://schemas.openxmlformats.org/officeDocument/2006/relationships/hyperlink" Target="http://www.scientificbeekeeping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ubs.cas.psu.edu/FreePubs/PDFs/AGRS116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Bee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want healthy bees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6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American Foulbrood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06"/>
            <a:ext cx="7713406" cy="4813557"/>
          </a:xfrm>
        </p:spPr>
        <p:txBody>
          <a:bodyPr>
            <a:normAutofit fontScale="85000" lnSpcReduction="20000"/>
          </a:bodyPr>
          <a:lstStyle/>
          <a:p>
            <a:pPr marL="36576" indent="0" algn="ctr">
              <a:buNone/>
            </a:pPr>
            <a:r>
              <a:rPr lang="en-US" sz="4000" u="sng" dirty="0" smtClean="0"/>
              <a:t>No Treatment, Only Prevention</a:t>
            </a:r>
          </a:p>
          <a:p>
            <a:pPr marL="36576" indent="0" algn="ctr">
              <a:buNone/>
            </a:pPr>
            <a:endParaRPr lang="en-US" sz="1500" u="sng" dirty="0" smtClean="0"/>
          </a:p>
          <a:p>
            <a:r>
              <a:rPr lang="en-US" dirty="0" smtClean="0"/>
              <a:t>If you find it, get rid of diseased combs – burn or put in plastic bags and take to landfill</a:t>
            </a:r>
          </a:p>
          <a:p>
            <a:pPr marL="36576" indent="0">
              <a:buNone/>
            </a:pPr>
            <a:endParaRPr lang="en-US" sz="1600" dirty="0" smtClean="0"/>
          </a:p>
          <a:p>
            <a:r>
              <a:rPr lang="en-US" dirty="0" smtClean="0"/>
              <a:t>Do not combine combs from diseased hive with healthy hive</a:t>
            </a:r>
          </a:p>
          <a:p>
            <a:endParaRPr lang="en-US" dirty="0" smtClean="0"/>
          </a:p>
          <a:p>
            <a:r>
              <a:rPr lang="en-US" dirty="0" smtClean="0"/>
              <a:t>If found, contact state agency that oversees beekeepers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Discard brood comb frames regularly (every 3 years)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444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American Foulbrood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06"/>
            <a:ext cx="7713406" cy="4813557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4000" u="sng" dirty="0" smtClean="0"/>
              <a:t>Prophylactic Issues</a:t>
            </a:r>
          </a:p>
          <a:p>
            <a:pPr marL="36576" indent="0" algn="ctr">
              <a:buNone/>
            </a:pPr>
            <a:endParaRPr lang="en-US" sz="1500" u="sng" dirty="0" smtClean="0"/>
          </a:p>
          <a:p>
            <a:r>
              <a:rPr lang="en-US" i="1" dirty="0" smtClean="0"/>
              <a:t>WASBA: Treat hives in infected area with </a:t>
            </a:r>
            <a:r>
              <a:rPr lang="en-US" i="1" dirty="0" err="1" smtClean="0"/>
              <a:t>Terramycin</a:t>
            </a:r>
            <a:r>
              <a:rPr lang="en-US" i="1" dirty="0" smtClean="0"/>
              <a:t> (antibiotic) in sugar syrup, powdered sugar dust or shortening patty – stop treatment 2 weeks before </a:t>
            </a:r>
            <a:r>
              <a:rPr lang="en-US" i="1" smtClean="0"/>
              <a:t>nectar flow.</a:t>
            </a:r>
            <a:endParaRPr lang="en-US" i="1" dirty="0" smtClean="0"/>
          </a:p>
          <a:p>
            <a:r>
              <a:rPr lang="en-US" dirty="0" smtClean="0"/>
              <a:t>Problem: Over 25% of AFB is Terramycin resistant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pPr marL="36576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773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European Foulbrood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Cause:  </a:t>
            </a:r>
            <a:r>
              <a:rPr lang="en-US" dirty="0"/>
              <a:t> </a:t>
            </a:r>
            <a:r>
              <a:rPr lang="en-US" i="1" dirty="0"/>
              <a:t>Melissococcus plutonius</a:t>
            </a:r>
            <a:r>
              <a:rPr lang="en-US" dirty="0"/>
              <a:t>, a </a:t>
            </a:r>
            <a:r>
              <a:rPr lang="en-US" dirty="0" smtClean="0"/>
              <a:t>bacterium</a:t>
            </a:r>
          </a:p>
          <a:p>
            <a:pPr marL="36576" indent="0">
              <a:buNone/>
            </a:pPr>
            <a:endParaRPr lang="en-US" sz="2000" dirty="0"/>
          </a:p>
          <a:p>
            <a:r>
              <a:rPr lang="en-US" dirty="0" smtClean="0"/>
              <a:t>Symptoms:  Brown larva (dead) in uncapped cells; sour smell; larva twisted in bottom of cell</a:t>
            </a:r>
          </a:p>
          <a:p>
            <a:pPr marL="36576" indent="0">
              <a:buNone/>
            </a:pPr>
            <a:endParaRPr lang="en-US" sz="1800" dirty="0"/>
          </a:p>
          <a:p>
            <a:r>
              <a:rPr lang="en-US" dirty="0" smtClean="0"/>
              <a:t>Generally, no ropy goo (although atypical EFB has short ropy thread)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8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European Foulbrood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Transmission:  House bees cleaning out dead larva spread the disease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224" y="2875898"/>
            <a:ext cx="3316544" cy="32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70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European Foulbrood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4116"/>
            <a:ext cx="8111613" cy="4902047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en-US" sz="5100" u="sng" dirty="0" smtClean="0"/>
              <a:t>Prevention</a:t>
            </a:r>
          </a:p>
          <a:p>
            <a:pPr marL="36576" indent="0" algn="ctr">
              <a:buNone/>
            </a:pPr>
            <a:endParaRPr lang="en-US" sz="1500" u="sng" dirty="0" smtClean="0"/>
          </a:p>
          <a:p>
            <a:pPr lvl="1"/>
            <a:r>
              <a:rPr lang="en-US" sz="3600" dirty="0" smtClean="0"/>
              <a:t>Get Italian bees </a:t>
            </a:r>
            <a:r>
              <a:rPr lang="en-US" sz="3600" dirty="0" smtClean="0">
                <a:sym typeface="Wingdings" pitchFamily="2" charset="2"/>
              </a:rPr>
              <a:t> (cleanliness)</a:t>
            </a:r>
          </a:p>
          <a:p>
            <a:pPr marL="448056" lvl="1" indent="0">
              <a:lnSpc>
                <a:spcPct val="120000"/>
              </a:lnSpc>
              <a:buNone/>
            </a:pPr>
            <a:endParaRPr lang="en-US" sz="2300" dirty="0" smtClean="0">
              <a:sym typeface="Wingdings" pitchFamily="2" charset="2"/>
            </a:endParaRPr>
          </a:p>
          <a:p>
            <a:pPr lvl="1"/>
            <a:r>
              <a:rPr lang="en-US" sz="3600" dirty="0" smtClean="0">
                <a:sym typeface="Wingdings" pitchFamily="2" charset="2"/>
              </a:rPr>
              <a:t>Healthy, well fed </a:t>
            </a:r>
            <a:r>
              <a:rPr lang="en-US" sz="3600" dirty="0">
                <a:sym typeface="Wingdings" pitchFamily="2" charset="2"/>
              </a:rPr>
              <a:t>hives</a:t>
            </a:r>
          </a:p>
          <a:p>
            <a:pPr marL="448056" lvl="1" indent="0">
              <a:buNone/>
            </a:pPr>
            <a:endParaRPr lang="en-US" sz="2300" dirty="0" smtClean="0">
              <a:sym typeface="Wingdings" pitchFamily="2" charset="2"/>
            </a:endParaRPr>
          </a:p>
          <a:p>
            <a:pPr lvl="1"/>
            <a:r>
              <a:rPr lang="en-US" sz="3600" dirty="0" smtClean="0">
                <a:sym typeface="Wingdings" pitchFamily="2" charset="2"/>
              </a:rPr>
              <a:t>Dry, well ventilated hives in sunny site</a:t>
            </a:r>
          </a:p>
          <a:p>
            <a:pPr marL="448056" lvl="1" indent="0">
              <a:buNone/>
            </a:pPr>
            <a:endParaRPr lang="en-US" sz="2300" dirty="0" smtClean="0">
              <a:sym typeface="Wingdings" pitchFamily="2" charset="2"/>
            </a:endParaRPr>
          </a:p>
          <a:p>
            <a:pPr lvl="1"/>
            <a:r>
              <a:rPr lang="en-US" sz="3600" dirty="0" smtClean="0">
                <a:sym typeface="Wingdings" pitchFamily="2" charset="2"/>
              </a:rPr>
              <a:t>Requeen</a:t>
            </a:r>
          </a:p>
          <a:p>
            <a:pPr marL="448056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sz="3600" dirty="0">
                <a:sym typeface="Wingdings" pitchFamily="2" charset="2"/>
              </a:rPr>
              <a:t>Treat hives with Terramycin (like American Foulbrood) in the </a:t>
            </a:r>
            <a:r>
              <a:rPr lang="en-US" sz="3600" dirty="0" smtClean="0">
                <a:sym typeface="Wingdings" pitchFamily="2" charset="2"/>
              </a:rPr>
              <a:t>spring – same issues re: antibiotic overtreatment</a:t>
            </a:r>
            <a:endParaRPr lang="en-US" sz="3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1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Chalkbrood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010265"/>
          </a:xfrm>
        </p:spPr>
        <p:txBody>
          <a:bodyPr/>
          <a:lstStyle/>
          <a:p>
            <a:r>
              <a:rPr lang="en-US" dirty="0" smtClean="0"/>
              <a:t>Cause:  </a:t>
            </a:r>
            <a:r>
              <a:rPr lang="en-US" i="1" dirty="0"/>
              <a:t>Ascosphaera apis</a:t>
            </a:r>
            <a:r>
              <a:rPr lang="en-US" dirty="0"/>
              <a:t>, a </a:t>
            </a:r>
            <a:r>
              <a:rPr lang="en-US" dirty="0" smtClean="0"/>
              <a:t>fungus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542" y="2485422"/>
            <a:ext cx="4416375" cy="290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863" y="2485422"/>
            <a:ext cx="3431459" cy="3683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Symptoms:  Usually affects brood on edges of comb; larva turns white, then black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5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Chalkbrood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356" y="1224116"/>
            <a:ext cx="6432199" cy="51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23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Chalkbrood</a:t>
            </a:r>
            <a:endParaRPr lang="en-US" dirty="0"/>
          </a:p>
        </p:txBody>
      </p:sp>
      <p:pic>
        <p:nvPicPr>
          <p:cNvPr id="4098" name="Picture 2" descr="chalkbrood_fr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135" y="1690023"/>
            <a:ext cx="7342956" cy="46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3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Chalkbrood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Prevention – hive cleanliness</a:t>
            </a:r>
          </a:p>
          <a:p>
            <a:pPr lvl="1"/>
            <a:r>
              <a:rPr lang="en-US" sz="3600" dirty="0" smtClean="0"/>
              <a:t>Usual disappears on its own – during summer heat</a:t>
            </a:r>
          </a:p>
          <a:p>
            <a:pPr lvl="1"/>
            <a:r>
              <a:rPr lang="en-US" sz="3600" dirty="0" smtClean="0"/>
              <a:t>Requeen (breeding for cleanliness)</a:t>
            </a:r>
          </a:p>
          <a:p>
            <a:pPr lvl="1"/>
            <a:r>
              <a:rPr lang="en-US" sz="3600" dirty="0" smtClean="0"/>
              <a:t>Replace heavily infected combs</a:t>
            </a:r>
          </a:p>
          <a:p>
            <a:pPr lvl="1"/>
            <a:r>
              <a:rPr lang="en-US" sz="3600" dirty="0" smtClean="0"/>
              <a:t>Clear hive entrance of larval mummies</a:t>
            </a:r>
          </a:p>
          <a:p>
            <a:pPr lvl="1"/>
            <a:r>
              <a:rPr lang="en-US" sz="3600" dirty="0" smtClean="0"/>
              <a:t>Replace brood frames every 3 years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9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Sacbrood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68761" cy="4525963"/>
          </a:xfrm>
        </p:spPr>
        <p:txBody>
          <a:bodyPr/>
          <a:lstStyle/>
          <a:p>
            <a:r>
              <a:rPr lang="en-US" dirty="0" smtClean="0"/>
              <a:t>Cause:  Virus </a:t>
            </a:r>
            <a:r>
              <a:rPr lang="en-US" i="1" dirty="0" smtClean="0"/>
              <a:t>morator aetatulas (microscopic) </a:t>
            </a:r>
          </a:p>
          <a:p>
            <a:endParaRPr lang="en-US" i="1" dirty="0" smtClean="0"/>
          </a:p>
          <a:p>
            <a:r>
              <a:rPr lang="en-US" dirty="0" smtClean="0"/>
              <a:t>Symptoms:  larva die in the brood cell, often upright, head black, when removed, look like they are in a sack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693" y="1790699"/>
            <a:ext cx="3026185" cy="403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4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i="1" dirty="0">
                <a:solidFill>
                  <a:srgbClr val="92D050"/>
                </a:solidFill>
              </a:rPr>
              <a:t>Healthy </a:t>
            </a:r>
            <a:r>
              <a:rPr lang="en-US" sz="4300" i="1" dirty="0" smtClean="0">
                <a:solidFill>
                  <a:srgbClr val="92D050"/>
                </a:solidFill>
              </a:rPr>
              <a:t>Bees – How do we tell?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74290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Look at landing board – do bees look normal?</a:t>
            </a:r>
          </a:p>
          <a:p>
            <a:pPr lvl="2"/>
            <a:r>
              <a:rPr lang="en-US" dirty="0" smtClean="0"/>
              <a:t>In &amp; out activity</a:t>
            </a:r>
          </a:p>
          <a:p>
            <a:pPr lvl="2"/>
            <a:r>
              <a:rPr lang="en-US" dirty="0" smtClean="0"/>
              <a:t>Dead bees on landing board/in front of hive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After lifting inner cover</a:t>
            </a:r>
          </a:p>
          <a:p>
            <a:pPr lvl="1"/>
            <a:r>
              <a:rPr lang="en-US" dirty="0" smtClean="0"/>
              <a:t>Poop on hive? (lots? yellow or brown?)</a:t>
            </a:r>
          </a:p>
          <a:p>
            <a:pPr lvl="1"/>
            <a:r>
              <a:rPr lang="en-US" dirty="0" smtClean="0"/>
              <a:t>Mites?</a:t>
            </a:r>
          </a:p>
          <a:p>
            <a:pPr lvl="1"/>
            <a:r>
              <a:rPr lang="en-US" dirty="0" smtClean="0"/>
              <a:t>Wings?</a:t>
            </a:r>
          </a:p>
          <a:p>
            <a:pPr lvl="1"/>
            <a:r>
              <a:rPr lang="en-US" dirty="0" smtClean="0"/>
              <a:t>How does the brood look?</a:t>
            </a:r>
          </a:p>
          <a:p>
            <a:r>
              <a:rPr lang="en-US" dirty="0" smtClean="0"/>
              <a:t>Bee Temperament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47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Sacbrood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Treatment</a:t>
            </a:r>
          </a:p>
          <a:p>
            <a:pPr marL="36576" indent="0">
              <a:buNone/>
            </a:pPr>
            <a:endParaRPr lang="en-US" sz="2400" dirty="0" smtClean="0"/>
          </a:p>
          <a:p>
            <a:pPr lvl="1"/>
            <a:r>
              <a:rPr lang="en-US" sz="3200" dirty="0" smtClean="0"/>
              <a:t>Often retreats on its own, no treatment necessary</a:t>
            </a:r>
          </a:p>
          <a:p>
            <a:pPr marL="448056" lvl="1" indent="0">
              <a:buNone/>
            </a:pPr>
            <a:endParaRPr lang="en-US" sz="2000" dirty="0" smtClean="0"/>
          </a:p>
          <a:p>
            <a:pPr lvl="1"/>
            <a:r>
              <a:rPr lang="en-US" sz="3200" dirty="0" smtClean="0"/>
              <a:t>Requeen if disease persists</a:t>
            </a:r>
          </a:p>
          <a:p>
            <a:pPr marL="448056" lvl="1" indent="0">
              <a:buNone/>
            </a:pPr>
            <a:endParaRPr lang="en-US" sz="2400" dirty="0" smtClean="0"/>
          </a:p>
          <a:p>
            <a:pPr lvl="1"/>
            <a:r>
              <a:rPr lang="en-US" sz="3200" dirty="0" smtClean="0"/>
              <a:t>Bees normally clean diseased area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256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Chilled brood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Cause:  Brood on outside of hive dies due to neglect (comb too cold)</a:t>
            </a:r>
          </a:p>
          <a:p>
            <a:pPr marL="36576" indent="0">
              <a:buNone/>
            </a:pPr>
            <a:endParaRPr lang="en-US" sz="1200" dirty="0" smtClean="0"/>
          </a:p>
          <a:p>
            <a:r>
              <a:rPr lang="en-US" dirty="0" smtClean="0"/>
              <a:t>Don’t open the hive when temperature is below 50°F</a:t>
            </a:r>
          </a:p>
          <a:p>
            <a:pPr marL="36576" indent="0">
              <a:buNone/>
            </a:pPr>
            <a:endParaRPr lang="en-US" sz="1200" dirty="0" smtClean="0"/>
          </a:p>
          <a:p>
            <a:r>
              <a:rPr lang="en-US" dirty="0"/>
              <a:t>Treatment:  </a:t>
            </a:r>
            <a:r>
              <a:rPr lang="en-US" dirty="0" smtClean="0"/>
              <a:t>Leave brood in</a:t>
            </a:r>
            <a:r>
              <a:rPr lang="en-US" dirty="0"/>
              <a:t> </a:t>
            </a:r>
            <a:r>
              <a:rPr lang="en-US" dirty="0" smtClean="0"/>
              <a:t>same position in hive, do not move to outside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6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31491"/>
          </a:xfrm>
        </p:spPr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Disease comparison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841" y="1055123"/>
            <a:ext cx="7635978" cy="539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93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289387"/>
            <a:ext cx="7467600" cy="1143000"/>
          </a:xfrm>
        </p:spPr>
        <p:txBody>
          <a:bodyPr/>
          <a:lstStyle/>
          <a:p>
            <a:r>
              <a:rPr lang="en-US" dirty="0" smtClean="0"/>
              <a:t>Diseases affecting Adult Bees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576" y="1504336"/>
            <a:ext cx="6195585" cy="4646689"/>
          </a:xfrm>
        </p:spPr>
      </p:pic>
    </p:spTree>
    <p:extLst>
      <p:ext uri="{BB962C8B-B14F-4D97-AF65-F5344CB8AC3E}">
        <p14:creationId xmlns:p14="http://schemas.microsoft.com/office/powerpoint/2010/main" xmlns="" val="3124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Nosema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471"/>
            <a:ext cx="7467600" cy="1659857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 smtClean="0"/>
              <a:t>2 types - Cause:  Fungus– </a:t>
            </a:r>
            <a:r>
              <a:rPr lang="en-US" i="1" dirty="0" smtClean="0"/>
              <a:t>Nosema apis &amp; Nosema ceranae.  </a:t>
            </a:r>
            <a:r>
              <a:rPr lang="en-US" dirty="0" smtClean="0"/>
              <a:t>Attacks the mid-gut area &amp; causing the bees to get sick.  Weakens them, weakens the hive.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335" y="3142070"/>
            <a:ext cx="4429432" cy="30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96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92D050"/>
                </a:solidFill>
              </a:rPr>
              <a:t>Nosema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10544"/>
            <a:ext cx="6172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365523" y="24309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31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92D050"/>
                </a:solidFill>
              </a:rPr>
              <a:t>Nosema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300" y="1312911"/>
            <a:ext cx="6589610" cy="49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288891" y="37810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529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Nosema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729"/>
            <a:ext cx="8214852" cy="5213555"/>
          </a:xfrm>
        </p:spPr>
        <p:txBody>
          <a:bodyPr>
            <a:normAutofit/>
          </a:bodyPr>
          <a:lstStyle/>
          <a:p>
            <a:r>
              <a:rPr lang="en-US" u="sng" dirty="0" smtClean="0"/>
              <a:t>Symptoms</a:t>
            </a:r>
            <a:r>
              <a:rPr lang="en-US" dirty="0"/>
              <a:t>:  </a:t>
            </a:r>
            <a:r>
              <a:rPr lang="en-US" dirty="0" smtClean="0"/>
              <a:t>Usually </a:t>
            </a:r>
            <a:r>
              <a:rPr lang="en-US" dirty="0"/>
              <a:t>occurs in early </a:t>
            </a:r>
            <a:r>
              <a:rPr lang="en-US" dirty="0" smtClean="0"/>
              <a:t>spring.  Will see lots of fecal material around hive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Can only tell its </a:t>
            </a:r>
            <a:r>
              <a:rPr lang="en-US" dirty="0" err="1" smtClean="0"/>
              <a:t>nosema</a:t>
            </a:r>
            <a:r>
              <a:rPr lang="en-US" dirty="0" smtClean="0"/>
              <a:t> w/dead bee &amp; microscope – visible spores. </a:t>
            </a:r>
            <a:r>
              <a:rPr lang="en-US" i="1" dirty="0"/>
              <a:t>S</a:t>
            </a:r>
            <a:r>
              <a:rPr lang="en-US" i="1" dirty="0" smtClean="0"/>
              <a:t>ee </a:t>
            </a:r>
            <a:r>
              <a:rPr lang="en-US" dirty="0" smtClean="0">
                <a:hlinkClick r:id="rId2"/>
              </a:rPr>
              <a:t>www.scientificbeekeeping.com</a:t>
            </a:r>
            <a:r>
              <a:rPr lang="en-US" dirty="0" smtClean="0"/>
              <a:t> for method</a:t>
            </a:r>
          </a:p>
          <a:p>
            <a:endParaRPr lang="en-US" dirty="0"/>
          </a:p>
          <a:p>
            <a:r>
              <a:rPr lang="en-US" dirty="0" smtClean="0"/>
              <a:t>Bee guts look different – </a:t>
            </a:r>
            <a:r>
              <a:rPr lang="en-US" dirty="0" err="1" smtClean="0"/>
              <a:t>nosema</a:t>
            </a:r>
            <a:r>
              <a:rPr lang="en-US" dirty="0" smtClean="0"/>
              <a:t> gut swollen &amp; white; healthy gut amber colored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3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solidFill>
                  <a:srgbClr val="92D050"/>
                </a:solidFill>
              </a:rPr>
              <a:t>Nosema</a:t>
            </a:r>
            <a:r>
              <a:rPr lang="en-US" i="1" dirty="0" smtClean="0">
                <a:solidFill>
                  <a:srgbClr val="92D050"/>
                </a:solidFill>
              </a:rPr>
              <a:t/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sz="2200" i="1" dirty="0" smtClean="0">
                <a:solidFill>
                  <a:srgbClr val="92D050"/>
                </a:solidFill>
              </a:rPr>
              <a:t>(spores under microscope)</a:t>
            </a: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615" y="1808213"/>
            <a:ext cx="7536946" cy="464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002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92D050"/>
                </a:solidFill>
              </a:rPr>
              <a:t>Nosema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043" y="1511707"/>
            <a:ext cx="6471623" cy="45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90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9" y="34289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Diseases affecting Brood</a:t>
            </a:r>
            <a:endParaRPr lang="en-US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845" y="1721871"/>
            <a:ext cx="6159910" cy="461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71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Nosema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729"/>
            <a:ext cx="7467600" cy="5213555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4400" dirty="0" smtClean="0"/>
              <a:t>Treatment</a:t>
            </a:r>
            <a:r>
              <a:rPr lang="en-US" dirty="0" smtClean="0"/>
              <a:t>:  </a:t>
            </a:r>
          </a:p>
          <a:p>
            <a:pPr marL="36576" indent="0">
              <a:buNone/>
            </a:pPr>
            <a:endParaRPr lang="en-US" sz="1000" dirty="0" smtClean="0"/>
          </a:p>
          <a:p>
            <a:r>
              <a:rPr lang="en-US" sz="4000" u="sng" dirty="0" smtClean="0"/>
              <a:t>Non-traditional</a:t>
            </a:r>
            <a:endParaRPr lang="en-US" sz="4000" dirty="0"/>
          </a:p>
          <a:p>
            <a:pPr marL="36576" indent="0">
              <a:buNone/>
            </a:pPr>
            <a:r>
              <a:rPr lang="en-US" dirty="0" smtClean="0"/>
              <a:t>Essential oils added to sugar syrup:  </a:t>
            </a:r>
            <a:r>
              <a:rPr lang="en-US" dirty="0"/>
              <a:t>Feed </a:t>
            </a:r>
            <a:r>
              <a:rPr lang="en-US" dirty="0" smtClean="0"/>
              <a:t>1 gallon sugar </a:t>
            </a:r>
            <a:r>
              <a:rPr lang="en-US" dirty="0"/>
              <a:t>syrup with </a:t>
            </a:r>
            <a:r>
              <a:rPr lang="en-US" dirty="0" smtClean="0"/>
              <a:t>the following quantities of essential oils:  1/2 </a:t>
            </a:r>
            <a:r>
              <a:rPr lang="en-US" dirty="0"/>
              <a:t>teaspoon of thyme, 1 teaspoon of Lemongrass, 1 teaspoon of Peppermint and 1 teaspoon of Sweet </a:t>
            </a:r>
            <a:r>
              <a:rPr lang="en-US" dirty="0" smtClean="0"/>
              <a:t>Orange.</a:t>
            </a:r>
            <a:endParaRPr lang="en-US" u="sng" dirty="0" smtClean="0"/>
          </a:p>
          <a:p>
            <a:pPr marL="36576" indent="0">
              <a:buNone/>
            </a:pPr>
            <a:endParaRPr lang="en-US" sz="18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18665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Nosema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729"/>
            <a:ext cx="8288594" cy="5213555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4400" i="1" dirty="0" smtClean="0"/>
              <a:t>Treatment</a:t>
            </a:r>
            <a:r>
              <a:rPr lang="en-US" dirty="0" smtClean="0"/>
              <a:t>:  </a:t>
            </a:r>
          </a:p>
          <a:p>
            <a:pPr marL="36576" indent="0">
              <a:buNone/>
            </a:pPr>
            <a:endParaRPr lang="en-US" sz="1000" dirty="0" smtClean="0"/>
          </a:p>
          <a:p>
            <a:r>
              <a:rPr lang="en-US" sz="4000" u="sng" dirty="0" smtClean="0"/>
              <a:t>Traditional</a:t>
            </a:r>
          </a:p>
          <a:p>
            <a:pPr marL="36576" indent="0">
              <a:buNone/>
            </a:pPr>
            <a:endParaRPr lang="en-US" sz="1800" u="sng" dirty="0" smtClean="0"/>
          </a:p>
          <a:p>
            <a:pPr lvl="1"/>
            <a:r>
              <a:rPr lang="en-US" dirty="0" smtClean="0"/>
              <a:t>Feed the infected colonies ~1 gallon sugar syrup containing Fumigil-B in March/April (before nectar flow)</a:t>
            </a:r>
          </a:p>
          <a:p>
            <a:pPr lvl="1"/>
            <a:r>
              <a:rPr lang="en-US" dirty="0" smtClean="0"/>
              <a:t>Fall feeding may reduce Nosema in wintering bees</a:t>
            </a:r>
          </a:p>
          <a:p>
            <a:pPr lvl="1"/>
            <a:r>
              <a:rPr lang="en-US" dirty="0" smtClean="0"/>
              <a:t>Some beekeepers do preventative treatments w/</a:t>
            </a:r>
            <a:r>
              <a:rPr lang="en-US" dirty="0" err="1" smtClean="0"/>
              <a:t>Fumigillan</a:t>
            </a:r>
            <a:r>
              <a:rPr lang="en-US" dirty="0" smtClean="0"/>
              <a:t> in fall &amp; 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6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Paralysis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Cause:  Viral – 2 types (Chronic/Acute)</a:t>
            </a:r>
          </a:p>
          <a:p>
            <a:pPr marL="36576" indent="0">
              <a:buNone/>
            </a:pPr>
            <a:endParaRPr lang="en-US" sz="1800" dirty="0" smtClean="0"/>
          </a:p>
          <a:p>
            <a:r>
              <a:rPr lang="en-US" dirty="0" smtClean="0"/>
              <a:t>Symptoms:  bees tremble &amp; appear to be paralyzed.  If picked up by wings &amp; dropped, fall to ground.  Bees look old, shiny &amp; greasy</a:t>
            </a:r>
          </a:p>
          <a:p>
            <a:pPr marL="36576" indent="0">
              <a:buNone/>
            </a:pPr>
            <a:endParaRPr lang="en-US" sz="1800" dirty="0" smtClean="0"/>
          </a:p>
          <a:p>
            <a:r>
              <a:rPr lang="en-US" dirty="0" smtClean="0"/>
              <a:t>Treatment:  Requeen to breed in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4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Dysentery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Condition/symptom, not a disease – essentially bee diarrhea</a:t>
            </a:r>
          </a:p>
          <a:p>
            <a:pPr marL="36576" indent="0">
              <a:buNone/>
            </a:pPr>
            <a:endParaRPr lang="en-US" sz="1600" dirty="0" smtClean="0"/>
          </a:p>
          <a:p>
            <a:r>
              <a:rPr lang="en-US" dirty="0" smtClean="0"/>
              <a:t>Cause – winter food high in solids, causing water in the gut.  Bees have to defecate in the hive (which they don’t normally do)</a:t>
            </a:r>
          </a:p>
          <a:p>
            <a:pPr marL="36576" indent="0">
              <a:buNone/>
            </a:pPr>
            <a:endParaRPr lang="en-US" sz="1600" dirty="0" smtClean="0"/>
          </a:p>
          <a:p>
            <a:r>
              <a:rPr lang="en-US" dirty="0" smtClean="0"/>
              <a:t>Fecal matter inside the bee &gt; 30-40% of body weight.  Bees just can’t hold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Poisoning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Bees killed by insecticide sprayed on trees &amp; plants</a:t>
            </a:r>
          </a:p>
          <a:p>
            <a:r>
              <a:rPr lang="en-US" dirty="0" smtClean="0"/>
              <a:t>Can be carried back to the hive and affect other bees &amp; brood</a:t>
            </a:r>
          </a:p>
          <a:p>
            <a:r>
              <a:rPr lang="en-US" dirty="0" smtClean="0"/>
              <a:t>Adults may have enlarged abdomens &amp; show signs of paralysis</a:t>
            </a:r>
          </a:p>
          <a:p>
            <a:r>
              <a:rPr lang="en-US" dirty="0" smtClean="0"/>
              <a:t>Brood may die, remain white but flatten, or become yellowish grey or brown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6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9895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Illegal to use pesticides in a way not prescribed in directions – </a:t>
            </a:r>
            <a:r>
              <a:rPr lang="en-US" i="1" dirty="0" smtClean="0"/>
              <a:t>i.e.,</a:t>
            </a:r>
            <a:r>
              <a:rPr lang="en-US" dirty="0" smtClean="0"/>
              <a:t> when fruit trees in bloom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Ask neighbors not to spray for insects while fruit trees are in bloom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626" y="1172069"/>
            <a:ext cx="53340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6658" y="5589639"/>
            <a:ext cx="538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New EPA labeling for </a:t>
            </a:r>
            <a:r>
              <a:rPr lang="en-US" dirty="0" err="1" smtClean="0"/>
              <a:t>neonicotinoids</a:t>
            </a:r>
            <a:r>
              <a:rPr lang="en-US" dirty="0" smtClean="0"/>
              <a:t> (voluntary)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7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Colony Collapse Disorder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8"/>
            <a:ext cx="7467600" cy="4828305"/>
          </a:xfrm>
        </p:spPr>
        <p:txBody>
          <a:bodyPr>
            <a:normAutofit/>
          </a:bodyPr>
          <a:lstStyle/>
          <a:p>
            <a:r>
              <a:rPr lang="en-US" dirty="0" smtClean="0"/>
              <a:t>Bees simply disappear from hive, leaving queen, brood and very few bees</a:t>
            </a:r>
          </a:p>
          <a:p>
            <a:pPr marL="36576" indent="0">
              <a:buNone/>
            </a:pPr>
            <a:endParaRPr lang="en-US" sz="1400" dirty="0" smtClean="0"/>
          </a:p>
          <a:p>
            <a:r>
              <a:rPr lang="en-US" dirty="0" smtClean="0"/>
              <a:t>Historically, bee disappearances in 1880s, 1920s, and 1960s</a:t>
            </a:r>
          </a:p>
          <a:p>
            <a:pPr marL="36576" indent="0">
              <a:buNone/>
            </a:pPr>
            <a:endParaRPr lang="en-US" sz="1400" dirty="0" smtClean="0"/>
          </a:p>
          <a:p>
            <a:r>
              <a:rPr lang="en-US" dirty="0" smtClean="0"/>
              <a:t>5 million colonies in 1940s to 2.5 million today</a:t>
            </a:r>
          </a:p>
          <a:p>
            <a:pPr marL="36576" indent="0">
              <a:buNone/>
            </a:pPr>
            <a:endParaRPr lang="en-US" sz="1400" dirty="0" smtClean="0"/>
          </a:p>
          <a:p>
            <a:r>
              <a:rPr lang="en-US" dirty="0" smtClean="0"/>
              <a:t>Between 2006-2011, CCD caused losses of ~11% of all hive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8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Colony Collapse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causes CCD?  No one really knows.  It could be –</a:t>
            </a:r>
          </a:p>
          <a:p>
            <a:pPr lvl="1"/>
            <a:r>
              <a:rPr lang="en-US" dirty="0" smtClean="0"/>
              <a:t>Cyclical bee die offs</a:t>
            </a:r>
          </a:p>
          <a:p>
            <a:pPr lvl="1"/>
            <a:r>
              <a:rPr lang="en-US" dirty="0" smtClean="0"/>
              <a:t>Pests?  Varroa mite contributes? (High levels of varroa mites found in collapsed hives)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Management issues?  Too many bees, too close together? (commercial beekeepers)</a:t>
            </a:r>
          </a:p>
          <a:p>
            <a:pPr lvl="1"/>
            <a:r>
              <a:rPr lang="en-US" dirty="0" smtClean="0"/>
              <a:t>Environmental stressors? Pesticides </a:t>
            </a:r>
            <a:r>
              <a:rPr lang="en-US" dirty="0"/>
              <a:t>– Neonicotinoids?  Correlation, not causation</a:t>
            </a:r>
          </a:p>
          <a:p>
            <a:pPr lvl="1"/>
            <a:r>
              <a:rPr lang="en-US" dirty="0" smtClean="0"/>
              <a:t>The perfect storm?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474839"/>
            <a:ext cx="8524567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USDA Ag Research Service – </a:t>
            </a:r>
            <a:r>
              <a:rPr lang="en-US" dirty="0" smtClean="0">
                <a:hlinkClick r:id="rId2"/>
              </a:rPr>
              <a:t>www.ars.usda.gov</a:t>
            </a: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sz="1000" dirty="0" smtClean="0"/>
          </a:p>
          <a:p>
            <a:r>
              <a:rPr lang="en-US" dirty="0" smtClean="0">
                <a:hlinkClick r:id="rId3"/>
              </a:rPr>
              <a:t>www.beesource.com</a:t>
            </a:r>
            <a:endParaRPr lang="en-US" dirty="0" smtClean="0"/>
          </a:p>
          <a:p>
            <a:pPr marL="36576" indent="0">
              <a:buNone/>
            </a:pPr>
            <a:endParaRPr lang="en-US" sz="1000" dirty="0" smtClean="0">
              <a:hlinkClick r:id="rId4"/>
            </a:endParaRPr>
          </a:p>
          <a:p>
            <a:pPr marL="36576" indent="0">
              <a:buNone/>
            </a:pPr>
            <a:endParaRPr lang="en-US" sz="1000" dirty="0">
              <a:hlinkClick r:id="rId4"/>
            </a:endParaRPr>
          </a:p>
          <a:p>
            <a:pPr marL="36576" indent="0">
              <a:buNone/>
            </a:pPr>
            <a:endParaRPr lang="en-US" sz="1000" dirty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://wasba.org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36576" indent="0">
              <a:buNone/>
            </a:pPr>
            <a:endParaRPr lang="en-US" sz="1000" dirty="0" smtClean="0"/>
          </a:p>
          <a:p>
            <a:pPr marL="36576" indent="0">
              <a:buNone/>
            </a:pPr>
            <a:endParaRPr lang="en-US" sz="1000" dirty="0"/>
          </a:p>
          <a:p>
            <a:pPr marL="36576" indent="0">
              <a:buNone/>
            </a:pPr>
            <a:endParaRPr lang="en-US" sz="1000" dirty="0" smtClean="0"/>
          </a:p>
          <a:p>
            <a:r>
              <a:rPr lang="en-US" dirty="0" smtClean="0">
                <a:hlinkClick r:id="rId5"/>
              </a:rPr>
              <a:t>www.cyberbee.net</a:t>
            </a:r>
            <a:r>
              <a:rPr lang="en-US" dirty="0" smtClean="0"/>
              <a:t> (photos)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1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474839"/>
            <a:ext cx="8524567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Vivian, John, </a:t>
            </a:r>
            <a:r>
              <a:rPr lang="en-US" i="1" dirty="0" smtClean="0"/>
              <a:t>Keeping Bees</a:t>
            </a:r>
          </a:p>
          <a:p>
            <a:pPr marL="36576" indent="0">
              <a:buNone/>
            </a:pPr>
            <a:endParaRPr lang="en-US" sz="1000" dirty="0"/>
          </a:p>
          <a:p>
            <a:r>
              <a:rPr lang="en-US" dirty="0" smtClean="0">
                <a:hlinkClick r:id="rId2"/>
              </a:rPr>
              <a:t>www.scientificbeekeeping.com</a:t>
            </a: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Penn state:  </a:t>
            </a:r>
            <a:r>
              <a:rPr lang="en-US" i="1" dirty="0"/>
              <a:t>A field guide to Honey bees and their maladies,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pubs.cas.psu.edu/FreePubs/PDFs/AGRS116.pdf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8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Healthy Bees &amp; Brood</a:t>
            </a:r>
            <a:endParaRPr lang="en-US" i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033" y="1346252"/>
            <a:ext cx="6498354" cy="51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8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http://pubs.cas.psu.edu/FreePubs/PDFs/AGRS116.pdf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6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Healthy Brood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Brood grouped together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Uniform color (orangish)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Capped brood is concave (center higher than edges)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Holes – generally centered with smooth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16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92D050"/>
                </a:solidFill>
              </a:rPr>
              <a:t>American Foulbrood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Cause:  Paenibacillus </a:t>
            </a:r>
            <a:r>
              <a:rPr lang="en-US" i="1" dirty="0"/>
              <a:t>(=Bacillus) larvae</a:t>
            </a:r>
            <a:r>
              <a:rPr lang="en-US" dirty="0"/>
              <a:t>, a spore-forming </a:t>
            </a:r>
            <a:r>
              <a:rPr lang="en-US" dirty="0" smtClean="0"/>
              <a:t>bacterium</a:t>
            </a:r>
          </a:p>
          <a:p>
            <a:endParaRPr lang="en-US" sz="1900" dirty="0"/>
          </a:p>
          <a:p>
            <a:r>
              <a:rPr lang="en-US" dirty="0" smtClean="0"/>
              <a:t>Only affects larva, not adult bees</a:t>
            </a:r>
          </a:p>
          <a:p>
            <a:pPr marL="36576" indent="0">
              <a:buNone/>
            </a:pPr>
            <a:endParaRPr lang="en-US" sz="2200" dirty="0"/>
          </a:p>
          <a:p>
            <a:r>
              <a:rPr lang="en-US" dirty="0" smtClean="0"/>
              <a:t>Symptoms:  Larva dies &amp; darkens, brood cell cap shrinks into comb, foul smell, dead larva pulls out as dark, thready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15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American Foulbrood</a:t>
            </a:r>
            <a:endParaRPr lang="en-US" dirty="0"/>
          </a:p>
        </p:txBody>
      </p:sp>
      <p:pic>
        <p:nvPicPr>
          <p:cNvPr id="6146" name="Picture 2" descr="AFB_false_tongu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989" y="1387778"/>
            <a:ext cx="7088685" cy="46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8142" y="6171888"/>
            <a:ext cx="716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Dead larva develops a “false” tongue that points upward.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3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American Foulbrood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621" y="1806676"/>
            <a:ext cx="6121973" cy="405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26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American Foulbrood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Transmission:  </a:t>
            </a:r>
            <a:endParaRPr lang="en-US" dirty="0" smtClean="0"/>
          </a:p>
          <a:p>
            <a:pPr marL="448056" lvl="1" indent="0">
              <a:buNone/>
            </a:pP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Foulbrood goo dries and forms spores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Spores lodged in honey, dead larvae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Nurse bees accidentally feed spores to the </a:t>
            </a:r>
            <a:r>
              <a:rPr lang="en-US" dirty="0" smtClean="0"/>
              <a:t>larvae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Dried spores can last for 70+ years and are impervious to everything but high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1651</TotalTime>
  <Words>1021</Words>
  <Application>Microsoft Office PowerPoint</Application>
  <PresentationFormat>On-screen Show (4:3)</PresentationFormat>
  <Paragraphs>197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Technic</vt:lpstr>
      <vt:lpstr>Bee Diseases</vt:lpstr>
      <vt:lpstr>Healthy Bees – How do we tell?</vt:lpstr>
      <vt:lpstr>Diseases affecting Brood</vt:lpstr>
      <vt:lpstr>Healthy Bees &amp; Brood</vt:lpstr>
      <vt:lpstr>Healthy Brood</vt:lpstr>
      <vt:lpstr>American Foulbrood</vt:lpstr>
      <vt:lpstr>American Foulbrood</vt:lpstr>
      <vt:lpstr>American Foulbrood</vt:lpstr>
      <vt:lpstr>American Foulbrood</vt:lpstr>
      <vt:lpstr>American Foulbrood</vt:lpstr>
      <vt:lpstr>American Foulbrood</vt:lpstr>
      <vt:lpstr>European Foulbrood</vt:lpstr>
      <vt:lpstr>European Foulbrood</vt:lpstr>
      <vt:lpstr>European Foulbrood</vt:lpstr>
      <vt:lpstr>Chalkbrood</vt:lpstr>
      <vt:lpstr>Chalkbrood</vt:lpstr>
      <vt:lpstr>Chalkbrood</vt:lpstr>
      <vt:lpstr>Chalkbrood</vt:lpstr>
      <vt:lpstr>Sacbrood</vt:lpstr>
      <vt:lpstr>Sacbrood</vt:lpstr>
      <vt:lpstr>Chilled brood</vt:lpstr>
      <vt:lpstr>Disease comparison</vt:lpstr>
      <vt:lpstr>Diseases affecting Adult Bees</vt:lpstr>
      <vt:lpstr>Nosema</vt:lpstr>
      <vt:lpstr>Nosema</vt:lpstr>
      <vt:lpstr>Nosema</vt:lpstr>
      <vt:lpstr>Nosema</vt:lpstr>
      <vt:lpstr>Nosema (spores under microscope)</vt:lpstr>
      <vt:lpstr>Nosema</vt:lpstr>
      <vt:lpstr>Nosema</vt:lpstr>
      <vt:lpstr>Nosema</vt:lpstr>
      <vt:lpstr>Paralysis</vt:lpstr>
      <vt:lpstr>Dysentery</vt:lpstr>
      <vt:lpstr>Poisoning</vt:lpstr>
      <vt:lpstr>Poisoning</vt:lpstr>
      <vt:lpstr>Colony Collapse Disorder</vt:lpstr>
      <vt:lpstr>Colony Collapse Disorder</vt:lpstr>
      <vt:lpstr>Sources</vt:lpstr>
      <vt:lpstr>Sources</vt:lpstr>
      <vt:lpstr>Slide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Diseases</dc:title>
  <dc:creator>Kevin</dc:creator>
  <cp:lastModifiedBy>Ellen</cp:lastModifiedBy>
  <cp:revision>54</cp:revision>
  <dcterms:created xsi:type="dcterms:W3CDTF">2013-07-30T04:29:46Z</dcterms:created>
  <dcterms:modified xsi:type="dcterms:W3CDTF">2013-11-17T19:18:12Z</dcterms:modified>
</cp:coreProperties>
</file>