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310" r:id="rId2"/>
    <p:sldId id="304" r:id="rId3"/>
    <p:sldId id="322" r:id="rId4"/>
    <p:sldId id="323" r:id="rId5"/>
    <p:sldId id="324" r:id="rId6"/>
    <p:sldId id="332" r:id="rId7"/>
    <p:sldId id="330" r:id="rId8"/>
    <p:sldId id="333" r:id="rId9"/>
    <p:sldId id="316" r:id="rId10"/>
    <p:sldId id="326" r:id="rId11"/>
    <p:sldId id="327" r:id="rId12"/>
    <p:sldId id="328" r:id="rId13"/>
    <p:sldId id="334" r:id="rId14"/>
    <p:sldId id="343" r:id="rId15"/>
    <p:sldId id="318" r:id="rId16"/>
    <p:sldId id="317" r:id="rId17"/>
    <p:sldId id="319" r:id="rId18"/>
    <p:sldId id="329" r:id="rId19"/>
    <p:sldId id="335" r:id="rId20"/>
    <p:sldId id="337" r:id="rId21"/>
    <p:sldId id="366" r:id="rId22"/>
    <p:sldId id="340" r:id="rId23"/>
    <p:sldId id="336" r:id="rId24"/>
    <p:sldId id="288" r:id="rId25"/>
    <p:sldId id="289" r:id="rId26"/>
    <p:sldId id="315" r:id="rId27"/>
    <p:sldId id="313" r:id="rId28"/>
    <p:sldId id="262" r:id="rId29"/>
    <p:sldId id="259" r:id="rId30"/>
    <p:sldId id="292" r:id="rId31"/>
    <p:sldId id="265" r:id="rId32"/>
    <p:sldId id="267" r:id="rId33"/>
    <p:sldId id="339" r:id="rId34"/>
    <p:sldId id="342" r:id="rId35"/>
    <p:sldId id="269" r:id="rId36"/>
    <p:sldId id="290" r:id="rId37"/>
    <p:sldId id="367" r:id="rId38"/>
    <p:sldId id="368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4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4" autoAdjust="0"/>
    <p:restoredTop sz="94660"/>
  </p:normalViewPr>
  <p:slideViewPr>
    <p:cSldViewPr>
      <p:cViewPr>
        <p:scale>
          <a:sx n="72" d="100"/>
          <a:sy n="72" d="100"/>
        </p:scale>
        <p:origin x="1068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01ACC-1EFC-4FAD-BDD3-045EC98A7F89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55458-5A8D-4839-8843-BE4A86E72C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FC24-932A-426F-B6CF-B69A9CF4999A}" type="slidenum">
              <a:rPr lang="en-US" smtClean="0"/>
              <a:pPr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000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I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3B23B-366B-4CC8-BDDA-ABA2620783C8}" type="slidenum">
              <a:rPr lang="en-US" smtClean="0"/>
              <a:pPr/>
              <a:t>30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658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55458-5A8D-4839-8843-BE4A86E72CA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1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583CF-9E0F-47E5-9311-6E7567461F2A}" type="datetimeFigureOut">
              <a:rPr lang="en-US" smtClean="0"/>
              <a:pPr/>
              <a:t>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5A833-074D-4874-92F1-57942F11A0A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File:Mature_flower_diagram.sv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lucose" TargetMode="External"/><Relationship Id="rId2" Type="http://schemas.openxmlformats.org/officeDocument/2006/relationships/hyperlink" Target="http://en.wikipedia.org/wiki/Sucro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ructose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en.wikipedia.org/wiki/File:Misc_pollen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e/Tulip_Stamen_Tip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utrefaction" TargetMode="External"/><Relationship Id="rId3" Type="http://schemas.openxmlformats.org/officeDocument/2006/relationships/hyperlink" Target="http://en.wikipedia.org/wiki/Wax" TargetMode="External"/><Relationship Id="rId7" Type="http://schemas.openxmlformats.org/officeDocument/2006/relationships/hyperlink" Target="http://en.wikipedia.org/wiki/Propolis#cite_note-3" TargetMode="External"/><Relationship Id="rId2" Type="http://schemas.openxmlformats.org/officeDocument/2006/relationships/hyperlink" Target="http://en.wikipedia.org/wiki/Balsa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n.wikipedia.org/wiki/Propolis#cite_note-2" TargetMode="External"/><Relationship Id="rId5" Type="http://schemas.openxmlformats.org/officeDocument/2006/relationships/hyperlink" Target="http://en.wikipedia.org/wiki/Pollen" TargetMode="External"/><Relationship Id="rId4" Type="http://schemas.openxmlformats.org/officeDocument/2006/relationships/hyperlink" Target="http://en.wikipedia.org/wiki/Essential_oi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hyperlink" Target="http://images.flowers.vg/1024x768/bee-balm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hyperlink" Target="http://images.flowers.vg/1024x768/thyme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1TUDFCOwj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en-US" dirty="0" smtClean="0"/>
              <a:t>BEES &amp; PLANTS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3048000" cy="4572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HONEYBEE ON OREGANO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b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70583"/>
            <a:ext cx="5562600" cy="5287417"/>
          </a:xfrm>
          <a:prstGeom prst="rect">
            <a:avLst/>
          </a:prstGeom>
        </p:spPr>
      </p:pic>
      <p:pic>
        <p:nvPicPr>
          <p:cNvPr id="7" name="Picture 5" descr="BOBS BEE PICTURES 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2057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48200" y="53340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HONEYBEE WITH FULL POLLEN SACK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3429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Comic Sans MS" panose="030F0702030302020204" pitchFamily="66" charset="0"/>
              </a:rPr>
              <a:t>Nectar, the attractant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D4AF14-630F-4DDB-8A3C-335E7746DADF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7653" name="Text Placeholder 4"/>
          <p:cNvSpPr>
            <a:spLocks noGrp="1"/>
          </p:cNvSpPr>
          <p:nvPr>
            <p:ph type="body" idx="4294967295"/>
          </p:nvPr>
        </p:nvSpPr>
        <p:spPr>
          <a:xfrm>
            <a:off x="762000" y="3657600"/>
            <a:ext cx="7467600" cy="2819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/>
              <a:t>Nectar is the sugar rich liquid within flowers of plants produce to attract pollinating insects (honey bees, native bees, etc.).</a:t>
            </a:r>
          </a:p>
          <a:p>
            <a:pPr eaLnBrk="1" hangingPunct="1">
              <a:buFont typeface="Wingdings 2" pitchFamily="18" charset="2"/>
              <a:buNone/>
            </a:pPr>
            <a:endParaRPr lang="en-US" sz="1050" dirty="0" smtClean="0"/>
          </a:p>
          <a:p>
            <a:pPr eaLnBrk="1" hangingPunct="1"/>
            <a:r>
              <a:rPr lang="en-US" dirty="0" smtClean="0"/>
              <a:t>Nectar is also the principal raw ingredient of honey.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5122" name="Picture 2" descr="C:\Users\Marilyn\Desktop\Miscellaneous\bees on flowers\awesom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09700"/>
            <a:ext cx="3220528" cy="2133600"/>
          </a:xfrm>
          <a:prstGeom prst="rect">
            <a:avLst/>
          </a:prstGeom>
          <a:noFill/>
        </p:spPr>
      </p:pic>
      <p:pic>
        <p:nvPicPr>
          <p:cNvPr id="5123" name="Picture 3" descr="C:\Users\Marilyn\Desktop\BEES AND FLOWERS\dah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09600"/>
            <a:ext cx="3886200" cy="2573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4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Flower’s Nectary Gland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9812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nectary is flower gland that secretes nectar.  </a:t>
            </a:r>
            <a:r>
              <a:rPr lang="en-US" dirty="0"/>
              <a:t>U</a:t>
            </a:r>
            <a:r>
              <a:rPr lang="en-US" dirty="0" smtClean="0"/>
              <a:t>sually located at the flower’s base, its location forces pollinators to brush against the flower’s reproductive structures to collect nectar.</a:t>
            </a:r>
          </a:p>
          <a:p>
            <a:endParaRPr lang="en-US" dirty="0"/>
          </a:p>
        </p:txBody>
      </p:sp>
      <p:pic>
        <p:nvPicPr>
          <p:cNvPr id="4" name="Picture 2" descr="http://upload.wikimedia.org/wikipedia/commons/thumb/7/7f/Mature_flower_diagram.svg/330px-Mature_flower_diagram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00400"/>
            <a:ext cx="6572584" cy="336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7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Nectar’s Composition</a:t>
            </a:r>
            <a:endParaRPr lang="en-US" dirty="0"/>
          </a:p>
        </p:txBody>
      </p:sp>
      <p:sp>
        <p:nvSpPr>
          <p:cNvPr id="3174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B7D39-FBA7-4A3E-A593-9C77A96E9295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533400" y="1635940"/>
            <a:ext cx="8305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Flowers develop nectar based on pollinator. While flowers that attract hummingbirds are usually sucrose-rich, flowers that attract honey bees are rich in fructose &amp; glucose.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Although its main ingredient is natural sugar (i.e., </a:t>
            </a:r>
            <a:r>
              <a:rPr lang="en-US" sz="2800" dirty="0">
                <a:hlinkClick r:id="rId2" action="ppaction://hlinkfile" tooltip="Sucrose"/>
              </a:rPr>
              <a:t>sucrose</a:t>
            </a:r>
            <a:r>
              <a:rPr lang="en-US" sz="2800" dirty="0"/>
              <a:t> (table sugar), </a:t>
            </a:r>
            <a:r>
              <a:rPr lang="en-US" sz="2800" dirty="0">
                <a:hlinkClick r:id="rId3" action="ppaction://hlinkfile" tooltip="Glucose"/>
              </a:rPr>
              <a:t>glucose</a:t>
            </a:r>
            <a:r>
              <a:rPr lang="en-US" sz="2800" dirty="0"/>
              <a:t>, and </a:t>
            </a:r>
            <a:r>
              <a:rPr lang="en-US" sz="2800" dirty="0">
                <a:hlinkClick r:id="rId4" action="ppaction://hlinkfile" tooltip="Fructose"/>
              </a:rPr>
              <a:t>fructose</a:t>
            </a:r>
            <a:r>
              <a:rPr lang="en-US" sz="2800" dirty="0"/>
              <a:t>), nectar also contains </a:t>
            </a:r>
            <a:r>
              <a:rPr lang="en-US" sz="2800" dirty="0" smtClean="0"/>
              <a:t>amino </a:t>
            </a:r>
            <a:r>
              <a:rPr lang="en-US" sz="2800" dirty="0"/>
              <a:t>acids, minerals, and vitamins that the bees need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780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Nectar = Carbohydrates = Energy</a:t>
            </a:r>
            <a:endParaRPr lang="en-US" dirty="0"/>
          </a:p>
        </p:txBody>
      </p:sp>
      <p:sp>
        <p:nvSpPr>
          <p:cNvPr id="27652" name="Tex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3600" dirty="0" smtClean="0"/>
              <a:t>Nectar is carbs for the bees – bees do eat nectar “raw.”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n-US" sz="3600" dirty="0" smtClean="0"/>
          </a:p>
          <a:p>
            <a:pPr>
              <a:buClr>
                <a:schemeClr val="accent3"/>
              </a:buClr>
              <a:defRPr/>
            </a:pPr>
            <a:r>
              <a:rPr lang="en-US" sz="3600" dirty="0" smtClean="0"/>
              <a:t>Worker bees mix nectar with enzymes and place in cells, where the dehydrates mixture becomes honey (stored carbohydrates for later.</a:t>
            </a:r>
          </a:p>
          <a:p>
            <a:pPr>
              <a:buClr>
                <a:schemeClr val="accent3"/>
              </a:buClr>
              <a:defRPr/>
            </a:pPr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50C77-5AD8-48BD-8E19-3791EB8A24E4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73FFA-5E0C-4F71-BB9E-530ED18C3007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6628" name="Picture 7" descr="bee sucking ho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43957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5638800" y="1447800"/>
            <a:ext cx="32766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HONEY BEE</a:t>
            </a:r>
          </a:p>
          <a:p>
            <a:pPr>
              <a:spcBef>
                <a:spcPct val="50000"/>
              </a:spcBef>
            </a:pPr>
            <a:r>
              <a:rPr lang="en-US" dirty="0"/>
              <a:t>DRINKING</a:t>
            </a:r>
          </a:p>
          <a:p>
            <a:pPr>
              <a:spcBef>
                <a:spcPct val="50000"/>
              </a:spcBef>
            </a:pPr>
            <a:r>
              <a:rPr lang="en-US" dirty="0"/>
              <a:t>HONEY</a:t>
            </a:r>
          </a:p>
          <a:p>
            <a:pPr>
              <a:spcBef>
                <a:spcPct val="50000"/>
              </a:spcBef>
            </a:pPr>
            <a:r>
              <a:rPr lang="en-US" dirty="0"/>
              <a:t>FROM A CELL</a:t>
            </a:r>
          </a:p>
        </p:txBody>
      </p:sp>
    </p:spTree>
    <p:extLst>
      <p:ext uri="{BB962C8B-B14F-4D97-AF65-F5344CB8AC3E}">
        <p14:creationId xmlns:p14="http://schemas.microsoft.com/office/powerpoint/2010/main" val="28661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94FE7-55CB-4290-B80F-615020226D55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832012" y="2743200"/>
            <a:ext cx="7848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pol·len</a:t>
            </a:r>
          </a:p>
          <a:p>
            <a:r>
              <a:rPr lang="en-US" sz="2400" dirty="0"/>
              <a:t>ˈpälən/</a:t>
            </a:r>
          </a:p>
          <a:p>
            <a:r>
              <a:rPr lang="en-US" sz="2400" i="1" dirty="0"/>
              <a:t>noun</a:t>
            </a:r>
            <a:endParaRPr lang="en-US" sz="2400" dirty="0"/>
          </a:p>
          <a:p>
            <a:r>
              <a:rPr lang="en-US" sz="2400" dirty="0"/>
              <a:t>a fine powdery substance, typically yellow, consisting of microscopic grains discharged from the male part of a flower or from a male cone. Each grain contains a male gamete that can fertilize the female ovule, to which pollen is transported by the wind, insects, or other animals.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429" y="1021194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POLLEN, the reason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http://upload.wikimedia.org/wikipedia/commons/thumb/a/a4/Misc_pollen.jpg/250px-Misc_polle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28600"/>
            <a:ext cx="411078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24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2514600" y="838200"/>
            <a:ext cx="2667000" cy="14700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latin typeface="Comic Sans MS" panose="030F0702030302020204" pitchFamily="66" charset="0"/>
              </a:rPr>
              <a:t>Pollen = protein</a:t>
            </a:r>
          </a:p>
        </p:txBody>
      </p:sp>
      <p:sp>
        <p:nvSpPr>
          <p:cNvPr id="20483" name="Subtitle 2"/>
          <p:cNvSpPr>
            <a:spLocks noGrp="1"/>
          </p:cNvSpPr>
          <p:nvPr>
            <p:ph type="subTitle" idx="1"/>
          </p:nvPr>
        </p:nvSpPr>
        <p:spPr>
          <a:xfrm>
            <a:off x="685800" y="2743200"/>
            <a:ext cx="7924800" cy="3733800"/>
          </a:xfrm>
        </p:spPr>
        <p:txBody>
          <a:bodyPr>
            <a:normAutofit lnSpcReduction="10000"/>
          </a:bodyPr>
          <a:lstStyle/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Bees need protein for development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Bees turn pollen is turned into bee bread (mixture of pollen &amp; honey that “grows”)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Bee bread is fed to bee larvae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Worker bees consume pollen/bee bread for the first 5 days of life to develop food producing glands</a:t>
            </a:r>
          </a:p>
          <a:p>
            <a:pPr marR="0" eaLnBrk="1" hangingPunct="1"/>
            <a:endParaRPr lang="en-US" dirty="0" smtClean="0"/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EF9B1-324D-4292-9F75-254256F0ABA8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5" descr="BOBS BEE PICTURES 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48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ile:Tulip Stamen Ti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"/>
            <a:ext cx="1600200" cy="239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4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05800" cy="9326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Bee with full pollen sacks on legs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C7A78-7B5A-4929-85CE-753CCF1CC98A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2" descr="C:\Users\Marilyn\Desktop\flowers and swarm 2 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466088"/>
            <a:ext cx="57912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36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582204"/>
            <a:ext cx="30480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dirty="0" smtClean="0">
                <a:latin typeface="Comic Sans MS" panose="030F0702030302020204" pitchFamily="66" charset="0"/>
              </a:rPr>
              <a:t>WATER</a:t>
            </a:r>
            <a:endParaRPr lang="en-US" sz="3600" dirty="0" smtClean="0">
              <a:latin typeface="Comic Sans MS" panose="030F0702030302020204" pitchFamily="66" charset="0"/>
            </a:endParaRPr>
          </a:p>
        </p:txBody>
      </p:sp>
      <p:sp>
        <p:nvSpPr>
          <p:cNvPr id="3277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447800" y="5943600"/>
            <a:ext cx="7620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EB05B-F22B-4B76-968D-6911A596AB73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0725" name="Text Placeholder 5"/>
          <p:cNvSpPr>
            <a:spLocks noGrp="1"/>
          </p:cNvSpPr>
          <p:nvPr>
            <p:ph type="body" idx="4294967295"/>
          </p:nvPr>
        </p:nvSpPr>
        <p:spPr>
          <a:xfrm>
            <a:off x="304800" y="1392198"/>
            <a:ext cx="8229600" cy="3429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Honey bees consume water daily</a:t>
            </a:r>
          </a:p>
          <a:p>
            <a:pPr eaLnBrk="1" hangingPunct="1"/>
            <a:r>
              <a:rPr lang="en-US" sz="3600" dirty="0" smtClean="0"/>
              <a:t>It is best if the beekeeper supplies the water and not the neighbors swimming pool or horse trough.</a:t>
            </a:r>
            <a:br>
              <a:rPr lang="en-US" sz="3600" dirty="0" smtClean="0"/>
            </a:br>
            <a:endParaRPr lang="en-US" dirty="0" smtClean="0"/>
          </a:p>
        </p:txBody>
      </p:sp>
      <p:pic>
        <p:nvPicPr>
          <p:cNvPr id="6" name="Picture 3" descr="HPIM07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071" y="3814354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82980" y="5428345"/>
            <a:ext cx="289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WATER JUG WITH STONES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 FOR BEES TO LAND ON</a:t>
            </a:r>
            <a:endParaRPr lang="en-US" dirty="0"/>
          </a:p>
        </p:txBody>
      </p:sp>
      <p:pic>
        <p:nvPicPr>
          <p:cNvPr id="8" name="Picture 2" descr="C:\Users\Marilyn\Desktop\mj\IMG_2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302774"/>
            <a:ext cx="3048000" cy="228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79540" y="575683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Sap = Propolis = Bee glue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1417638"/>
            <a:ext cx="7086600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"Typical" northern temperate propolis has approximately 50 constituents, primarily </a:t>
            </a:r>
            <a:r>
              <a:rPr lang="en-US" sz="2000" dirty="0" smtClean="0"/>
              <a:t>resins (ponderosa pine sap) </a:t>
            </a:r>
            <a:r>
              <a:rPr lang="en-US" sz="2000" dirty="0"/>
              <a:t>and vegetable </a:t>
            </a:r>
            <a:r>
              <a:rPr lang="en-US" sz="2000" dirty="0">
                <a:hlinkClick r:id="rId2" tooltip="Balsam"/>
              </a:rPr>
              <a:t>balsams</a:t>
            </a:r>
            <a:r>
              <a:rPr lang="en-US" sz="2000" dirty="0"/>
              <a:t> (50%), </a:t>
            </a:r>
            <a:r>
              <a:rPr lang="en-US" sz="2000" dirty="0">
                <a:hlinkClick r:id="rId3" tooltip="Wax"/>
              </a:rPr>
              <a:t>waxes</a:t>
            </a:r>
            <a:r>
              <a:rPr lang="en-US" sz="2000" dirty="0"/>
              <a:t> (30%), </a:t>
            </a:r>
            <a:r>
              <a:rPr lang="en-US" sz="2000" dirty="0">
                <a:hlinkClick r:id="rId4" tooltip="Essential oil"/>
              </a:rPr>
              <a:t>essential oils</a:t>
            </a:r>
            <a:r>
              <a:rPr lang="en-US" sz="2000" dirty="0"/>
              <a:t> (10%), and </a:t>
            </a:r>
            <a:r>
              <a:rPr lang="en-US" sz="2000" dirty="0">
                <a:hlinkClick r:id="rId5" tooltip="Pollen"/>
              </a:rPr>
              <a:t>pollen</a:t>
            </a:r>
            <a:r>
              <a:rPr lang="en-US" sz="2000" dirty="0"/>
              <a:t> (5%). </a:t>
            </a:r>
            <a:endParaRPr lang="en-US" sz="2000" dirty="0" smtClean="0"/>
          </a:p>
          <a:p>
            <a:endParaRPr lang="en-US" sz="20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Propolis is now believed to:</a:t>
            </a:r>
            <a:r>
              <a:rPr lang="en-US" sz="2000" baseline="30000" dirty="0">
                <a:hlinkClick r:id="rId6"/>
              </a:rPr>
              <a:t>[2]</a:t>
            </a:r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reinforce the structural stability of the hive;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reduce vibration;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make the hive more defensible by sealing alternate entrances;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prevent diseases and parasites from entering the hive, and to inhibit fungal and bacterial growth;</a:t>
            </a:r>
            <a:r>
              <a:rPr lang="en-US" sz="2000" baseline="30000" dirty="0">
                <a:hlinkClick r:id="rId7"/>
              </a:rPr>
              <a:t>[3]</a:t>
            </a:r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prevent </a:t>
            </a:r>
            <a:r>
              <a:rPr lang="en-US" sz="2000" dirty="0">
                <a:hlinkClick r:id="rId8" tooltip="Putrefaction"/>
              </a:rPr>
              <a:t>putrefaction</a:t>
            </a:r>
            <a:r>
              <a:rPr lang="en-US" sz="2000" dirty="0"/>
              <a:t> within the hive.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74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AB900-A838-4CE1-A2A0-CE17C70464FB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990600" y="1219200"/>
            <a:ext cx="69342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/>
              <a:t>COVERED IN THIS LESSON</a:t>
            </a:r>
            <a:endParaRPr lang="en-US" sz="3200" dirty="0"/>
          </a:p>
          <a:p>
            <a:pPr algn="ctr"/>
            <a:endParaRPr lang="en-US" dirty="0"/>
          </a:p>
          <a:p>
            <a:pPr algn="ctr"/>
            <a:r>
              <a:rPr lang="en-US" sz="3200" dirty="0" smtClean="0"/>
              <a:t>Bee-flower mutualism</a:t>
            </a:r>
          </a:p>
          <a:p>
            <a:pPr algn="ctr"/>
            <a:r>
              <a:rPr lang="en-US" sz="3200" dirty="0" smtClean="0"/>
              <a:t>The </a:t>
            </a:r>
            <a:r>
              <a:rPr lang="en-US" sz="3200" dirty="0"/>
              <a:t>basic flower</a:t>
            </a:r>
          </a:p>
          <a:p>
            <a:pPr algn="ctr"/>
            <a:r>
              <a:rPr lang="en-US" sz="3200" dirty="0"/>
              <a:t>Nectar</a:t>
            </a:r>
          </a:p>
          <a:p>
            <a:pPr algn="ctr"/>
            <a:r>
              <a:rPr lang="en-US" sz="3200" dirty="0" smtClean="0"/>
              <a:t>Pollen</a:t>
            </a:r>
          </a:p>
          <a:p>
            <a:pPr algn="ctr"/>
            <a:r>
              <a:rPr lang="en-US" sz="3200" dirty="0" smtClean="0"/>
              <a:t>Propolis</a:t>
            </a:r>
          </a:p>
          <a:p>
            <a:pPr algn="ctr"/>
            <a:r>
              <a:rPr lang="en-US" sz="3200" dirty="0" smtClean="0"/>
              <a:t>Water</a:t>
            </a:r>
          </a:p>
          <a:p>
            <a:pPr algn="ctr"/>
            <a:r>
              <a:rPr lang="en-US" sz="3200" dirty="0" smtClean="0"/>
              <a:t>Pollination</a:t>
            </a:r>
            <a:endParaRPr lang="en-US" sz="3200" dirty="0"/>
          </a:p>
          <a:p>
            <a:pPr algn="ctr"/>
            <a:r>
              <a:rPr lang="en-US" sz="3200" dirty="0" smtClean="0"/>
              <a:t>Bee-friendly flowers in the Pacific NW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8143"/>
            <a:ext cx="8229600" cy="1143000"/>
          </a:xfrm>
        </p:spPr>
        <p:txBody>
          <a:bodyPr/>
          <a:lstStyle/>
          <a:p>
            <a:r>
              <a:rPr lang="en-US" dirty="0" smtClean="0"/>
              <a:t>What flowers attract bees?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8463" y="13716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Bees will tap 2 million flowers &amp; fly 50,000 </a:t>
            </a:r>
            <a:r>
              <a:rPr lang="en-US" sz="2400" dirty="0" smtClean="0"/>
              <a:t>miles (total) </a:t>
            </a:r>
            <a:r>
              <a:rPr lang="en-US" sz="2400" dirty="0"/>
              <a:t>to produce 1 pound of </a:t>
            </a:r>
            <a:r>
              <a:rPr lang="en-US" sz="2400" dirty="0" smtClean="0"/>
              <a:t>honey.  They will go up to 5 miles to find nectar-producing flowers.</a:t>
            </a:r>
            <a:endParaRPr lang="en-US" sz="2400" dirty="0"/>
          </a:p>
        </p:txBody>
      </p:sp>
      <p:pic>
        <p:nvPicPr>
          <p:cNvPr id="6" name="Picture 5" descr="Hive Tracks: Global Map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31472"/>
            <a:ext cx="6705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77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Advantages of honey bees as pollinators (over wild bees, wasps, etc.)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905000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smtClean="0"/>
              <a:t>Social unit:  large quantities of honey bees overwinter; they get a head start in Spring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smtClean="0"/>
              <a:t>Physiognomy:  Forked body hairs and pollen baskets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smtClean="0"/>
              <a:t>Communication from bee to bee (waggle dance)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smtClean="0"/>
              <a:t>Loyalty to one type of flower until nectar exhausted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51769"/>
            <a:ext cx="609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856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Honey Bees &amp; Plants </a:t>
            </a:r>
            <a:br>
              <a:rPr lang="en-US" dirty="0" smtClean="0"/>
            </a:br>
            <a:r>
              <a:rPr lang="en-US" dirty="0" smtClean="0"/>
              <a:t>Native to Eastern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2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417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 smtClean="0">
              <a:latin typeface="Arial" charset="0"/>
              <a:cs typeface="Arial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848557" y="2057400"/>
            <a:ext cx="3505200" cy="4038284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4400" dirty="0" smtClean="0">
                <a:latin typeface="Arial" charset="0"/>
                <a:cs typeface="Arial" charset="0"/>
              </a:rPr>
              <a:t>Alfalfa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Sweet Clover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Black Locust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Vetch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Star Thistle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Knapweed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Mint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Hawthorne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Honeysuckle -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Rapeseed – yes</a:t>
            </a:r>
          </a:p>
          <a:p>
            <a:pPr>
              <a:buFont typeface="Wingdings 2" pitchFamily="18" charset="2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White Clover - yes</a:t>
            </a:r>
            <a:r>
              <a:rPr lang="en-US" sz="2400" dirty="0" smtClean="0">
                <a:latin typeface="Arial" charset="0"/>
                <a:cs typeface="Arial" charset="0"/>
              </a:rPr>
              <a:t/>
            </a:r>
            <a:br>
              <a:rPr lang="en-US" sz="2400" dirty="0" smtClean="0">
                <a:latin typeface="Arial" charset="0"/>
                <a:cs typeface="Arial" charset="0"/>
              </a:rPr>
            </a:b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17209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charset="0"/>
                <a:cs typeface="Arial" charset="0"/>
              </a:rPr>
              <a:t>PLANTS </a:t>
            </a:r>
            <a:r>
              <a:rPr lang="en-US" b="1" i="1" u="sng" dirty="0">
                <a:latin typeface="Arial" charset="0"/>
                <a:cs typeface="Arial" charset="0"/>
              </a:rPr>
              <a:t>COMMON</a:t>
            </a:r>
            <a:r>
              <a:rPr lang="en-US" b="1" i="1" dirty="0">
                <a:latin typeface="Arial" charset="0"/>
                <a:cs typeface="Arial" charset="0"/>
              </a:rPr>
              <a:t> IN </a:t>
            </a:r>
            <a:r>
              <a:rPr lang="en-US" b="1" i="1" dirty="0" smtClean="0">
                <a:latin typeface="Arial" charset="0"/>
                <a:cs typeface="Arial" charset="0"/>
              </a:rPr>
              <a:t/>
            </a:r>
            <a:br>
              <a:rPr lang="en-US" b="1" i="1" dirty="0" smtClean="0">
                <a:latin typeface="Arial" charset="0"/>
                <a:cs typeface="Arial" charset="0"/>
              </a:rPr>
            </a:br>
            <a:r>
              <a:rPr lang="en-US" b="1" i="1" dirty="0" smtClean="0">
                <a:latin typeface="Arial" charset="0"/>
                <a:cs typeface="Arial" charset="0"/>
              </a:rPr>
              <a:t>THE </a:t>
            </a:r>
            <a:r>
              <a:rPr lang="en-US" b="1" i="1" dirty="0">
                <a:latin typeface="Arial" charset="0"/>
                <a:cs typeface="Arial" charset="0"/>
              </a:rPr>
              <a:t>INLAND </a:t>
            </a:r>
            <a:r>
              <a:rPr lang="en-US" b="1" dirty="0" smtClean="0">
                <a:latin typeface="Arial" charset="0"/>
                <a:cs typeface="Arial" charset="0"/>
              </a:rPr>
              <a:t>NORTHWEST</a:t>
            </a:r>
            <a:endParaRPr lang="en-US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353756" y="2057400"/>
            <a:ext cx="4409243" cy="41906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Tumbleweed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Bindweed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Black Hawthorn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Russian Pea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Alder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Birch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Sage –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>Introduced plants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Maple –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Apples –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100" dirty="0" smtClean="0">
                <a:latin typeface="Arial" pitchFamily="34" charset="0"/>
                <a:cs typeface="Arial" pitchFamily="34" charset="0"/>
              </a:rPr>
              <a:t>Cherries - yes</a:t>
            </a: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endParaRPr lang="en-US" sz="21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accent3"/>
              </a:buClr>
              <a:buFont typeface="Wingdings 2"/>
              <a:buNone/>
              <a:defRPr/>
            </a:pPr>
            <a:r>
              <a:rPr lang="en-US" sz="2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 smtClean="0">
                <a:latin typeface="Arial" pitchFamily="34" charset="0"/>
                <a:cs typeface="Arial" pitchFamily="34" charset="0"/>
              </a:rPr>
            </a:br>
            <a:endParaRPr lang="en-US" sz="2100" dirty="0" smtClean="0"/>
          </a:p>
          <a:p>
            <a:pPr marL="0" indent="0">
              <a:spcBef>
                <a:spcPts val="0"/>
              </a:spcBef>
              <a:buClr>
                <a:schemeClr val="accent3"/>
              </a:buClr>
              <a:buFontTx/>
              <a:buNone/>
              <a:defRPr/>
            </a:pP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19571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128"/>
            <a:ext cx="8077200" cy="8683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SOME NATIVE PLANTS BEES USE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D67A2-2A85-4606-AA0D-FA573CFF3DDF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6252" y="1815882"/>
            <a:ext cx="3505200" cy="378565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defRPr/>
            </a:pPr>
            <a:r>
              <a:rPr lang="en-US" sz="2000" dirty="0" smtClean="0"/>
              <a:t>Willow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Current</a:t>
            </a:r>
          </a:p>
          <a:p>
            <a:pPr>
              <a:defRPr/>
            </a:pPr>
            <a:r>
              <a:rPr lang="en-US" sz="2000" dirty="0"/>
              <a:t>Sagebrush</a:t>
            </a:r>
          </a:p>
          <a:p>
            <a:pPr>
              <a:defRPr/>
            </a:pPr>
            <a:r>
              <a:rPr lang="en-US" sz="2000" dirty="0"/>
              <a:t>Elderberry</a:t>
            </a:r>
          </a:p>
          <a:p>
            <a:pPr>
              <a:defRPr/>
            </a:pPr>
            <a:r>
              <a:rPr lang="en-US" sz="2000" dirty="0"/>
              <a:t>June berry</a:t>
            </a:r>
          </a:p>
          <a:p>
            <a:pPr>
              <a:defRPr/>
            </a:pPr>
            <a:r>
              <a:rPr lang="en-US" sz="2000" dirty="0"/>
              <a:t>Dogwood</a:t>
            </a:r>
          </a:p>
          <a:p>
            <a:pPr>
              <a:defRPr/>
            </a:pPr>
            <a:r>
              <a:rPr lang="en-US" sz="2000" dirty="0"/>
              <a:t>Oregon </a:t>
            </a:r>
            <a:r>
              <a:rPr lang="en-US" sz="2000" dirty="0" smtClean="0"/>
              <a:t>grape</a:t>
            </a:r>
          </a:p>
          <a:p>
            <a:pPr>
              <a:defRPr/>
            </a:pPr>
            <a:r>
              <a:rPr lang="en-US" sz="2000" dirty="0" smtClean="0"/>
              <a:t>Penstemon</a:t>
            </a:r>
          </a:p>
          <a:p>
            <a:pPr>
              <a:defRPr/>
            </a:pPr>
            <a:r>
              <a:rPr lang="en-US" sz="2000" dirty="0" smtClean="0"/>
              <a:t>Buckwheat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Rosehip</a:t>
            </a:r>
          </a:p>
          <a:p>
            <a:pPr>
              <a:defRPr/>
            </a:pPr>
            <a:r>
              <a:rPr lang="en-US" sz="2000" dirty="0"/>
              <a:t>Mock orange</a:t>
            </a:r>
          </a:p>
          <a:p>
            <a:pPr>
              <a:defRPr/>
            </a:pPr>
            <a:r>
              <a:rPr lang="en-US" sz="2000" dirty="0" smtClean="0"/>
              <a:t>Chokecherry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56865" y="1196034"/>
            <a:ext cx="83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Willow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163" y="1196034"/>
            <a:ext cx="172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Quaking aspen</a:t>
            </a:r>
          </a:p>
        </p:txBody>
      </p:sp>
      <p:pic>
        <p:nvPicPr>
          <p:cNvPr id="11" name="Picture 2" descr="C:\Users\Marilyn\Desktop\flowers and swarm 2 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9037" y="1651586"/>
            <a:ext cx="2445518" cy="1874897"/>
          </a:xfrm>
          <a:prstGeom prst="rect">
            <a:avLst/>
          </a:prstGeom>
          <a:noFill/>
        </p:spPr>
      </p:pic>
      <p:pic>
        <p:nvPicPr>
          <p:cNvPr id="9" name="Picture 2" descr="C:\Users\Marilyn\Desktop\BEES AND FLOWERS\buckwheat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191000"/>
            <a:ext cx="2499240" cy="1874581"/>
          </a:xfrm>
          <a:prstGeom prst="rect">
            <a:avLst/>
          </a:prstGeom>
          <a:noFill/>
        </p:spPr>
      </p:pic>
      <p:pic>
        <p:nvPicPr>
          <p:cNvPr id="12" name="Picture 3" descr="C:\Users\Marilyn\Desktop\BEES AND FLOWERS\flowers and swarm 2 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6155" y="4236781"/>
            <a:ext cx="2438400" cy="1828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163510" y="3786834"/>
            <a:ext cx="12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Buckwheat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82138" y="3786834"/>
            <a:ext cx="12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Penstemon</a:t>
            </a:r>
            <a:endParaRPr lang="en-US" dirty="0"/>
          </a:p>
        </p:txBody>
      </p:sp>
      <p:pic>
        <p:nvPicPr>
          <p:cNvPr id="15" name="Picture 2" descr="C:\Users\Marilyn\Desktop\My Pictures\124CANON\IMG_2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4476" y="1651586"/>
            <a:ext cx="2479364" cy="1859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NATIVE PLANTS CONTINUED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1943100"/>
            <a:ext cx="2667000" cy="396240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Common Camas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Wild Strawberry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Phlox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Lupine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Saxifrages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Bluebells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Lupine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Snowberry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Blueweed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533900" y="1943100"/>
            <a:ext cx="4038600" cy="335280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Sunflower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Balsamroot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Bitterroot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Pineapple weed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Sticky purple geranium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Western blue flag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Grass widow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US" dirty="0" smtClean="0"/>
              <a:t>Yellow bell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1126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01F4C-8E97-4FEA-811A-7A97806702EA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esktop\snowber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39" y="689048"/>
            <a:ext cx="4472731" cy="32429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05435" y="228600"/>
            <a:ext cx="3862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Honey Bee on Snowberry Bush (Spring)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065" y="2895600"/>
            <a:ext cx="4441433" cy="3162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2481" y="60960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Honey Bee on Balsamroot (Spring)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01600" y="-9601200"/>
            <a:ext cx="24384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ilyn\Desktop\BEES AND FLOWERS\Joe 255 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62" y="990600"/>
            <a:ext cx="340816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7384" y="533400"/>
            <a:ext cx="452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Honeybee on Blueweed (Spring/Late Summer)</a:t>
            </a:r>
            <a:endParaRPr lang="en-US" dirty="0"/>
          </a:p>
        </p:txBody>
      </p:sp>
      <p:pic>
        <p:nvPicPr>
          <p:cNvPr id="5" name="Picture 2" descr="C:\Users\Marilyn\Desktop\BEES AND FLOWERS\common cam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20" y="2039564"/>
            <a:ext cx="4271772" cy="25502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32016" y="1600200"/>
            <a:ext cx="380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Honeybee on Common Camas (Spring)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lyn\Desktop\Joe 255 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152400"/>
            <a:ext cx="685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</a:rPr>
              <a:t>Bees love weeds!</a:t>
            </a:r>
          </a:p>
          <a:p>
            <a:r>
              <a:rPr lang="en-US" sz="2800" b="1" u="sng" dirty="0" smtClean="0">
                <a:solidFill>
                  <a:srgbClr val="FFFF00"/>
                </a:solidFill>
              </a:rPr>
              <a:t>Clover, Dalmatian Toadflax, and Blueweed in front of a wheat field.</a:t>
            </a:r>
            <a:endParaRPr lang="en-US" sz="2800" b="1" u="sng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219200"/>
            <a:ext cx="2171700" cy="1527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965434"/>
            <a:ext cx="22479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lyn\Desktop\Joe 255 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345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3">
                    <a:lumMod val="50000"/>
                  </a:schemeClr>
                </a:solidFill>
              </a:rPr>
              <a:t>Clover Lane</a:t>
            </a:r>
            <a:endParaRPr lang="en-US" sz="5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62600" y="304800"/>
            <a:ext cx="331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clover has about</a:t>
            </a:r>
          </a:p>
          <a:p>
            <a:r>
              <a:rPr lang="en-US" dirty="0" smtClean="0"/>
              <a:t> 45%  nectar sugar concentration.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3000"/>
          </a:xfrm>
        </p:spPr>
        <p:txBody>
          <a:bodyPr>
            <a:normAutofit/>
          </a:bodyPr>
          <a:lstStyle/>
          <a:p>
            <a:pPr algn="r"/>
            <a:r>
              <a:rPr lang="en-US" sz="5400" dirty="0" smtClean="0"/>
              <a:t>Bee – Plant Mutualism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Bees &amp; plants NEED each other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4400" dirty="0" smtClean="0"/>
              <a:t>Bee needs plants for sap, pollen &amp; nectar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4400" dirty="0" smtClean="0"/>
              <a:t>Plants need bees for pollination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2501"/>
            <a:ext cx="1143000" cy="1195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962400"/>
            <a:ext cx="990600" cy="11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3F24C-98A3-464A-A5CF-D771B4AC10D5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7412" name="Picture 2" descr="http://t2.gstatic.com/images?q=tbn:ANd9GcQRN4E_L2B_2A80R-T80wYgSwQMxKZDjbAL8inwFQa5fffyOxA&amp;t=1&amp;usg=__eBmjGa1n3FuSUtEevPWTMxw6O7k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9600"/>
            <a:ext cx="33972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t3.gstatic.com/images?q=tbn:ANd9GcTkTkehvzuzjo952UV0-CLyihV-eO8ATzT9oWF05JvSzsv4dGQ&amp;t=1&amp;usg=__RkdTjxODDTzLZByPz_ycU-JDlwo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4111" y="1371600"/>
            <a:ext cx="4259263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4258242" y="4495800"/>
            <a:ext cx="419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/>
              <a:t>Star Thistle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002" y="3280856"/>
            <a:ext cx="2972277" cy="3014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ilyn\Desktop\IMG_2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2200" y="7620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BEES ON FRASERA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ilyn\Desktop\aug 21 2012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2923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19563" y="-4800600"/>
            <a:ext cx="17383125" cy="1645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286000" y="3810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Bee on Native Sunflower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Honey Bees &amp; Plants </a:t>
            </a:r>
            <a:br>
              <a:rPr lang="en-US" dirty="0" smtClean="0"/>
            </a:br>
            <a:r>
              <a:rPr lang="en-US" dirty="0" smtClean="0"/>
              <a:t>Introduced to Eastern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lyn\Desktop\flowers and swarm 2 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502920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Don’t kill your dandelions!  Bees love them.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1E90D7-4F5A-40C0-B844-DC57F80A80CF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8197" name="Picture 3" descr="C:\Users\Marilyn\Desktop\aug 21 2012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1348" y="706075"/>
            <a:ext cx="2593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4911527" y="3352800"/>
            <a:ext cx="26736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Crookneck</a:t>
            </a:r>
            <a:r>
              <a:rPr lang="en-US" sz="1600" dirty="0"/>
              <a:t> </a:t>
            </a:r>
            <a:r>
              <a:rPr lang="en-US" sz="1600" dirty="0" smtClean="0"/>
              <a:t>squash (Summer)</a:t>
            </a:r>
            <a:endParaRPr lang="en-US" sz="1600" dirty="0"/>
          </a:p>
        </p:txBody>
      </p:sp>
      <p:pic>
        <p:nvPicPr>
          <p:cNvPr id="8200" name="Picture 8" descr="aug 21 2012 0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706075"/>
            <a:ext cx="312420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1743825" y="2847522"/>
            <a:ext cx="1617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Corn (Summer)</a:t>
            </a:r>
            <a:endParaRPr lang="en-US" sz="1800" dirty="0"/>
          </a:p>
        </p:txBody>
      </p:sp>
      <p:pic>
        <p:nvPicPr>
          <p:cNvPr id="8202" name="Picture 4" descr="C:\Users\Marilyn\Pictures\2012-08-21 aug 21 2012\aug 21 2012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735" y="3810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Box 15"/>
          <p:cNvSpPr txBox="1">
            <a:spLocks noChangeArrowheads="1"/>
          </p:cNvSpPr>
          <p:nvPr/>
        </p:nvSpPr>
        <p:spPr bwMode="auto">
          <a:xfrm>
            <a:off x="5706998" y="5943600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Oregano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37744"/>
            <a:ext cx="3124200" cy="2239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612854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Maple (Spring)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8AB38-F4BB-4CA0-A890-5DCD06949CC0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3316" name="Picture 2" descr="bee bal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270" y="800100"/>
            <a:ext cx="2857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767420" y="3225981"/>
            <a:ext cx="350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Bee </a:t>
            </a:r>
            <a:r>
              <a:rPr lang="en-US" dirty="0" smtClean="0"/>
              <a:t>Balm (Early Summer)</a:t>
            </a:r>
            <a:endParaRPr lang="en-US" dirty="0"/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5410200" y="3581400"/>
            <a:ext cx="1450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pic>
        <p:nvPicPr>
          <p:cNvPr id="13319" name="Picture 2" descr="thym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800100"/>
            <a:ext cx="2857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4"/>
          <p:cNvSpPr txBox="1">
            <a:spLocks noChangeArrowheads="1"/>
          </p:cNvSpPr>
          <p:nvPr/>
        </p:nvSpPr>
        <p:spPr bwMode="auto">
          <a:xfrm>
            <a:off x="4495800" y="3225981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Thyme (Early Summer)</a:t>
            </a:r>
            <a:endParaRPr lang="en-US" dirty="0"/>
          </a:p>
        </p:txBody>
      </p:sp>
      <p:pic>
        <p:nvPicPr>
          <p:cNvPr id="13321" name="Picture 2" descr="http://images.flowers.vg/1024x768/lavend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020" y="3639944"/>
            <a:ext cx="304800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598701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Spanish Lavender (Early Summer)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250" y="3761456"/>
            <a:ext cx="2857500" cy="206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7250" y="5987018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Borage (Summer)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lil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3617520" cy="4126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2170" y="794266"/>
            <a:ext cx="200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Lilac (Spring)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80" y="1144548"/>
            <a:ext cx="2905760" cy="43860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7920" y="5682734"/>
            <a:ext cx="320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Marigolds (Summer – Fall)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7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2819400" cy="4255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3860800" cy="2557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53033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Roses  (Spring – Fall)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4387334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Asters (Fall)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22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Honey Bees &amp; WA State Agriculture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Test Your 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Co-Evolution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Early plants were wind pollinated</a:t>
            </a:r>
          </a:p>
          <a:p>
            <a:r>
              <a:rPr lang="en-US" dirty="0" smtClean="0"/>
              <a:t>Plants caught pollen in sap</a:t>
            </a:r>
          </a:p>
          <a:p>
            <a:r>
              <a:rPr lang="en-US" dirty="0" smtClean="0"/>
              <a:t>Insects found pollen/sap mixture &amp; used it for food (protein)</a:t>
            </a:r>
          </a:p>
          <a:p>
            <a:r>
              <a:rPr lang="en-US" dirty="0" smtClean="0"/>
              <a:t>As insects used food source more, began (accidentally) carrying pollen from plant to plant</a:t>
            </a:r>
          </a:p>
          <a:p>
            <a:r>
              <a:rPr lang="en-US" dirty="0" smtClean="0"/>
              <a:t>Insect pollination was more efficient; plants naturally selected to attract insects</a:t>
            </a:r>
          </a:p>
          <a:p>
            <a:r>
              <a:rPr lang="en-US" dirty="0" smtClean="0"/>
              <a:t>Nectaries evolved to attract insects</a:t>
            </a:r>
          </a:p>
          <a:p>
            <a:r>
              <a:rPr lang="en-US" dirty="0" smtClean="0"/>
              <a:t>White/colorful flowers evolved to attract insects</a:t>
            </a:r>
          </a:p>
          <a:p>
            <a:r>
              <a:rPr lang="en-US" dirty="0" smtClean="0"/>
              <a:t>Bees, wasps &amp; butterflies evolve (~65 MYA) and the REST IS HISTORY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 Top Crops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#1:  Apples ~ $2.25 Billion</a:t>
            </a:r>
          </a:p>
          <a:p>
            <a:pPr marL="0" indent="0">
              <a:buNone/>
            </a:pPr>
            <a:r>
              <a:rPr lang="en-US" dirty="0" smtClean="0"/>
              <a:t>#2:  Wheat ~ $1.18 Billion</a:t>
            </a:r>
          </a:p>
          <a:p>
            <a:pPr marL="0" indent="0">
              <a:buNone/>
            </a:pPr>
            <a:r>
              <a:rPr lang="en-US" dirty="0" smtClean="0"/>
              <a:t>#4:  Potatoes ~ $700 Million</a:t>
            </a:r>
          </a:p>
          <a:p>
            <a:pPr marL="0" indent="0">
              <a:buNone/>
            </a:pPr>
            <a:r>
              <a:rPr lang="en-US" dirty="0" smtClean="0"/>
              <a:t>#7:  Cherries ~ $499 Million</a:t>
            </a:r>
          </a:p>
          <a:p>
            <a:pPr marL="0" indent="0">
              <a:buNone/>
            </a:pPr>
            <a:r>
              <a:rPr lang="en-US" dirty="0" smtClean="0"/>
              <a:t>#9:  Grapes ~ $235 Million</a:t>
            </a:r>
          </a:p>
          <a:p>
            <a:pPr marL="0" indent="0">
              <a:buNone/>
            </a:pPr>
            <a:r>
              <a:rPr lang="en-US" dirty="0" smtClean="0"/>
              <a:t>#10: Pears ~ $205 Million</a:t>
            </a:r>
          </a:p>
          <a:p>
            <a:pPr marL="0" indent="0">
              <a:buNone/>
            </a:pPr>
            <a:r>
              <a:rPr lang="en-US" dirty="0" smtClean="0"/>
              <a:t>#11:  Onions ~ $184 Million</a:t>
            </a:r>
          </a:p>
          <a:p>
            <a:pPr marL="0" indent="0">
              <a:buNone/>
            </a:pPr>
            <a:r>
              <a:rPr lang="en-US" dirty="0" smtClean="0"/>
              <a:t>#12 &amp; 13:  Corn ~ $322 Million (Feed &amp; Sweet)</a:t>
            </a:r>
          </a:p>
          <a:p>
            <a:pPr marL="0" indent="0">
              <a:buNone/>
            </a:pPr>
            <a:r>
              <a:rPr lang="en-US" dirty="0" smtClean="0"/>
              <a:t>#14:  Hops ~ $155 Million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Test Your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dirty="0" smtClean="0"/>
              <a:t>Bee Pollinated?</a:t>
            </a:r>
          </a:p>
          <a:p>
            <a:pPr marL="0" indent="0" algn="ctr">
              <a:buNone/>
            </a:pPr>
            <a:r>
              <a:rPr lang="en-US" sz="9600" dirty="0" smtClean="0"/>
              <a:t>Yes or No?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2458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Apples?</a:t>
            </a:r>
            <a:endParaRPr lang="en-US" sz="6000" dirty="0"/>
          </a:p>
        </p:txBody>
      </p:sp>
      <p:pic>
        <p:nvPicPr>
          <p:cNvPr id="1026" name="Picture 2" descr="https://encrypted-tbn3.gstatic.com/images?q=tbn:ANd9GcT4lmfM6p9KFwsefR9O2Kqp9GLkpDRwmCV0MSgiDQmZyb7dwPk2x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96" y="1905000"/>
            <a:ext cx="3176609" cy="286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2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5178425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YES!</a:t>
            </a:r>
            <a:endParaRPr lang="en-US" sz="36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67" r="5667"/>
          <a:stretch>
            <a:fillRect/>
          </a:stretch>
        </p:blipFill>
        <p:spPr>
          <a:xfrm>
            <a:off x="1752600" y="990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Wheat?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3037"/>
            <a:ext cx="6096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4068762"/>
          </a:xfrm>
        </p:spPr>
        <p:txBody>
          <a:bodyPr>
            <a:normAutofit/>
          </a:bodyPr>
          <a:lstStyle/>
          <a:p>
            <a:r>
              <a:rPr lang="en-US" sz="7200" dirty="0" smtClean="0"/>
              <a:t>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Wheat is wind pollinated.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9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07" y="609600"/>
            <a:ext cx="8229600" cy="1143000"/>
          </a:xfrm>
        </p:spPr>
        <p:txBody>
          <a:bodyPr/>
          <a:lstStyle/>
          <a:p>
            <a:r>
              <a:rPr lang="en-US" dirty="0" smtClean="0"/>
              <a:t>Potatoes?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43" y="1905000"/>
            <a:ext cx="5990329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925762"/>
          </a:xfrm>
        </p:spPr>
        <p:txBody>
          <a:bodyPr>
            <a:normAutofit/>
          </a:bodyPr>
          <a:lstStyle/>
          <a:p>
            <a:r>
              <a:rPr lang="en-US" sz="6600" dirty="0" smtClean="0"/>
              <a:t>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Bumblebees pollinate potatoes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7454" y="5334000"/>
            <a:ext cx="5486400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 smtClean="0"/>
              <a:t>Cherries?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6" b="10526"/>
          <a:stretch>
            <a:fillRect/>
          </a:stretch>
        </p:blipFill>
        <p:spPr>
          <a:xfrm>
            <a:off x="1828800" y="685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5178425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YES!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74" y="838200"/>
            <a:ext cx="5629275" cy="41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wers and swarm 2 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810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PARTS OF A FLOWER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82" y="5181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Grapes?</a:t>
            </a:r>
            <a:endParaRPr lang="en-US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34" r="553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2925762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Grapes are wind pollinated, but the bees do like the pollen &amp; grape juice</a:t>
            </a:r>
            <a:endParaRPr lang="en-US" dirty="0"/>
          </a:p>
        </p:txBody>
      </p:sp>
      <p:pic>
        <p:nvPicPr>
          <p:cNvPr id="2050" name="Picture 2" descr="http://ucanr.edu/datastoreFiles/351-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469596" cy="23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82" y="5181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Pears?</a:t>
            </a:r>
            <a:endParaRPr lang="en-US" sz="66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64" b="1026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2925762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Yes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Bees prefer apples over pears because apple nectar has a higher sugar content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3657600"/>
            <a:ext cx="47625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82" y="51816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Onions?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38200"/>
            <a:ext cx="3662363" cy="36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2133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Yes</a:t>
            </a:r>
            <a:endParaRPr lang="en-US" sz="4000" dirty="0"/>
          </a:p>
        </p:txBody>
      </p:sp>
      <p:pic>
        <p:nvPicPr>
          <p:cNvPr id="1026" name="Picture 2" descr="http://ucanr.edu/blogs/Green/blogfiles/84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21181"/>
            <a:ext cx="3730625" cy="28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09800"/>
            <a:ext cx="3203575" cy="34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7244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Corn?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5" y="1447800"/>
            <a:ext cx="3581400" cy="2366838"/>
          </a:xfrm>
          <a:prstGeom prst="rect">
            <a:avLst/>
          </a:prstGeom>
        </p:spPr>
      </p:pic>
      <p:pic>
        <p:nvPicPr>
          <p:cNvPr id="2050" name="Picture 2" descr="http://www.thecherryshare.com/pictures/health-benefits-of-sweet-corn-934996934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252389" cy="2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No</a:t>
            </a:r>
            <a:br>
              <a:rPr lang="en-US" sz="6600" dirty="0" smtClean="0"/>
            </a:br>
            <a:r>
              <a:rPr lang="en-US" sz="6600" dirty="0" smtClean="0"/>
              <a:t>But bees love the pollen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2590800"/>
            <a:ext cx="4362450" cy="28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334000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Hops?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066800"/>
            <a:ext cx="487722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No</a:t>
            </a: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>Hops are wind pollinated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906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Pollination is the transfer of pollen grains, the male sex cells of a flower, from the anther where they are produced to the receptive surface, or stigma, of the female organ of a flower.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4000864"/>
            <a:ext cx="3300837" cy="220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000864"/>
            <a:ext cx="3451267" cy="2214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836" y="631702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Bee on anther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6317028"/>
            <a:ext cx="345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Bee leaving pollen on stigma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5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5059690" cy="66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2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 CHOICES OF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Bees choose  flowers by color and scent.  </a:t>
            </a:r>
          </a:p>
          <a:p>
            <a:r>
              <a:rPr lang="en-US" dirty="0" smtClean="0"/>
              <a:t>Bees see blue-green, blue, violet, and ultraviolet.  UV patterns create a “landing zone” attracting the bees to the nectary.</a:t>
            </a:r>
          </a:p>
          <a:p>
            <a:r>
              <a:rPr lang="en-US" dirty="0" smtClean="0"/>
              <a:t>Bees also choose plants with lots of open flowers (sight).</a:t>
            </a:r>
          </a:p>
          <a:p>
            <a:r>
              <a:rPr lang="en-US" dirty="0" smtClean="0"/>
              <a:t>Bees also may be attracted/repelled by </a:t>
            </a:r>
            <a:r>
              <a:rPr lang="en-US" dirty="0"/>
              <a:t>an electric charge </a:t>
            </a:r>
            <a:r>
              <a:rPr lang="en-US" dirty="0" smtClean="0"/>
              <a:t>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9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1TUDFCOwj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9400" y="8382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441269" y="421458"/>
            <a:ext cx="6172200" cy="1187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Honey Bees Require</a:t>
            </a:r>
          </a:p>
        </p:txBody>
      </p:sp>
      <p:sp>
        <p:nvSpPr>
          <p:cNvPr id="19459" name="Subtitle 2"/>
          <p:cNvSpPr>
            <a:spLocks noGrp="1"/>
          </p:cNvSpPr>
          <p:nvPr>
            <p:ph type="subTitle" idx="1"/>
          </p:nvPr>
        </p:nvSpPr>
        <p:spPr>
          <a:xfrm>
            <a:off x="990600" y="1600199"/>
            <a:ext cx="7315200" cy="4556126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Carbohydrates – Source:  Nectar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Proteins – Source:  Pollen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Minerals – Source:  Nectar, Pollen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Fats – Source:  Pollen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Vitamins – Source:  Nectar, Pollen</a:t>
            </a:r>
          </a:p>
          <a:p>
            <a:pPr marL="457200" marR="0" indent="-457200" algn="l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Water</a:t>
            </a:r>
          </a:p>
          <a:p>
            <a:pPr marR="0" algn="ctr" eaLnBrk="1" hangingPunct="1"/>
            <a:r>
              <a:rPr lang="en-US" dirty="0" smtClean="0">
                <a:solidFill>
                  <a:schemeClr val="tx1"/>
                </a:solidFill>
              </a:rPr>
              <a:t>For normal growth and development</a:t>
            </a:r>
          </a:p>
          <a:p>
            <a:pPr marR="0" algn="ctr" eaLnBrk="1" hangingPunct="1"/>
            <a:r>
              <a:rPr lang="en-US" dirty="0" smtClean="0">
                <a:solidFill>
                  <a:schemeClr val="tx1"/>
                </a:solidFill>
              </a:rPr>
              <a:t>&amp;</a:t>
            </a:r>
          </a:p>
          <a:p>
            <a:pPr marR="0" algn="ctr" eaLnBrk="1" hangingPunct="1"/>
            <a:r>
              <a:rPr lang="en-US" dirty="0" smtClean="0">
                <a:solidFill>
                  <a:schemeClr val="tx1"/>
                </a:solidFill>
              </a:rPr>
              <a:t>Sap for Propolis</a:t>
            </a:r>
            <a:endParaRPr lang="en-US" dirty="0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1905000" y="5791200"/>
            <a:ext cx="1295400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7CFDF-EE70-42C1-AA78-11AC08148C65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</TotalTime>
  <Words>1168</Words>
  <Application>Microsoft Office PowerPoint</Application>
  <PresentationFormat>On-screen Show (4:3)</PresentationFormat>
  <Paragraphs>240</Paragraphs>
  <Slides>60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BEES &amp; PLANTS</vt:lpstr>
      <vt:lpstr>PowerPoint Presentation</vt:lpstr>
      <vt:lpstr>Bee – Plant Mutualism</vt:lpstr>
      <vt:lpstr>Co-Evolution Hypothesis</vt:lpstr>
      <vt:lpstr>PowerPoint Presentation</vt:lpstr>
      <vt:lpstr>Pollination</vt:lpstr>
      <vt:lpstr>FLOWER CHOICES OF BEES</vt:lpstr>
      <vt:lpstr>PowerPoint Presentation</vt:lpstr>
      <vt:lpstr>Honey Bees Require</vt:lpstr>
      <vt:lpstr>Nectar, the attractant</vt:lpstr>
      <vt:lpstr>The Flower’s Nectary Gland</vt:lpstr>
      <vt:lpstr>Nectar’s Composition</vt:lpstr>
      <vt:lpstr>Nectar = Carbohydrates = Energy</vt:lpstr>
      <vt:lpstr>PowerPoint Presentation</vt:lpstr>
      <vt:lpstr>PowerPoint Presentation</vt:lpstr>
      <vt:lpstr>Pollen = protein</vt:lpstr>
      <vt:lpstr>Bee with full pollen sacks on legs</vt:lpstr>
      <vt:lpstr>WATER</vt:lpstr>
      <vt:lpstr>Plant Sap = Propolis = Bee glue</vt:lpstr>
      <vt:lpstr>What flowers attract bees?</vt:lpstr>
      <vt:lpstr>Advantages of honey bees as pollinators (over wild bees, wasps, etc.)</vt:lpstr>
      <vt:lpstr>Honey Bees &amp; Plants  Native to Eastern Washington</vt:lpstr>
      <vt:lpstr>PLANTS COMMON IN  THE INLAND NORTHWEST</vt:lpstr>
      <vt:lpstr>SOME NATIVE PLANTS BEES USE</vt:lpstr>
      <vt:lpstr>NATIVE PLANTS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Honey Bees &amp; Plants  Introduced to Eastern Washington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Honey Bees &amp; WA State Agriculture</vt:lpstr>
      <vt:lpstr>WA Top Crops (2012)</vt:lpstr>
      <vt:lpstr>Test Your Knowledge</vt:lpstr>
      <vt:lpstr>Apples?</vt:lpstr>
      <vt:lpstr>YES!</vt:lpstr>
      <vt:lpstr>Wheat?</vt:lpstr>
      <vt:lpstr>NO  Wheat is wind pollinated.</vt:lpstr>
      <vt:lpstr>Potatoes?</vt:lpstr>
      <vt:lpstr>No  Bumblebees pollinate potatoes</vt:lpstr>
      <vt:lpstr>Cherries?</vt:lpstr>
      <vt:lpstr>YES!</vt:lpstr>
      <vt:lpstr>Grapes?</vt:lpstr>
      <vt:lpstr>No  Grapes are wind pollinated, but the bees do like the pollen &amp; grape juice</vt:lpstr>
      <vt:lpstr>Pears?</vt:lpstr>
      <vt:lpstr>Yes  Bees prefer apples over pears because apple nectar has a higher sugar content</vt:lpstr>
      <vt:lpstr>Onions?</vt:lpstr>
      <vt:lpstr>Yes</vt:lpstr>
      <vt:lpstr>Corn?</vt:lpstr>
      <vt:lpstr>No But bees love the pollen</vt:lpstr>
      <vt:lpstr>Hops?</vt:lpstr>
      <vt:lpstr>No Hops are wind pollinated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FLOWERS, POLLEN AND NECTAR</dc:title>
  <dc:creator>Marilyn</dc:creator>
  <cp:lastModifiedBy>Kevin</cp:lastModifiedBy>
  <cp:revision>139</cp:revision>
  <dcterms:created xsi:type="dcterms:W3CDTF">2013-11-01T18:40:05Z</dcterms:created>
  <dcterms:modified xsi:type="dcterms:W3CDTF">2015-02-20T16:53:07Z</dcterms:modified>
</cp:coreProperties>
</file>